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4"/>
  </p:notesMasterIdLst>
  <p:sldIdLst>
    <p:sldId id="407" r:id="rId2"/>
    <p:sldId id="408" r:id="rId3"/>
    <p:sldId id="340" r:id="rId4"/>
    <p:sldId id="387" r:id="rId5"/>
    <p:sldId id="388" r:id="rId6"/>
    <p:sldId id="389" r:id="rId7"/>
    <p:sldId id="390" r:id="rId8"/>
    <p:sldId id="341" r:id="rId9"/>
    <p:sldId id="391" r:id="rId10"/>
    <p:sldId id="392" r:id="rId11"/>
    <p:sldId id="393" r:id="rId12"/>
    <p:sldId id="394" r:id="rId13"/>
    <p:sldId id="395" r:id="rId14"/>
    <p:sldId id="396" r:id="rId15"/>
    <p:sldId id="397" r:id="rId16"/>
    <p:sldId id="398" r:id="rId17"/>
    <p:sldId id="399" r:id="rId18"/>
    <p:sldId id="400" r:id="rId19"/>
    <p:sldId id="401" r:id="rId20"/>
    <p:sldId id="402" r:id="rId21"/>
    <p:sldId id="403" r:id="rId22"/>
    <p:sldId id="404" r:id="rId23"/>
    <p:sldId id="405" r:id="rId24"/>
    <p:sldId id="406" r:id="rId25"/>
    <p:sldId id="481" r:id="rId26"/>
    <p:sldId id="482" r:id="rId27"/>
    <p:sldId id="483" r:id="rId28"/>
    <p:sldId id="484" r:id="rId29"/>
    <p:sldId id="485" r:id="rId30"/>
    <p:sldId id="486" r:id="rId31"/>
    <p:sldId id="487" r:id="rId32"/>
    <p:sldId id="488" r:id="rId33"/>
    <p:sldId id="489" r:id="rId34"/>
    <p:sldId id="490" r:id="rId35"/>
    <p:sldId id="491" r:id="rId36"/>
    <p:sldId id="492" r:id="rId37"/>
    <p:sldId id="493" r:id="rId38"/>
    <p:sldId id="494" r:id="rId39"/>
    <p:sldId id="495" r:id="rId40"/>
    <p:sldId id="496" r:id="rId41"/>
    <p:sldId id="497" r:id="rId42"/>
    <p:sldId id="498" r:id="rId43"/>
    <p:sldId id="499" r:id="rId44"/>
    <p:sldId id="410" r:id="rId45"/>
    <p:sldId id="411" r:id="rId46"/>
    <p:sldId id="412" r:id="rId47"/>
    <p:sldId id="413" r:id="rId48"/>
    <p:sldId id="414" r:id="rId49"/>
    <p:sldId id="415" r:id="rId50"/>
    <p:sldId id="416" r:id="rId51"/>
    <p:sldId id="417" r:id="rId52"/>
    <p:sldId id="418" r:id="rId53"/>
    <p:sldId id="419" r:id="rId54"/>
    <p:sldId id="420" r:id="rId55"/>
    <p:sldId id="421" r:id="rId56"/>
    <p:sldId id="422" r:id="rId57"/>
    <p:sldId id="423" r:id="rId58"/>
    <p:sldId id="424" r:id="rId59"/>
    <p:sldId id="425" r:id="rId60"/>
    <p:sldId id="426" r:id="rId61"/>
    <p:sldId id="427" r:id="rId62"/>
    <p:sldId id="428" r:id="rId63"/>
    <p:sldId id="429" r:id="rId64"/>
    <p:sldId id="430" r:id="rId65"/>
    <p:sldId id="431" r:id="rId66"/>
    <p:sldId id="432" r:id="rId67"/>
    <p:sldId id="433" r:id="rId68"/>
    <p:sldId id="434" r:id="rId69"/>
    <p:sldId id="435" r:id="rId70"/>
    <p:sldId id="436" r:id="rId71"/>
    <p:sldId id="438" r:id="rId72"/>
    <p:sldId id="439" r:id="rId73"/>
    <p:sldId id="440" r:id="rId74"/>
    <p:sldId id="441" r:id="rId75"/>
    <p:sldId id="442" r:id="rId76"/>
    <p:sldId id="443" r:id="rId77"/>
    <p:sldId id="444" r:id="rId78"/>
    <p:sldId id="445" r:id="rId79"/>
    <p:sldId id="446" r:id="rId80"/>
    <p:sldId id="447" r:id="rId81"/>
    <p:sldId id="448" r:id="rId82"/>
    <p:sldId id="449" r:id="rId83"/>
    <p:sldId id="450" r:id="rId84"/>
    <p:sldId id="451" r:id="rId85"/>
    <p:sldId id="452" r:id="rId86"/>
    <p:sldId id="453" r:id="rId87"/>
    <p:sldId id="454" r:id="rId88"/>
    <p:sldId id="455" r:id="rId89"/>
    <p:sldId id="456" r:id="rId90"/>
    <p:sldId id="457" r:id="rId91"/>
    <p:sldId id="458" r:id="rId92"/>
    <p:sldId id="459" r:id="rId93"/>
    <p:sldId id="460" r:id="rId94"/>
    <p:sldId id="461" r:id="rId95"/>
    <p:sldId id="462" r:id="rId96"/>
    <p:sldId id="463" r:id="rId97"/>
    <p:sldId id="464" r:id="rId98"/>
    <p:sldId id="465" r:id="rId99"/>
    <p:sldId id="466" r:id="rId100"/>
    <p:sldId id="467" r:id="rId101"/>
    <p:sldId id="468" r:id="rId102"/>
    <p:sldId id="469" r:id="rId103"/>
    <p:sldId id="470" r:id="rId104"/>
    <p:sldId id="471" r:id="rId105"/>
    <p:sldId id="472" r:id="rId106"/>
    <p:sldId id="473" r:id="rId107"/>
    <p:sldId id="474" r:id="rId108"/>
    <p:sldId id="475" r:id="rId109"/>
    <p:sldId id="476" r:id="rId110"/>
    <p:sldId id="477" r:id="rId111"/>
    <p:sldId id="478" r:id="rId112"/>
    <p:sldId id="479" r:id="rId1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37" autoAdjust="0"/>
    <p:restoredTop sz="94660"/>
  </p:normalViewPr>
  <p:slideViewPr>
    <p:cSldViewPr snapToGrid="0">
      <p:cViewPr varScale="1">
        <p:scale>
          <a:sx n="69" d="100"/>
          <a:sy n="69" d="100"/>
        </p:scale>
        <p:origin x="44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EC656CC-9262-45F4-9091-05A699D81AC2}" type="datetimeFigureOut">
              <a:rPr lang="en-IN" smtClean="0"/>
              <a:t>28-08-2023</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B628C0-783B-4845-BE08-6A3A1FA787BB}" type="slidenum">
              <a:rPr lang="en-IN" smtClean="0"/>
              <a:t>‹#›</a:t>
            </a:fld>
            <a:endParaRPr lang="en-IN"/>
          </a:p>
        </p:txBody>
      </p:sp>
    </p:spTree>
    <p:extLst>
      <p:ext uri="{BB962C8B-B14F-4D97-AF65-F5344CB8AC3E}">
        <p14:creationId xmlns:p14="http://schemas.microsoft.com/office/powerpoint/2010/main" val="1392959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10"/>
          </p:nvPr>
        </p:nvSpPr>
        <p:spPr/>
        <p:txBody>
          <a:bodyPr/>
          <a:lstStyle/>
          <a:p>
            <a:fld id="{7E940383-098B-40A0-88D4-542F69EF9466}" type="slidenum">
              <a:rPr lang="en-IN" smtClean="0"/>
              <a:pPr/>
              <a:t>1</a:t>
            </a:fld>
            <a:endParaRPr lang="en-IN"/>
          </a:p>
        </p:txBody>
      </p:sp>
    </p:spTree>
    <p:extLst>
      <p:ext uri="{BB962C8B-B14F-4D97-AF65-F5344CB8AC3E}">
        <p14:creationId xmlns:p14="http://schemas.microsoft.com/office/powerpoint/2010/main" val="15152853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endParaRPr lang="en-IN"/>
          </a:p>
        </p:txBody>
      </p:sp>
      <p:sp>
        <p:nvSpPr>
          <p:cNvPr id="5" name="Slide Number Placeholder 4"/>
          <p:cNvSpPr>
            <a:spLocks noGrp="1"/>
          </p:cNvSpPr>
          <p:nvPr>
            <p:ph type="sldNum" sz="quarter" idx="5"/>
          </p:nvPr>
        </p:nvSpPr>
        <p:spPr/>
        <p:txBody>
          <a:bodyPr/>
          <a:lstStyle/>
          <a:p>
            <a:fld id="{7E940383-098B-40A0-88D4-542F69EF9466}" type="slidenum">
              <a:rPr lang="en-IN" smtClean="0"/>
              <a:pPr/>
              <a:t>74</a:t>
            </a:fld>
            <a:endParaRPr lang="en-IN"/>
          </a:p>
        </p:txBody>
      </p:sp>
    </p:spTree>
    <p:extLst>
      <p:ext uri="{BB962C8B-B14F-4D97-AF65-F5344CB8AC3E}">
        <p14:creationId xmlns:p14="http://schemas.microsoft.com/office/powerpoint/2010/main" val="3648605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endParaRPr lang="en-IN"/>
          </a:p>
        </p:txBody>
      </p:sp>
      <p:sp>
        <p:nvSpPr>
          <p:cNvPr id="5" name="Slide Number Placeholder 4"/>
          <p:cNvSpPr>
            <a:spLocks noGrp="1"/>
          </p:cNvSpPr>
          <p:nvPr>
            <p:ph type="sldNum" sz="quarter" idx="5"/>
          </p:nvPr>
        </p:nvSpPr>
        <p:spPr/>
        <p:txBody>
          <a:bodyPr/>
          <a:lstStyle/>
          <a:p>
            <a:fld id="{7E940383-098B-40A0-88D4-542F69EF9466}" type="slidenum">
              <a:rPr lang="en-IN" smtClean="0"/>
              <a:pPr/>
              <a:t>75</a:t>
            </a:fld>
            <a:endParaRPr lang="en-IN"/>
          </a:p>
        </p:txBody>
      </p:sp>
    </p:spTree>
    <p:extLst>
      <p:ext uri="{BB962C8B-B14F-4D97-AF65-F5344CB8AC3E}">
        <p14:creationId xmlns:p14="http://schemas.microsoft.com/office/powerpoint/2010/main" val="35435547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endParaRPr lang="en-IN"/>
          </a:p>
        </p:txBody>
      </p:sp>
      <p:sp>
        <p:nvSpPr>
          <p:cNvPr id="5" name="Slide Number Placeholder 4"/>
          <p:cNvSpPr>
            <a:spLocks noGrp="1"/>
          </p:cNvSpPr>
          <p:nvPr>
            <p:ph type="sldNum" sz="quarter" idx="5"/>
          </p:nvPr>
        </p:nvSpPr>
        <p:spPr/>
        <p:txBody>
          <a:bodyPr/>
          <a:lstStyle/>
          <a:p>
            <a:fld id="{7E940383-098B-40A0-88D4-542F69EF9466}" type="slidenum">
              <a:rPr lang="en-IN" smtClean="0"/>
              <a:pPr/>
              <a:t>76</a:t>
            </a:fld>
            <a:endParaRPr lang="en-IN"/>
          </a:p>
        </p:txBody>
      </p:sp>
    </p:spTree>
    <p:extLst>
      <p:ext uri="{BB962C8B-B14F-4D97-AF65-F5344CB8AC3E}">
        <p14:creationId xmlns:p14="http://schemas.microsoft.com/office/powerpoint/2010/main" val="6194538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endParaRPr lang="en-IN"/>
          </a:p>
        </p:txBody>
      </p:sp>
      <p:sp>
        <p:nvSpPr>
          <p:cNvPr id="5" name="Slide Number Placeholder 4"/>
          <p:cNvSpPr>
            <a:spLocks noGrp="1"/>
          </p:cNvSpPr>
          <p:nvPr>
            <p:ph type="sldNum" sz="quarter" idx="5"/>
          </p:nvPr>
        </p:nvSpPr>
        <p:spPr/>
        <p:txBody>
          <a:bodyPr/>
          <a:lstStyle/>
          <a:p>
            <a:fld id="{7E940383-098B-40A0-88D4-542F69EF9466}" type="slidenum">
              <a:rPr lang="en-IN" smtClean="0"/>
              <a:pPr/>
              <a:t>97</a:t>
            </a:fld>
            <a:endParaRPr lang="en-IN"/>
          </a:p>
        </p:txBody>
      </p:sp>
    </p:spTree>
    <p:extLst>
      <p:ext uri="{BB962C8B-B14F-4D97-AF65-F5344CB8AC3E}">
        <p14:creationId xmlns:p14="http://schemas.microsoft.com/office/powerpoint/2010/main" val="391773181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endParaRPr lang="en-IN"/>
          </a:p>
        </p:txBody>
      </p:sp>
      <p:sp>
        <p:nvSpPr>
          <p:cNvPr id="5" name="Slide Number Placeholder 4"/>
          <p:cNvSpPr>
            <a:spLocks noGrp="1"/>
          </p:cNvSpPr>
          <p:nvPr>
            <p:ph type="sldNum" sz="quarter" idx="5"/>
          </p:nvPr>
        </p:nvSpPr>
        <p:spPr/>
        <p:txBody>
          <a:bodyPr/>
          <a:lstStyle/>
          <a:p>
            <a:fld id="{7E940383-098B-40A0-88D4-542F69EF9466}" type="slidenum">
              <a:rPr lang="en-IN" smtClean="0"/>
              <a:pPr/>
              <a:t>98</a:t>
            </a:fld>
            <a:endParaRPr lang="en-IN"/>
          </a:p>
        </p:txBody>
      </p:sp>
    </p:spTree>
    <p:extLst>
      <p:ext uri="{BB962C8B-B14F-4D97-AF65-F5344CB8AC3E}">
        <p14:creationId xmlns:p14="http://schemas.microsoft.com/office/powerpoint/2010/main" val="3674811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endParaRPr lang="en-IN"/>
          </a:p>
        </p:txBody>
      </p:sp>
      <p:sp>
        <p:nvSpPr>
          <p:cNvPr id="5" name="Slide Number Placeholder 4"/>
          <p:cNvSpPr>
            <a:spLocks noGrp="1"/>
          </p:cNvSpPr>
          <p:nvPr>
            <p:ph type="sldNum" sz="quarter" idx="5"/>
          </p:nvPr>
        </p:nvSpPr>
        <p:spPr/>
        <p:txBody>
          <a:bodyPr/>
          <a:lstStyle/>
          <a:p>
            <a:fld id="{7E940383-098B-40A0-88D4-542F69EF9466}" type="slidenum">
              <a:rPr lang="en-IN" smtClean="0"/>
              <a:pPr/>
              <a:t>99</a:t>
            </a:fld>
            <a:endParaRPr lang="en-IN"/>
          </a:p>
        </p:txBody>
      </p:sp>
    </p:spTree>
    <p:extLst>
      <p:ext uri="{BB962C8B-B14F-4D97-AF65-F5344CB8AC3E}">
        <p14:creationId xmlns:p14="http://schemas.microsoft.com/office/powerpoint/2010/main" val="3537365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endParaRPr lang="en-IN"/>
          </a:p>
        </p:txBody>
      </p:sp>
      <p:sp>
        <p:nvSpPr>
          <p:cNvPr id="5" name="Slide Number Placeholder 4"/>
          <p:cNvSpPr>
            <a:spLocks noGrp="1"/>
          </p:cNvSpPr>
          <p:nvPr>
            <p:ph type="sldNum" sz="quarter" idx="5"/>
          </p:nvPr>
        </p:nvSpPr>
        <p:spPr/>
        <p:txBody>
          <a:bodyPr/>
          <a:lstStyle/>
          <a:p>
            <a:fld id="{7E940383-098B-40A0-88D4-542F69EF9466}" type="slidenum">
              <a:rPr lang="en-IN" smtClean="0"/>
              <a:pPr/>
              <a:t>100</a:t>
            </a:fld>
            <a:endParaRPr lang="en-IN"/>
          </a:p>
        </p:txBody>
      </p:sp>
    </p:spTree>
    <p:extLst>
      <p:ext uri="{BB962C8B-B14F-4D97-AF65-F5344CB8AC3E}">
        <p14:creationId xmlns:p14="http://schemas.microsoft.com/office/powerpoint/2010/main" val="28779885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endParaRPr lang="en-IN"/>
          </a:p>
        </p:txBody>
      </p:sp>
      <p:sp>
        <p:nvSpPr>
          <p:cNvPr id="5" name="Slide Number Placeholder 4"/>
          <p:cNvSpPr>
            <a:spLocks noGrp="1"/>
          </p:cNvSpPr>
          <p:nvPr>
            <p:ph type="sldNum" sz="quarter" idx="5"/>
          </p:nvPr>
        </p:nvSpPr>
        <p:spPr/>
        <p:txBody>
          <a:bodyPr/>
          <a:lstStyle/>
          <a:p>
            <a:fld id="{7E940383-098B-40A0-88D4-542F69EF9466}" type="slidenum">
              <a:rPr lang="en-IN" smtClean="0"/>
              <a:pPr/>
              <a:t>101</a:t>
            </a:fld>
            <a:endParaRPr lang="en-IN"/>
          </a:p>
        </p:txBody>
      </p:sp>
    </p:spTree>
    <p:extLst>
      <p:ext uri="{BB962C8B-B14F-4D97-AF65-F5344CB8AC3E}">
        <p14:creationId xmlns:p14="http://schemas.microsoft.com/office/powerpoint/2010/main" val="34497303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endParaRPr lang="en-IN"/>
          </a:p>
        </p:txBody>
      </p:sp>
      <p:sp>
        <p:nvSpPr>
          <p:cNvPr id="5" name="Slide Number Placeholder 4"/>
          <p:cNvSpPr>
            <a:spLocks noGrp="1"/>
          </p:cNvSpPr>
          <p:nvPr>
            <p:ph type="sldNum" sz="quarter" idx="5"/>
          </p:nvPr>
        </p:nvSpPr>
        <p:spPr/>
        <p:txBody>
          <a:bodyPr/>
          <a:lstStyle/>
          <a:p>
            <a:fld id="{7E940383-098B-40A0-88D4-542F69EF9466}" type="slidenum">
              <a:rPr lang="en-IN" smtClean="0"/>
              <a:pPr/>
              <a:t>102</a:t>
            </a:fld>
            <a:endParaRPr lang="en-IN"/>
          </a:p>
        </p:txBody>
      </p:sp>
    </p:spTree>
    <p:extLst>
      <p:ext uri="{BB962C8B-B14F-4D97-AF65-F5344CB8AC3E}">
        <p14:creationId xmlns:p14="http://schemas.microsoft.com/office/powerpoint/2010/main" val="11071314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endParaRPr lang="en-IN"/>
          </a:p>
        </p:txBody>
      </p:sp>
      <p:sp>
        <p:nvSpPr>
          <p:cNvPr id="5" name="Slide Number Placeholder 4"/>
          <p:cNvSpPr>
            <a:spLocks noGrp="1"/>
          </p:cNvSpPr>
          <p:nvPr>
            <p:ph type="sldNum" sz="quarter" idx="5"/>
          </p:nvPr>
        </p:nvSpPr>
        <p:spPr/>
        <p:txBody>
          <a:bodyPr/>
          <a:lstStyle/>
          <a:p>
            <a:fld id="{7E940383-098B-40A0-88D4-542F69EF9466}" type="slidenum">
              <a:rPr lang="en-IN" smtClean="0"/>
              <a:pPr/>
              <a:t>103</a:t>
            </a:fld>
            <a:endParaRPr lang="en-IN"/>
          </a:p>
        </p:txBody>
      </p:sp>
    </p:spTree>
    <p:extLst>
      <p:ext uri="{BB962C8B-B14F-4D97-AF65-F5344CB8AC3E}">
        <p14:creationId xmlns:p14="http://schemas.microsoft.com/office/powerpoint/2010/main" val="3121451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val="18324412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endParaRPr lang="en-IN"/>
          </a:p>
        </p:txBody>
      </p:sp>
      <p:sp>
        <p:nvSpPr>
          <p:cNvPr id="5" name="Slide Number Placeholder 4"/>
          <p:cNvSpPr>
            <a:spLocks noGrp="1"/>
          </p:cNvSpPr>
          <p:nvPr>
            <p:ph type="sldNum" sz="quarter" idx="5"/>
          </p:nvPr>
        </p:nvSpPr>
        <p:spPr/>
        <p:txBody>
          <a:bodyPr/>
          <a:lstStyle/>
          <a:p>
            <a:fld id="{7E940383-098B-40A0-88D4-542F69EF9466}" type="slidenum">
              <a:rPr lang="en-IN" smtClean="0"/>
              <a:pPr/>
              <a:t>104</a:t>
            </a:fld>
            <a:endParaRPr lang="en-IN"/>
          </a:p>
        </p:txBody>
      </p:sp>
    </p:spTree>
    <p:extLst>
      <p:ext uri="{BB962C8B-B14F-4D97-AF65-F5344CB8AC3E}">
        <p14:creationId xmlns:p14="http://schemas.microsoft.com/office/powerpoint/2010/main" val="26929134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endParaRPr lang="en-IN"/>
          </a:p>
        </p:txBody>
      </p:sp>
      <p:sp>
        <p:nvSpPr>
          <p:cNvPr id="5" name="Slide Number Placeholder 4"/>
          <p:cNvSpPr>
            <a:spLocks noGrp="1"/>
          </p:cNvSpPr>
          <p:nvPr>
            <p:ph type="sldNum" sz="quarter" idx="5"/>
          </p:nvPr>
        </p:nvSpPr>
        <p:spPr/>
        <p:txBody>
          <a:bodyPr/>
          <a:lstStyle/>
          <a:p>
            <a:fld id="{7E940383-098B-40A0-88D4-542F69EF9466}" type="slidenum">
              <a:rPr lang="en-IN" smtClean="0"/>
              <a:pPr/>
              <a:t>105</a:t>
            </a:fld>
            <a:endParaRPr lang="en-IN"/>
          </a:p>
        </p:txBody>
      </p:sp>
    </p:spTree>
    <p:extLst>
      <p:ext uri="{BB962C8B-B14F-4D97-AF65-F5344CB8AC3E}">
        <p14:creationId xmlns:p14="http://schemas.microsoft.com/office/powerpoint/2010/main" val="15016066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endParaRPr lang="en-IN"/>
          </a:p>
        </p:txBody>
      </p:sp>
      <p:sp>
        <p:nvSpPr>
          <p:cNvPr id="5" name="Slide Number Placeholder 4"/>
          <p:cNvSpPr>
            <a:spLocks noGrp="1"/>
          </p:cNvSpPr>
          <p:nvPr>
            <p:ph type="sldNum" sz="quarter" idx="5"/>
          </p:nvPr>
        </p:nvSpPr>
        <p:spPr/>
        <p:txBody>
          <a:bodyPr/>
          <a:lstStyle/>
          <a:p>
            <a:fld id="{7E940383-098B-40A0-88D4-542F69EF9466}" type="slidenum">
              <a:rPr lang="en-IN" smtClean="0"/>
              <a:pPr/>
              <a:t>106</a:t>
            </a:fld>
            <a:endParaRPr lang="en-IN"/>
          </a:p>
        </p:txBody>
      </p:sp>
    </p:spTree>
    <p:extLst>
      <p:ext uri="{BB962C8B-B14F-4D97-AF65-F5344CB8AC3E}">
        <p14:creationId xmlns:p14="http://schemas.microsoft.com/office/powerpoint/2010/main" val="15017595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endParaRPr lang="en-IN"/>
          </a:p>
        </p:txBody>
      </p:sp>
      <p:sp>
        <p:nvSpPr>
          <p:cNvPr id="5" name="Slide Number Placeholder 4"/>
          <p:cNvSpPr>
            <a:spLocks noGrp="1"/>
          </p:cNvSpPr>
          <p:nvPr>
            <p:ph type="sldNum" sz="quarter" idx="5"/>
          </p:nvPr>
        </p:nvSpPr>
        <p:spPr/>
        <p:txBody>
          <a:bodyPr/>
          <a:lstStyle/>
          <a:p>
            <a:fld id="{7E940383-098B-40A0-88D4-542F69EF9466}" type="slidenum">
              <a:rPr lang="en-IN" smtClean="0"/>
              <a:pPr/>
              <a:t>107</a:t>
            </a:fld>
            <a:endParaRPr lang="en-IN"/>
          </a:p>
        </p:txBody>
      </p:sp>
    </p:spTree>
    <p:extLst>
      <p:ext uri="{BB962C8B-B14F-4D97-AF65-F5344CB8AC3E}">
        <p14:creationId xmlns:p14="http://schemas.microsoft.com/office/powerpoint/2010/main" val="13113212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endParaRPr lang="en-IN"/>
          </a:p>
        </p:txBody>
      </p:sp>
      <p:sp>
        <p:nvSpPr>
          <p:cNvPr id="5" name="Slide Number Placeholder 4"/>
          <p:cNvSpPr>
            <a:spLocks noGrp="1"/>
          </p:cNvSpPr>
          <p:nvPr>
            <p:ph type="sldNum" sz="quarter" idx="5"/>
          </p:nvPr>
        </p:nvSpPr>
        <p:spPr/>
        <p:txBody>
          <a:bodyPr/>
          <a:lstStyle/>
          <a:p>
            <a:fld id="{7E940383-098B-40A0-88D4-542F69EF9466}" type="slidenum">
              <a:rPr lang="en-IN" smtClean="0"/>
              <a:pPr/>
              <a:t>108</a:t>
            </a:fld>
            <a:endParaRPr lang="en-IN"/>
          </a:p>
        </p:txBody>
      </p:sp>
    </p:spTree>
    <p:extLst>
      <p:ext uri="{BB962C8B-B14F-4D97-AF65-F5344CB8AC3E}">
        <p14:creationId xmlns:p14="http://schemas.microsoft.com/office/powerpoint/2010/main" val="24322108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endParaRPr lang="en-IN"/>
          </a:p>
        </p:txBody>
      </p:sp>
      <p:sp>
        <p:nvSpPr>
          <p:cNvPr id="5" name="Slide Number Placeholder 4"/>
          <p:cNvSpPr>
            <a:spLocks noGrp="1"/>
          </p:cNvSpPr>
          <p:nvPr>
            <p:ph type="sldNum" sz="quarter" idx="5"/>
          </p:nvPr>
        </p:nvSpPr>
        <p:spPr/>
        <p:txBody>
          <a:bodyPr/>
          <a:lstStyle/>
          <a:p>
            <a:fld id="{7E940383-098B-40A0-88D4-542F69EF9466}" type="slidenum">
              <a:rPr lang="en-IN" smtClean="0"/>
              <a:pPr/>
              <a:t>109</a:t>
            </a:fld>
            <a:endParaRPr lang="en-IN"/>
          </a:p>
        </p:txBody>
      </p:sp>
    </p:spTree>
    <p:extLst>
      <p:ext uri="{BB962C8B-B14F-4D97-AF65-F5344CB8AC3E}">
        <p14:creationId xmlns:p14="http://schemas.microsoft.com/office/powerpoint/2010/main" val="32535055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endParaRPr lang="en-IN"/>
          </a:p>
        </p:txBody>
      </p:sp>
      <p:sp>
        <p:nvSpPr>
          <p:cNvPr id="5" name="Slide Number Placeholder 4"/>
          <p:cNvSpPr>
            <a:spLocks noGrp="1"/>
          </p:cNvSpPr>
          <p:nvPr>
            <p:ph type="sldNum" sz="quarter" idx="5"/>
          </p:nvPr>
        </p:nvSpPr>
        <p:spPr/>
        <p:txBody>
          <a:bodyPr/>
          <a:lstStyle/>
          <a:p>
            <a:fld id="{7E940383-098B-40A0-88D4-542F69EF9466}" type="slidenum">
              <a:rPr lang="en-IN" smtClean="0"/>
              <a:pPr/>
              <a:t>110</a:t>
            </a:fld>
            <a:endParaRPr lang="en-IN"/>
          </a:p>
        </p:txBody>
      </p:sp>
    </p:spTree>
    <p:extLst>
      <p:ext uri="{BB962C8B-B14F-4D97-AF65-F5344CB8AC3E}">
        <p14:creationId xmlns:p14="http://schemas.microsoft.com/office/powerpoint/2010/main" val="27357893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endParaRPr lang="en-IN"/>
          </a:p>
        </p:txBody>
      </p:sp>
      <p:sp>
        <p:nvSpPr>
          <p:cNvPr id="5" name="Slide Number Placeholder 4"/>
          <p:cNvSpPr>
            <a:spLocks noGrp="1"/>
          </p:cNvSpPr>
          <p:nvPr>
            <p:ph type="sldNum" sz="quarter" idx="5"/>
          </p:nvPr>
        </p:nvSpPr>
        <p:spPr/>
        <p:txBody>
          <a:bodyPr/>
          <a:lstStyle/>
          <a:p>
            <a:fld id="{7E940383-098B-40A0-88D4-542F69EF9466}" type="slidenum">
              <a:rPr lang="en-IN" smtClean="0"/>
              <a:pPr/>
              <a:t>111</a:t>
            </a:fld>
            <a:endParaRPr lang="en-IN"/>
          </a:p>
        </p:txBody>
      </p:sp>
    </p:spTree>
    <p:extLst>
      <p:ext uri="{BB962C8B-B14F-4D97-AF65-F5344CB8AC3E}">
        <p14:creationId xmlns:p14="http://schemas.microsoft.com/office/powerpoint/2010/main" val="19109315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endParaRPr lang="en-IN"/>
          </a:p>
        </p:txBody>
      </p:sp>
      <p:sp>
        <p:nvSpPr>
          <p:cNvPr id="5" name="Slide Number Placeholder 4"/>
          <p:cNvSpPr>
            <a:spLocks noGrp="1"/>
          </p:cNvSpPr>
          <p:nvPr>
            <p:ph type="sldNum" sz="quarter" idx="5"/>
          </p:nvPr>
        </p:nvSpPr>
        <p:spPr/>
        <p:txBody>
          <a:bodyPr/>
          <a:lstStyle/>
          <a:p>
            <a:fld id="{7E940383-098B-40A0-88D4-542F69EF9466}" type="slidenum">
              <a:rPr lang="en-IN" smtClean="0"/>
              <a:pPr/>
              <a:t>112</a:t>
            </a:fld>
            <a:endParaRPr lang="en-IN"/>
          </a:p>
        </p:txBody>
      </p:sp>
    </p:spTree>
    <p:extLst>
      <p:ext uri="{BB962C8B-B14F-4D97-AF65-F5344CB8AC3E}">
        <p14:creationId xmlns:p14="http://schemas.microsoft.com/office/powerpoint/2010/main" val="32081949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p:cNvSpPr>
            <a:spLocks noGrp="1"/>
          </p:cNvSpPr>
          <p:nvPr>
            <p:ph type="body" idx="1"/>
          </p:nvPr>
        </p:nvSpPr>
        <p:spPr>
          <a:xfrm>
            <a:off x="974725" y="2606675"/>
            <a:ext cx="7804150" cy="2468563"/>
          </a:xfrm>
          <a:prstGeom prst="rect">
            <a:avLst/>
          </a:prstGeom>
        </p:spPr>
        <p:txBody>
          <a:bodyPr>
            <a:normAutofit/>
          </a:bodyPr>
          <a:lstStyle/>
          <a:p>
            <a:endParaRPr dirty="0"/>
          </a:p>
        </p:txBody>
      </p:sp>
    </p:spTree>
    <p:extLst>
      <p:ext uri="{BB962C8B-B14F-4D97-AF65-F5344CB8AC3E}">
        <p14:creationId xmlns:p14="http://schemas.microsoft.com/office/powerpoint/2010/main" val="1915274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Program is a set of instructions to perform certain task.</a:t>
            </a:r>
          </a:p>
          <a:p>
            <a:r>
              <a:rPr lang="en-US" b="1" dirty="0"/>
              <a:t>The</a:t>
            </a:r>
            <a:r>
              <a:rPr lang="en-US" b="0" dirty="0"/>
              <a:t> </a:t>
            </a:r>
            <a:r>
              <a:rPr lang="en-US" b="1" dirty="0"/>
              <a:t>programmer develop the program – This activity is known as “programming”</a:t>
            </a:r>
          </a:p>
          <a:p>
            <a:r>
              <a:rPr lang="en-US" b="1" dirty="0"/>
              <a:t>If we put different programs together – known as “software” </a:t>
            </a:r>
            <a:endParaRPr lang="en-IN" b="0" dirty="0"/>
          </a:p>
        </p:txBody>
      </p:sp>
      <p:sp>
        <p:nvSpPr>
          <p:cNvPr id="4" name="Slide Number Placeholder 3"/>
          <p:cNvSpPr>
            <a:spLocks noGrp="1"/>
          </p:cNvSpPr>
          <p:nvPr>
            <p:ph type="sldNum" sz="quarter" idx="5"/>
          </p:nvPr>
        </p:nvSpPr>
        <p:spPr/>
        <p:txBody>
          <a:bodyPr/>
          <a:lstStyle/>
          <a:p>
            <a:fld id="{6C911A3B-0E1A-4A67-89D2-2E441D2AF397}" type="slidenum">
              <a:rPr lang="en-IN" smtClean="0"/>
              <a:t>45</a:t>
            </a:fld>
            <a:endParaRPr lang="en-IN"/>
          </a:p>
        </p:txBody>
      </p:sp>
      <p:sp>
        <p:nvSpPr>
          <p:cNvPr id="5" name="Footer Placeholder 4">
            <a:extLst>
              <a:ext uri="{FF2B5EF4-FFF2-40B4-BE49-F238E27FC236}">
                <a16:creationId xmlns:a16="http://schemas.microsoft.com/office/drawing/2014/main" xmlns="" id="{5889ECE8-0215-B956-9996-CDDD75C9EC2B}"/>
              </a:ext>
            </a:extLst>
          </p:cNvPr>
          <p:cNvSpPr>
            <a:spLocks noGrp="1"/>
          </p:cNvSpPr>
          <p:nvPr>
            <p:ph type="ftr" sz="quarter" idx="4"/>
          </p:nvPr>
        </p:nvSpPr>
        <p:spPr/>
        <p:txBody>
          <a:bodyPr/>
          <a:lstStyle/>
          <a:p>
            <a:r>
              <a:rPr lang="en-IN"/>
              <a:t>Dr. R. Usharani, Dept. of CINTEL, SRMIST, KTR, Chennai</a:t>
            </a:r>
          </a:p>
        </p:txBody>
      </p:sp>
    </p:spTree>
    <p:extLst>
      <p:ext uri="{BB962C8B-B14F-4D97-AF65-F5344CB8AC3E}">
        <p14:creationId xmlns:p14="http://schemas.microsoft.com/office/powerpoint/2010/main" val="35809412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Program is a set of instructions to perform certain task.</a:t>
            </a:r>
          </a:p>
          <a:p>
            <a:r>
              <a:rPr lang="en-US" b="1" dirty="0"/>
              <a:t>The</a:t>
            </a:r>
            <a:r>
              <a:rPr lang="en-US" b="0" dirty="0"/>
              <a:t> </a:t>
            </a:r>
            <a:r>
              <a:rPr lang="en-US" b="1" dirty="0"/>
              <a:t>programmer develop the program – This activity is known as “programming”</a:t>
            </a:r>
          </a:p>
          <a:p>
            <a:r>
              <a:rPr lang="en-US" b="1" dirty="0"/>
              <a:t>If we put different programs together – known as “software” </a:t>
            </a:r>
            <a:endParaRPr lang="en-IN" b="0" dirty="0"/>
          </a:p>
        </p:txBody>
      </p:sp>
      <p:sp>
        <p:nvSpPr>
          <p:cNvPr id="4" name="Slide Number Placeholder 3"/>
          <p:cNvSpPr>
            <a:spLocks noGrp="1"/>
          </p:cNvSpPr>
          <p:nvPr>
            <p:ph type="sldNum" sz="quarter" idx="5"/>
          </p:nvPr>
        </p:nvSpPr>
        <p:spPr/>
        <p:txBody>
          <a:bodyPr/>
          <a:lstStyle/>
          <a:p>
            <a:fld id="{6C911A3B-0E1A-4A67-89D2-2E441D2AF397}" type="slidenum">
              <a:rPr lang="en-IN" smtClean="0"/>
              <a:t>46</a:t>
            </a:fld>
            <a:endParaRPr lang="en-IN"/>
          </a:p>
        </p:txBody>
      </p:sp>
      <p:sp>
        <p:nvSpPr>
          <p:cNvPr id="5" name="Footer Placeholder 4">
            <a:extLst>
              <a:ext uri="{FF2B5EF4-FFF2-40B4-BE49-F238E27FC236}">
                <a16:creationId xmlns:a16="http://schemas.microsoft.com/office/drawing/2014/main" xmlns="" id="{DDAA0E59-D802-E783-C20B-E8A77D1684C0}"/>
              </a:ext>
            </a:extLst>
          </p:cNvPr>
          <p:cNvSpPr>
            <a:spLocks noGrp="1"/>
          </p:cNvSpPr>
          <p:nvPr>
            <p:ph type="ftr" sz="quarter" idx="4"/>
          </p:nvPr>
        </p:nvSpPr>
        <p:spPr/>
        <p:txBody>
          <a:bodyPr/>
          <a:lstStyle/>
          <a:p>
            <a:r>
              <a:rPr lang="en-IN"/>
              <a:t>Dr. R. Usharani, Dept. of CINTEL, SRMIST, KTR, Chennai</a:t>
            </a:r>
          </a:p>
        </p:txBody>
      </p:sp>
    </p:spTree>
    <p:extLst>
      <p:ext uri="{BB962C8B-B14F-4D97-AF65-F5344CB8AC3E}">
        <p14:creationId xmlns:p14="http://schemas.microsoft.com/office/powerpoint/2010/main" val="3271416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Program is a set of instructions to perform certain task.</a:t>
            </a:r>
          </a:p>
          <a:p>
            <a:r>
              <a:rPr lang="en-US" b="1" dirty="0"/>
              <a:t>The</a:t>
            </a:r>
            <a:r>
              <a:rPr lang="en-US" b="0" dirty="0"/>
              <a:t> </a:t>
            </a:r>
            <a:r>
              <a:rPr lang="en-US" b="1" dirty="0"/>
              <a:t>programmer develop the program – This activity is known as “programming”</a:t>
            </a:r>
          </a:p>
          <a:p>
            <a:r>
              <a:rPr lang="en-US" b="1" dirty="0"/>
              <a:t>If we put different programs together – known as “software” </a:t>
            </a:r>
            <a:endParaRPr lang="en-IN" b="0" dirty="0"/>
          </a:p>
        </p:txBody>
      </p:sp>
      <p:sp>
        <p:nvSpPr>
          <p:cNvPr id="4" name="Slide Number Placeholder 3"/>
          <p:cNvSpPr>
            <a:spLocks noGrp="1"/>
          </p:cNvSpPr>
          <p:nvPr>
            <p:ph type="sldNum" sz="quarter" idx="5"/>
          </p:nvPr>
        </p:nvSpPr>
        <p:spPr/>
        <p:txBody>
          <a:bodyPr/>
          <a:lstStyle/>
          <a:p>
            <a:fld id="{6C911A3B-0E1A-4A67-89D2-2E441D2AF397}" type="slidenum">
              <a:rPr lang="en-IN" smtClean="0"/>
              <a:t>47</a:t>
            </a:fld>
            <a:endParaRPr lang="en-IN"/>
          </a:p>
        </p:txBody>
      </p:sp>
      <p:sp>
        <p:nvSpPr>
          <p:cNvPr id="5" name="Footer Placeholder 4">
            <a:extLst>
              <a:ext uri="{FF2B5EF4-FFF2-40B4-BE49-F238E27FC236}">
                <a16:creationId xmlns:a16="http://schemas.microsoft.com/office/drawing/2014/main" xmlns="" id="{DDAA0E59-D802-E783-C20B-E8A77D1684C0}"/>
              </a:ext>
            </a:extLst>
          </p:cNvPr>
          <p:cNvSpPr>
            <a:spLocks noGrp="1"/>
          </p:cNvSpPr>
          <p:nvPr>
            <p:ph type="ftr" sz="quarter" idx="4"/>
          </p:nvPr>
        </p:nvSpPr>
        <p:spPr/>
        <p:txBody>
          <a:bodyPr/>
          <a:lstStyle/>
          <a:p>
            <a:r>
              <a:rPr lang="en-IN"/>
              <a:t>Dr. R. Usharani, Dept. of CINTEL, SRMIST, KTR, Chennai</a:t>
            </a:r>
          </a:p>
        </p:txBody>
      </p:sp>
    </p:spTree>
    <p:extLst>
      <p:ext uri="{BB962C8B-B14F-4D97-AF65-F5344CB8AC3E}">
        <p14:creationId xmlns:p14="http://schemas.microsoft.com/office/powerpoint/2010/main" val="28028757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endParaRPr lang="en-IN"/>
          </a:p>
        </p:txBody>
      </p:sp>
      <p:sp>
        <p:nvSpPr>
          <p:cNvPr id="5" name="Slide Number Placeholder 4"/>
          <p:cNvSpPr>
            <a:spLocks noGrp="1"/>
          </p:cNvSpPr>
          <p:nvPr>
            <p:ph type="sldNum" sz="quarter" idx="5"/>
          </p:nvPr>
        </p:nvSpPr>
        <p:spPr/>
        <p:txBody>
          <a:bodyPr/>
          <a:lstStyle/>
          <a:p>
            <a:fld id="{7E940383-098B-40A0-88D4-542F69EF9466}" type="slidenum">
              <a:rPr lang="en-IN" smtClean="0"/>
              <a:pPr/>
              <a:t>71</a:t>
            </a:fld>
            <a:endParaRPr lang="en-IN"/>
          </a:p>
        </p:txBody>
      </p:sp>
    </p:spTree>
    <p:extLst>
      <p:ext uri="{BB962C8B-B14F-4D97-AF65-F5344CB8AC3E}">
        <p14:creationId xmlns:p14="http://schemas.microsoft.com/office/powerpoint/2010/main" val="34747090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endParaRPr lang="en-IN"/>
          </a:p>
        </p:txBody>
      </p:sp>
      <p:sp>
        <p:nvSpPr>
          <p:cNvPr id="5" name="Slide Number Placeholder 4"/>
          <p:cNvSpPr>
            <a:spLocks noGrp="1"/>
          </p:cNvSpPr>
          <p:nvPr>
            <p:ph type="sldNum" sz="quarter" idx="5"/>
          </p:nvPr>
        </p:nvSpPr>
        <p:spPr/>
        <p:txBody>
          <a:bodyPr/>
          <a:lstStyle/>
          <a:p>
            <a:fld id="{7E940383-098B-40A0-88D4-542F69EF9466}" type="slidenum">
              <a:rPr lang="en-IN" smtClean="0"/>
              <a:pPr/>
              <a:t>72</a:t>
            </a:fld>
            <a:endParaRPr lang="en-IN"/>
          </a:p>
        </p:txBody>
      </p:sp>
    </p:spTree>
    <p:extLst>
      <p:ext uri="{BB962C8B-B14F-4D97-AF65-F5344CB8AC3E}">
        <p14:creationId xmlns:p14="http://schemas.microsoft.com/office/powerpoint/2010/main" val="33984052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Footer Placeholder 3"/>
          <p:cNvSpPr>
            <a:spLocks noGrp="1"/>
          </p:cNvSpPr>
          <p:nvPr>
            <p:ph type="ftr" sz="quarter" idx="4"/>
          </p:nvPr>
        </p:nvSpPr>
        <p:spPr/>
        <p:txBody>
          <a:bodyPr/>
          <a:lstStyle/>
          <a:p>
            <a:endParaRPr lang="en-IN"/>
          </a:p>
        </p:txBody>
      </p:sp>
      <p:sp>
        <p:nvSpPr>
          <p:cNvPr id="5" name="Slide Number Placeholder 4"/>
          <p:cNvSpPr>
            <a:spLocks noGrp="1"/>
          </p:cNvSpPr>
          <p:nvPr>
            <p:ph type="sldNum" sz="quarter" idx="5"/>
          </p:nvPr>
        </p:nvSpPr>
        <p:spPr/>
        <p:txBody>
          <a:bodyPr/>
          <a:lstStyle/>
          <a:p>
            <a:fld id="{7E940383-098B-40A0-88D4-542F69EF9466}" type="slidenum">
              <a:rPr lang="en-IN" smtClean="0"/>
              <a:pPr/>
              <a:t>73</a:t>
            </a:fld>
            <a:endParaRPr lang="en-IN"/>
          </a:p>
        </p:txBody>
      </p:sp>
    </p:spTree>
    <p:extLst>
      <p:ext uri="{BB962C8B-B14F-4D97-AF65-F5344CB8AC3E}">
        <p14:creationId xmlns:p14="http://schemas.microsoft.com/office/powerpoint/2010/main" val="41868250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p:cNvSpPr>
            <a:spLocks noGrp="1"/>
          </p:cNvSpPr>
          <p:nvPr>
            <p:ph type="dt" sz="half" idx="10"/>
          </p:nvPr>
        </p:nvSpPr>
        <p:spPr/>
        <p:txBody>
          <a:bodyPr/>
          <a:lstStyle/>
          <a:p>
            <a:fld id="{75B5222F-C819-481E-85DC-D3FF6C4D1B83}" type="datetime1">
              <a:rPr lang="en-IN" smtClean="0"/>
              <a:t>28-08-2023</a:t>
            </a:fld>
            <a:endParaRPr lang="en-IN"/>
          </a:p>
        </p:txBody>
      </p:sp>
      <p:sp>
        <p:nvSpPr>
          <p:cNvPr id="5" name="Footer Placeholder 4"/>
          <p:cNvSpPr>
            <a:spLocks noGrp="1"/>
          </p:cNvSpPr>
          <p:nvPr>
            <p:ph type="ftr" sz="quarter" idx="11"/>
          </p:nvPr>
        </p:nvSpPr>
        <p:spPr/>
        <p:txBody>
          <a:bodyPr/>
          <a:lstStyle/>
          <a:p>
            <a:r>
              <a:rPr lang="en-IN" smtClean="0"/>
              <a:t>APP Faculties - CINTEL</a:t>
            </a:r>
            <a:endParaRPr lang="en-IN"/>
          </a:p>
        </p:txBody>
      </p:sp>
      <p:sp>
        <p:nvSpPr>
          <p:cNvPr id="6" name="Slide Number Placeholder 5"/>
          <p:cNvSpPr>
            <a:spLocks noGrp="1"/>
          </p:cNvSpPr>
          <p:nvPr>
            <p:ph type="sldNum" sz="quarter" idx="12"/>
          </p:nvPr>
        </p:nvSpPr>
        <p:spPr/>
        <p:txBody>
          <a:bodyPr/>
          <a:lstStyle/>
          <a:p>
            <a:fld id="{F59C78FD-3676-4262-8623-CA1BA4C6293E}" type="slidenum">
              <a:rPr lang="en-IN" smtClean="0"/>
              <a:t>‹#›</a:t>
            </a:fld>
            <a:endParaRPr lang="en-IN"/>
          </a:p>
        </p:txBody>
      </p:sp>
    </p:spTree>
    <p:extLst>
      <p:ext uri="{BB962C8B-B14F-4D97-AF65-F5344CB8AC3E}">
        <p14:creationId xmlns:p14="http://schemas.microsoft.com/office/powerpoint/2010/main" val="14984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2D53E16F-BEF5-4222-AD89-D3C0C15BE916}" type="datetime1">
              <a:rPr lang="en-IN" smtClean="0"/>
              <a:t>28-08-2023</a:t>
            </a:fld>
            <a:endParaRPr lang="en-IN"/>
          </a:p>
        </p:txBody>
      </p:sp>
      <p:sp>
        <p:nvSpPr>
          <p:cNvPr id="5" name="Footer Placeholder 4"/>
          <p:cNvSpPr>
            <a:spLocks noGrp="1"/>
          </p:cNvSpPr>
          <p:nvPr>
            <p:ph type="ftr" sz="quarter" idx="11"/>
          </p:nvPr>
        </p:nvSpPr>
        <p:spPr/>
        <p:txBody>
          <a:bodyPr/>
          <a:lstStyle/>
          <a:p>
            <a:r>
              <a:rPr lang="en-IN" smtClean="0"/>
              <a:t>APP Faculties - CINTEL</a:t>
            </a:r>
            <a:endParaRPr lang="en-IN"/>
          </a:p>
        </p:txBody>
      </p:sp>
      <p:sp>
        <p:nvSpPr>
          <p:cNvPr id="6" name="Slide Number Placeholder 5"/>
          <p:cNvSpPr>
            <a:spLocks noGrp="1"/>
          </p:cNvSpPr>
          <p:nvPr>
            <p:ph type="sldNum" sz="quarter" idx="12"/>
          </p:nvPr>
        </p:nvSpPr>
        <p:spPr/>
        <p:txBody>
          <a:bodyPr/>
          <a:lstStyle/>
          <a:p>
            <a:fld id="{F59C78FD-3676-4262-8623-CA1BA4C6293E}" type="slidenum">
              <a:rPr lang="en-IN" smtClean="0"/>
              <a:t>‹#›</a:t>
            </a:fld>
            <a:endParaRPr lang="en-IN"/>
          </a:p>
        </p:txBody>
      </p:sp>
    </p:spTree>
    <p:extLst>
      <p:ext uri="{BB962C8B-B14F-4D97-AF65-F5344CB8AC3E}">
        <p14:creationId xmlns:p14="http://schemas.microsoft.com/office/powerpoint/2010/main" val="418228331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BE541610-21EF-47FB-9C3D-D55702A30E1D}" type="datetime1">
              <a:rPr lang="en-IN" smtClean="0"/>
              <a:t>28-08-2023</a:t>
            </a:fld>
            <a:endParaRPr lang="en-IN"/>
          </a:p>
        </p:txBody>
      </p:sp>
      <p:sp>
        <p:nvSpPr>
          <p:cNvPr id="5" name="Footer Placeholder 4"/>
          <p:cNvSpPr>
            <a:spLocks noGrp="1"/>
          </p:cNvSpPr>
          <p:nvPr>
            <p:ph type="ftr" sz="quarter" idx="11"/>
          </p:nvPr>
        </p:nvSpPr>
        <p:spPr/>
        <p:txBody>
          <a:bodyPr/>
          <a:lstStyle/>
          <a:p>
            <a:r>
              <a:rPr lang="en-IN" smtClean="0"/>
              <a:t>APP Faculties - CINTEL</a:t>
            </a:r>
            <a:endParaRPr lang="en-IN"/>
          </a:p>
        </p:txBody>
      </p:sp>
      <p:sp>
        <p:nvSpPr>
          <p:cNvPr id="6" name="Slide Number Placeholder 5"/>
          <p:cNvSpPr>
            <a:spLocks noGrp="1"/>
          </p:cNvSpPr>
          <p:nvPr>
            <p:ph type="sldNum" sz="quarter" idx="12"/>
          </p:nvPr>
        </p:nvSpPr>
        <p:spPr/>
        <p:txBody>
          <a:bodyPr/>
          <a:lstStyle/>
          <a:p>
            <a:fld id="{F59C78FD-3676-4262-8623-CA1BA4C6293E}" type="slidenum">
              <a:rPr lang="en-IN" smtClean="0"/>
              <a:t>‹#›</a:t>
            </a:fld>
            <a:endParaRPr lang="en-IN"/>
          </a:p>
        </p:txBody>
      </p:sp>
    </p:spTree>
    <p:extLst>
      <p:ext uri="{BB962C8B-B14F-4D97-AF65-F5344CB8AC3E}">
        <p14:creationId xmlns:p14="http://schemas.microsoft.com/office/powerpoint/2010/main" val="2487557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22425"/>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90649" y="50800"/>
            <a:ext cx="963251" cy="960203"/>
          </a:xfrm>
          <a:prstGeom prst="rect">
            <a:avLst/>
          </a:prstGeom>
        </p:spPr>
      </p:pic>
      <p:sp>
        <p:nvSpPr>
          <p:cNvPr id="8" name="Date Placeholder 7"/>
          <p:cNvSpPr>
            <a:spLocks noGrp="1"/>
          </p:cNvSpPr>
          <p:nvPr>
            <p:ph type="dt" sz="half" idx="10"/>
          </p:nvPr>
        </p:nvSpPr>
        <p:spPr>
          <a:xfrm>
            <a:off x="0" y="6496050"/>
            <a:ext cx="4038600" cy="365125"/>
          </a:xfrm>
          <a:ln>
            <a:noFill/>
          </a:ln>
        </p:spPr>
        <p:style>
          <a:lnRef idx="1">
            <a:schemeClr val="accent1"/>
          </a:lnRef>
          <a:fillRef idx="2">
            <a:schemeClr val="accent1"/>
          </a:fillRef>
          <a:effectRef idx="1">
            <a:schemeClr val="accent1"/>
          </a:effectRef>
          <a:fontRef idx="none"/>
        </p:style>
        <p:txBody>
          <a:bodyPr/>
          <a:lstStyle>
            <a:lvl1pPr>
              <a:defRPr b="1">
                <a:solidFill>
                  <a:srgbClr val="0000FF"/>
                </a:solidFill>
                <a:latin typeface="Bookman Old Style" panose="02050604050505020204" pitchFamily="18" charset="0"/>
              </a:defRPr>
            </a:lvl1pPr>
          </a:lstStyle>
          <a:p>
            <a:fld id="{05AAEBE1-8C31-4CCB-8034-3B2C89988683}" type="datetime1">
              <a:rPr lang="en-IN" smtClean="0"/>
              <a:t>28-08-2023</a:t>
            </a:fld>
            <a:endParaRPr lang="en-IN" dirty="0"/>
          </a:p>
        </p:txBody>
      </p:sp>
      <p:sp>
        <p:nvSpPr>
          <p:cNvPr id="9" name="Footer Placeholder 8"/>
          <p:cNvSpPr>
            <a:spLocks noGrp="1"/>
          </p:cNvSpPr>
          <p:nvPr>
            <p:ph type="ftr" sz="quarter" idx="11"/>
          </p:nvPr>
        </p:nvSpPr>
        <p:spPr>
          <a:xfrm>
            <a:off x="4038600" y="6496050"/>
            <a:ext cx="4114800" cy="365125"/>
          </a:xfrm>
          <a:ln>
            <a:noFill/>
          </a:ln>
        </p:spPr>
        <p:style>
          <a:lnRef idx="1">
            <a:schemeClr val="accent1"/>
          </a:lnRef>
          <a:fillRef idx="2">
            <a:schemeClr val="accent1"/>
          </a:fillRef>
          <a:effectRef idx="1">
            <a:schemeClr val="accent1"/>
          </a:effectRef>
          <a:fontRef idx="none"/>
        </p:style>
        <p:txBody>
          <a:bodyPr/>
          <a:lstStyle>
            <a:lvl1pPr>
              <a:defRPr b="1">
                <a:solidFill>
                  <a:srgbClr val="0000FF"/>
                </a:solidFill>
                <a:latin typeface="Bookman Old Style" panose="02050604050505020204" pitchFamily="18" charset="0"/>
              </a:defRPr>
            </a:lvl1pPr>
          </a:lstStyle>
          <a:p>
            <a:r>
              <a:rPr lang="en-IN" smtClean="0"/>
              <a:t>APP Faculties - CINTEL</a:t>
            </a:r>
            <a:endParaRPr lang="en-IN" dirty="0"/>
          </a:p>
        </p:txBody>
      </p:sp>
      <p:sp>
        <p:nvSpPr>
          <p:cNvPr id="10" name="Slide Number Placeholder 9"/>
          <p:cNvSpPr>
            <a:spLocks noGrp="1"/>
          </p:cNvSpPr>
          <p:nvPr>
            <p:ph type="sldNum" sz="quarter" idx="12"/>
          </p:nvPr>
        </p:nvSpPr>
        <p:spPr>
          <a:xfrm>
            <a:off x="8153400" y="6483350"/>
            <a:ext cx="4038600" cy="365125"/>
          </a:xfrm>
          <a:ln>
            <a:noFill/>
          </a:ln>
        </p:spPr>
        <p:style>
          <a:lnRef idx="1">
            <a:schemeClr val="accent1"/>
          </a:lnRef>
          <a:fillRef idx="2">
            <a:schemeClr val="accent1"/>
          </a:fillRef>
          <a:effectRef idx="1">
            <a:schemeClr val="accent1"/>
          </a:effectRef>
          <a:fontRef idx="none"/>
        </p:style>
        <p:txBody>
          <a:bodyPr/>
          <a:lstStyle>
            <a:lvl1pPr>
              <a:defRPr b="1">
                <a:solidFill>
                  <a:srgbClr val="0000FF"/>
                </a:solidFill>
              </a:defRPr>
            </a:lvl1pPr>
          </a:lstStyle>
          <a:p>
            <a:fld id="{AD7ED525-5088-40CF-8CE0-E4296ADF624B}" type="slidenum">
              <a:rPr lang="en-IN" smtClean="0"/>
              <a:pPr/>
              <a:t>‹#›</a:t>
            </a:fld>
            <a:endParaRPr lang="en-IN"/>
          </a:p>
        </p:txBody>
      </p:sp>
    </p:spTree>
    <p:extLst>
      <p:ext uri="{BB962C8B-B14F-4D97-AF65-F5344CB8AC3E}">
        <p14:creationId xmlns:p14="http://schemas.microsoft.com/office/powerpoint/2010/main" val="270379907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CD39E8-830D-CCA2-A802-10FB9E74C54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0B9048C5-995D-FC84-E72E-599184067B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BE682022-B291-CC1D-2D16-049B9BD3B7EF}"/>
              </a:ext>
            </a:extLst>
          </p:cNvPr>
          <p:cNvSpPr>
            <a:spLocks noGrp="1"/>
          </p:cNvSpPr>
          <p:nvPr>
            <p:ph type="dt" sz="half" idx="10"/>
          </p:nvPr>
        </p:nvSpPr>
        <p:spPr>
          <a:xfrm>
            <a:off x="838200" y="6492875"/>
            <a:ext cx="3902476" cy="365125"/>
          </a:xfrm>
        </p:spPr>
        <p:txBody>
          <a:bodyPr/>
          <a:lstStyle>
            <a:lvl1pPr>
              <a:defRPr sz="1100" b="1"/>
            </a:lvl1pPr>
          </a:lstStyle>
          <a:p>
            <a:fld id="{FE1FC9AA-6E05-4423-B4C8-058E9F862AE3}" type="datetime1">
              <a:rPr lang="en-IN" smtClean="0"/>
              <a:t>28-08-2023</a:t>
            </a:fld>
            <a:endParaRPr lang="en-IN" dirty="0"/>
          </a:p>
        </p:txBody>
      </p:sp>
      <p:sp>
        <p:nvSpPr>
          <p:cNvPr id="5" name="Footer Placeholder 4">
            <a:extLst>
              <a:ext uri="{FF2B5EF4-FFF2-40B4-BE49-F238E27FC236}">
                <a16:creationId xmlns:a16="http://schemas.microsoft.com/office/drawing/2014/main" xmlns="" id="{625F3530-15F1-8E95-9D8E-1429C269A381}"/>
              </a:ext>
            </a:extLst>
          </p:cNvPr>
          <p:cNvSpPr>
            <a:spLocks noGrp="1"/>
          </p:cNvSpPr>
          <p:nvPr>
            <p:ph type="ftr" sz="quarter" idx="11"/>
          </p:nvPr>
        </p:nvSpPr>
        <p:spPr>
          <a:xfrm>
            <a:off x="4890856" y="6492874"/>
            <a:ext cx="3622829" cy="365125"/>
          </a:xfrm>
        </p:spPr>
        <p:txBody>
          <a:bodyPr/>
          <a:lstStyle>
            <a:lvl1pPr>
              <a:defRPr b="1">
                <a:solidFill>
                  <a:schemeClr val="tx1"/>
                </a:solidFill>
              </a:defRPr>
            </a:lvl1pPr>
          </a:lstStyle>
          <a:p>
            <a:r>
              <a:rPr lang="en-IN" smtClean="0"/>
              <a:t>APP Faculties - CINTEL</a:t>
            </a:r>
            <a:endParaRPr lang="en-IN" dirty="0"/>
          </a:p>
        </p:txBody>
      </p:sp>
      <p:sp>
        <p:nvSpPr>
          <p:cNvPr id="6" name="Slide Number Placeholder 5">
            <a:extLst>
              <a:ext uri="{FF2B5EF4-FFF2-40B4-BE49-F238E27FC236}">
                <a16:creationId xmlns:a16="http://schemas.microsoft.com/office/drawing/2014/main" xmlns="" id="{A93959FA-9524-EA26-22E6-A329F01D2645}"/>
              </a:ext>
            </a:extLst>
          </p:cNvPr>
          <p:cNvSpPr>
            <a:spLocks noGrp="1"/>
          </p:cNvSpPr>
          <p:nvPr>
            <p:ph type="sldNum" sz="quarter" idx="12"/>
          </p:nvPr>
        </p:nvSpPr>
        <p:spPr>
          <a:xfrm>
            <a:off x="10894057" y="6492875"/>
            <a:ext cx="505287" cy="365125"/>
          </a:xfrm>
        </p:spPr>
        <p:txBody>
          <a:bodyPr/>
          <a:lstStyle>
            <a:lvl1pPr>
              <a:defRPr sz="1100" b="1"/>
            </a:lvl1pPr>
          </a:lstStyle>
          <a:p>
            <a:fld id="{6DE21BCB-44D1-4B3A-ADF0-DF0465C2F5A4}" type="slidenum">
              <a:rPr lang="en-IN" smtClean="0"/>
              <a:pPr/>
              <a:t>‹#›</a:t>
            </a:fld>
            <a:endParaRPr lang="en-IN" dirty="0"/>
          </a:p>
        </p:txBody>
      </p:sp>
      <p:sp>
        <p:nvSpPr>
          <p:cNvPr id="8" name="Content Placeholder 7">
            <a:extLst>
              <a:ext uri="{FF2B5EF4-FFF2-40B4-BE49-F238E27FC236}">
                <a16:creationId xmlns:a16="http://schemas.microsoft.com/office/drawing/2014/main" xmlns="" id="{ABA1E047-87D1-6C10-2B54-86F3D26C2F81}"/>
              </a:ext>
            </a:extLst>
          </p:cNvPr>
          <p:cNvSpPr>
            <a:spLocks noGrp="1"/>
          </p:cNvSpPr>
          <p:nvPr>
            <p:ph sz="quarter" idx="13"/>
          </p:nvPr>
        </p:nvSpPr>
        <p:spPr>
          <a:xfrm>
            <a:off x="3106738" y="6596063"/>
            <a:ext cx="9144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1026" name="Picture 2" descr="SRM Institute of Science &amp; Technology - Learn. Leap. Lead.">
            <a:extLst>
              <a:ext uri="{FF2B5EF4-FFF2-40B4-BE49-F238E27FC236}">
                <a16:creationId xmlns:a16="http://schemas.microsoft.com/office/drawing/2014/main" xmlns="" id="{FED85D01-285B-B347-AFD8-FD36D69225A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1427" y="55562"/>
            <a:ext cx="1838325" cy="61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51816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CD39E8-830D-CCA2-A802-10FB9E74C54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0B9048C5-995D-FC84-E72E-599184067B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BE682022-B291-CC1D-2D16-049B9BD3B7EF}"/>
              </a:ext>
            </a:extLst>
          </p:cNvPr>
          <p:cNvSpPr>
            <a:spLocks noGrp="1"/>
          </p:cNvSpPr>
          <p:nvPr>
            <p:ph type="dt" sz="half" idx="10"/>
          </p:nvPr>
        </p:nvSpPr>
        <p:spPr>
          <a:xfrm>
            <a:off x="838200" y="6492875"/>
            <a:ext cx="3902476" cy="365125"/>
          </a:xfrm>
        </p:spPr>
        <p:txBody>
          <a:bodyPr/>
          <a:lstStyle>
            <a:lvl1pPr>
              <a:defRPr sz="1100" b="1"/>
            </a:lvl1pPr>
          </a:lstStyle>
          <a:p>
            <a:fld id="{D2EA3FB2-759D-4FB9-BF75-25D7FCBF8AB8}" type="datetime1">
              <a:rPr lang="en-IN" smtClean="0"/>
              <a:t>28-08-2023</a:t>
            </a:fld>
            <a:endParaRPr lang="en-IN" dirty="0"/>
          </a:p>
        </p:txBody>
      </p:sp>
      <p:sp>
        <p:nvSpPr>
          <p:cNvPr id="5" name="Footer Placeholder 4">
            <a:extLst>
              <a:ext uri="{FF2B5EF4-FFF2-40B4-BE49-F238E27FC236}">
                <a16:creationId xmlns:a16="http://schemas.microsoft.com/office/drawing/2014/main" xmlns="" id="{625F3530-15F1-8E95-9D8E-1429C269A381}"/>
              </a:ext>
            </a:extLst>
          </p:cNvPr>
          <p:cNvSpPr>
            <a:spLocks noGrp="1"/>
          </p:cNvSpPr>
          <p:nvPr>
            <p:ph type="ftr" sz="quarter" idx="11"/>
          </p:nvPr>
        </p:nvSpPr>
        <p:spPr>
          <a:xfrm>
            <a:off x="4890856" y="6492874"/>
            <a:ext cx="3622829" cy="365125"/>
          </a:xfrm>
        </p:spPr>
        <p:txBody>
          <a:bodyPr/>
          <a:lstStyle>
            <a:lvl1pPr>
              <a:defRPr b="1">
                <a:solidFill>
                  <a:schemeClr val="tx1"/>
                </a:solidFill>
              </a:defRPr>
            </a:lvl1pPr>
          </a:lstStyle>
          <a:p>
            <a:r>
              <a:rPr lang="en-IN" smtClean="0"/>
              <a:t>APP Faculties - CINTEL</a:t>
            </a:r>
            <a:endParaRPr lang="en-IN" dirty="0"/>
          </a:p>
        </p:txBody>
      </p:sp>
      <p:sp>
        <p:nvSpPr>
          <p:cNvPr id="6" name="Slide Number Placeholder 5">
            <a:extLst>
              <a:ext uri="{FF2B5EF4-FFF2-40B4-BE49-F238E27FC236}">
                <a16:creationId xmlns:a16="http://schemas.microsoft.com/office/drawing/2014/main" xmlns="" id="{A93959FA-9524-EA26-22E6-A329F01D2645}"/>
              </a:ext>
            </a:extLst>
          </p:cNvPr>
          <p:cNvSpPr>
            <a:spLocks noGrp="1"/>
          </p:cNvSpPr>
          <p:nvPr>
            <p:ph type="sldNum" sz="quarter" idx="12"/>
          </p:nvPr>
        </p:nvSpPr>
        <p:spPr>
          <a:xfrm>
            <a:off x="10894057" y="6492875"/>
            <a:ext cx="505287" cy="365125"/>
          </a:xfrm>
        </p:spPr>
        <p:txBody>
          <a:bodyPr/>
          <a:lstStyle>
            <a:lvl1pPr>
              <a:defRPr sz="1100" b="1"/>
            </a:lvl1pPr>
          </a:lstStyle>
          <a:p>
            <a:fld id="{6DE21BCB-44D1-4B3A-ADF0-DF0465C2F5A4}" type="slidenum">
              <a:rPr lang="en-IN" smtClean="0"/>
              <a:pPr/>
              <a:t>‹#›</a:t>
            </a:fld>
            <a:endParaRPr lang="en-IN" dirty="0"/>
          </a:p>
        </p:txBody>
      </p:sp>
      <p:sp>
        <p:nvSpPr>
          <p:cNvPr id="8" name="Content Placeholder 7">
            <a:extLst>
              <a:ext uri="{FF2B5EF4-FFF2-40B4-BE49-F238E27FC236}">
                <a16:creationId xmlns:a16="http://schemas.microsoft.com/office/drawing/2014/main" xmlns="" id="{ABA1E047-87D1-6C10-2B54-86F3D26C2F81}"/>
              </a:ext>
            </a:extLst>
          </p:cNvPr>
          <p:cNvSpPr>
            <a:spLocks noGrp="1"/>
          </p:cNvSpPr>
          <p:nvPr>
            <p:ph sz="quarter" idx="13"/>
          </p:nvPr>
        </p:nvSpPr>
        <p:spPr>
          <a:xfrm>
            <a:off x="3106738" y="6596063"/>
            <a:ext cx="9144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1026" name="Picture 2" descr="SRM Institute of Science &amp; Technology - Learn. Leap. Lead.">
            <a:extLst>
              <a:ext uri="{FF2B5EF4-FFF2-40B4-BE49-F238E27FC236}">
                <a16:creationId xmlns:a16="http://schemas.microsoft.com/office/drawing/2014/main" xmlns="" id="{FED85D01-285B-B347-AFD8-FD36D69225A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1427" y="55562"/>
            <a:ext cx="1838325" cy="61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48762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CD39E8-830D-CCA2-A802-10FB9E74C54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0B9048C5-995D-FC84-E72E-599184067B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BE682022-B291-CC1D-2D16-049B9BD3B7EF}"/>
              </a:ext>
            </a:extLst>
          </p:cNvPr>
          <p:cNvSpPr>
            <a:spLocks noGrp="1"/>
          </p:cNvSpPr>
          <p:nvPr>
            <p:ph type="dt" sz="half" idx="10"/>
          </p:nvPr>
        </p:nvSpPr>
        <p:spPr>
          <a:xfrm>
            <a:off x="838200" y="6492875"/>
            <a:ext cx="3902476" cy="365125"/>
          </a:xfrm>
        </p:spPr>
        <p:txBody>
          <a:bodyPr/>
          <a:lstStyle>
            <a:lvl1pPr>
              <a:defRPr sz="1100" b="1"/>
            </a:lvl1pPr>
          </a:lstStyle>
          <a:p>
            <a:fld id="{998CFDEE-B635-46DC-9A9E-AC9703B9789A}" type="datetime1">
              <a:rPr lang="en-IN" smtClean="0"/>
              <a:t>28-08-2023</a:t>
            </a:fld>
            <a:endParaRPr lang="en-IN" dirty="0"/>
          </a:p>
        </p:txBody>
      </p:sp>
      <p:sp>
        <p:nvSpPr>
          <p:cNvPr id="5" name="Footer Placeholder 4">
            <a:extLst>
              <a:ext uri="{FF2B5EF4-FFF2-40B4-BE49-F238E27FC236}">
                <a16:creationId xmlns:a16="http://schemas.microsoft.com/office/drawing/2014/main" xmlns="" id="{625F3530-15F1-8E95-9D8E-1429C269A381}"/>
              </a:ext>
            </a:extLst>
          </p:cNvPr>
          <p:cNvSpPr>
            <a:spLocks noGrp="1"/>
          </p:cNvSpPr>
          <p:nvPr>
            <p:ph type="ftr" sz="quarter" idx="11"/>
          </p:nvPr>
        </p:nvSpPr>
        <p:spPr>
          <a:xfrm>
            <a:off x="4890856" y="6492874"/>
            <a:ext cx="3622829" cy="365125"/>
          </a:xfrm>
        </p:spPr>
        <p:txBody>
          <a:bodyPr/>
          <a:lstStyle>
            <a:lvl1pPr>
              <a:defRPr b="1">
                <a:solidFill>
                  <a:schemeClr val="tx1"/>
                </a:solidFill>
              </a:defRPr>
            </a:lvl1pPr>
          </a:lstStyle>
          <a:p>
            <a:r>
              <a:rPr lang="en-IN" smtClean="0"/>
              <a:t>APP Faculties - CINTEL</a:t>
            </a:r>
            <a:endParaRPr lang="en-IN" dirty="0"/>
          </a:p>
        </p:txBody>
      </p:sp>
      <p:sp>
        <p:nvSpPr>
          <p:cNvPr id="6" name="Slide Number Placeholder 5">
            <a:extLst>
              <a:ext uri="{FF2B5EF4-FFF2-40B4-BE49-F238E27FC236}">
                <a16:creationId xmlns:a16="http://schemas.microsoft.com/office/drawing/2014/main" xmlns="" id="{A93959FA-9524-EA26-22E6-A329F01D2645}"/>
              </a:ext>
            </a:extLst>
          </p:cNvPr>
          <p:cNvSpPr>
            <a:spLocks noGrp="1"/>
          </p:cNvSpPr>
          <p:nvPr>
            <p:ph type="sldNum" sz="quarter" idx="12"/>
          </p:nvPr>
        </p:nvSpPr>
        <p:spPr>
          <a:xfrm>
            <a:off x="10894057" y="6492875"/>
            <a:ext cx="505287" cy="365125"/>
          </a:xfrm>
        </p:spPr>
        <p:txBody>
          <a:bodyPr/>
          <a:lstStyle>
            <a:lvl1pPr>
              <a:defRPr sz="1100" b="1"/>
            </a:lvl1pPr>
          </a:lstStyle>
          <a:p>
            <a:fld id="{6DE21BCB-44D1-4B3A-ADF0-DF0465C2F5A4}" type="slidenum">
              <a:rPr lang="en-IN" smtClean="0"/>
              <a:pPr/>
              <a:t>‹#›</a:t>
            </a:fld>
            <a:endParaRPr lang="en-IN" dirty="0"/>
          </a:p>
        </p:txBody>
      </p:sp>
      <p:sp>
        <p:nvSpPr>
          <p:cNvPr id="8" name="Content Placeholder 7">
            <a:extLst>
              <a:ext uri="{FF2B5EF4-FFF2-40B4-BE49-F238E27FC236}">
                <a16:creationId xmlns:a16="http://schemas.microsoft.com/office/drawing/2014/main" xmlns="" id="{ABA1E047-87D1-6C10-2B54-86F3D26C2F81}"/>
              </a:ext>
            </a:extLst>
          </p:cNvPr>
          <p:cNvSpPr>
            <a:spLocks noGrp="1"/>
          </p:cNvSpPr>
          <p:nvPr>
            <p:ph sz="quarter" idx="13"/>
          </p:nvPr>
        </p:nvSpPr>
        <p:spPr>
          <a:xfrm>
            <a:off x="3106738" y="6596063"/>
            <a:ext cx="9144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1026" name="Picture 2" descr="SRM Institute of Science &amp; Technology - Learn. Leap. Lead.">
            <a:extLst>
              <a:ext uri="{FF2B5EF4-FFF2-40B4-BE49-F238E27FC236}">
                <a16:creationId xmlns:a16="http://schemas.microsoft.com/office/drawing/2014/main" xmlns="" id="{FED85D01-285B-B347-AFD8-FD36D69225A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1427" y="55562"/>
            <a:ext cx="1838325" cy="61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11706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CD39E8-830D-CCA2-A802-10FB9E74C54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0B9048C5-995D-FC84-E72E-599184067B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BE682022-B291-CC1D-2D16-049B9BD3B7EF}"/>
              </a:ext>
            </a:extLst>
          </p:cNvPr>
          <p:cNvSpPr>
            <a:spLocks noGrp="1"/>
          </p:cNvSpPr>
          <p:nvPr>
            <p:ph type="dt" sz="half" idx="10"/>
          </p:nvPr>
        </p:nvSpPr>
        <p:spPr>
          <a:xfrm>
            <a:off x="838200" y="6492875"/>
            <a:ext cx="3902476" cy="365125"/>
          </a:xfrm>
        </p:spPr>
        <p:txBody>
          <a:bodyPr/>
          <a:lstStyle>
            <a:lvl1pPr>
              <a:defRPr sz="1100" b="1"/>
            </a:lvl1pPr>
          </a:lstStyle>
          <a:p>
            <a:fld id="{899C9BE5-2362-4B8B-AC6A-3CA77EC2A826}" type="datetime1">
              <a:rPr lang="en-IN" smtClean="0"/>
              <a:t>28-08-2023</a:t>
            </a:fld>
            <a:endParaRPr lang="en-IN" dirty="0"/>
          </a:p>
        </p:txBody>
      </p:sp>
      <p:sp>
        <p:nvSpPr>
          <p:cNvPr id="5" name="Footer Placeholder 4">
            <a:extLst>
              <a:ext uri="{FF2B5EF4-FFF2-40B4-BE49-F238E27FC236}">
                <a16:creationId xmlns:a16="http://schemas.microsoft.com/office/drawing/2014/main" xmlns="" id="{625F3530-15F1-8E95-9D8E-1429C269A381}"/>
              </a:ext>
            </a:extLst>
          </p:cNvPr>
          <p:cNvSpPr>
            <a:spLocks noGrp="1"/>
          </p:cNvSpPr>
          <p:nvPr>
            <p:ph type="ftr" sz="quarter" idx="11"/>
          </p:nvPr>
        </p:nvSpPr>
        <p:spPr>
          <a:xfrm>
            <a:off x="4890856" y="6492874"/>
            <a:ext cx="3622829" cy="365125"/>
          </a:xfrm>
        </p:spPr>
        <p:txBody>
          <a:bodyPr/>
          <a:lstStyle>
            <a:lvl1pPr>
              <a:defRPr b="1">
                <a:solidFill>
                  <a:schemeClr val="tx1"/>
                </a:solidFill>
              </a:defRPr>
            </a:lvl1pPr>
          </a:lstStyle>
          <a:p>
            <a:r>
              <a:rPr lang="en-IN" smtClean="0"/>
              <a:t>APP Faculties - CINTEL</a:t>
            </a:r>
            <a:endParaRPr lang="en-IN" dirty="0"/>
          </a:p>
        </p:txBody>
      </p:sp>
      <p:sp>
        <p:nvSpPr>
          <p:cNvPr id="6" name="Slide Number Placeholder 5">
            <a:extLst>
              <a:ext uri="{FF2B5EF4-FFF2-40B4-BE49-F238E27FC236}">
                <a16:creationId xmlns:a16="http://schemas.microsoft.com/office/drawing/2014/main" xmlns="" id="{A93959FA-9524-EA26-22E6-A329F01D2645}"/>
              </a:ext>
            </a:extLst>
          </p:cNvPr>
          <p:cNvSpPr>
            <a:spLocks noGrp="1"/>
          </p:cNvSpPr>
          <p:nvPr>
            <p:ph type="sldNum" sz="quarter" idx="12"/>
          </p:nvPr>
        </p:nvSpPr>
        <p:spPr>
          <a:xfrm>
            <a:off x="10894057" y="6492875"/>
            <a:ext cx="505287" cy="365125"/>
          </a:xfrm>
        </p:spPr>
        <p:txBody>
          <a:bodyPr/>
          <a:lstStyle>
            <a:lvl1pPr>
              <a:defRPr sz="1100" b="1"/>
            </a:lvl1pPr>
          </a:lstStyle>
          <a:p>
            <a:fld id="{6DE21BCB-44D1-4B3A-ADF0-DF0465C2F5A4}" type="slidenum">
              <a:rPr lang="en-IN" smtClean="0"/>
              <a:pPr/>
              <a:t>‹#›</a:t>
            </a:fld>
            <a:endParaRPr lang="en-IN" dirty="0"/>
          </a:p>
        </p:txBody>
      </p:sp>
      <p:sp>
        <p:nvSpPr>
          <p:cNvPr id="8" name="Content Placeholder 7">
            <a:extLst>
              <a:ext uri="{FF2B5EF4-FFF2-40B4-BE49-F238E27FC236}">
                <a16:creationId xmlns:a16="http://schemas.microsoft.com/office/drawing/2014/main" xmlns="" id="{ABA1E047-87D1-6C10-2B54-86F3D26C2F81}"/>
              </a:ext>
            </a:extLst>
          </p:cNvPr>
          <p:cNvSpPr>
            <a:spLocks noGrp="1"/>
          </p:cNvSpPr>
          <p:nvPr>
            <p:ph sz="quarter" idx="13"/>
          </p:nvPr>
        </p:nvSpPr>
        <p:spPr>
          <a:xfrm>
            <a:off x="3106738" y="6596063"/>
            <a:ext cx="9144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1026" name="Picture 2" descr="SRM Institute of Science &amp; Technology - Learn. Leap. Lead.">
            <a:extLst>
              <a:ext uri="{FF2B5EF4-FFF2-40B4-BE49-F238E27FC236}">
                <a16:creationId xmlns:a16="http://schemas.microsoft.com/office/drawing/2014/main" xmlns="" id="{FED85D01-285B-B347-AFD8-FD36D69225A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1427" y="55562"/>
            <a:ext cx="1838325" cy="61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488502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CD39E8-830D-CCA2-A802-10FB9E74C54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0B9048C5-995D-FC84-E72E-599184067B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BE682022-B291-CC1D-2D16-049B9BD3B7EF}"/>
              </a:ext>
            </a:extLst>
          </p:cNvPr>
          <p:cNvSpPr>
            <a:spLocks noGrp="1"/>
          </p:cNvSpPr>
          <p:nvPr>
            <p:ph type="dt" sz="half" idx="10"/>
          </p:nvPr>
        </p:nvSpPr>
        <p:spPr>
          <a:xfrm>
            <a:off x="838200" y="6492875"/>
            <a:ext cx="3902476" cy="365125"/>
          </a:xfrm>
        </p:spPr>
        <p:txBody>
          <a:bodyPr/>
          <a:lstStyle>
            <a:lvl1pPr>
              <a:defRPr sz="1100" b="1"/>
            </a:lvl1pPr>
          </a:lstStyle>
          <a:p>
            <a:fld id="{5EBA3069-EB98-46CE-B6FA-2116CCCD2006}" type="datetime1">
              <a:rPr lang="en-IN" smtClean="0"/>
              <a:t>28-08-2023</a:t>
            </a:fld>
            <a:endParaRPr lang="en-IN" dirty="0"/>
          </a:p>
        </p:txBody>
      </p:sp>
      <p:sp>
        <p:nvSpPr>
          <p:cNvPr id="5" name="Footer Placeholder 4">
            <a:extLst>
              <a:ext uri="{FF2B5EF4-FFF2-40B4-BE49-F238E27FC236}">
                <a16:creationId xmlns:a16="http://schemas.microsoft.com/office/drawing/2014/main" xmlns="" id="{625F3530-15F1-8E95-9D8E-1429C269A381}"/>
              </a:ext>
            </a:extLst>
          </p:cNvPr>
          <p:cNvSpPr>
            <a:spLocks noGrp="1"/>
          </p:cNvSpPr>
          <p:nvPr>
            <p:ph type="ftr" sz="quarter" idx="11"/>
          </p:nvPr>
        </p:nvSpPr>
        <p:spPr>
          <a:xfrm>
            <a:off x="4890856" y="6492874"/>
            <a:ext cx="3622829" cy="365125"/>
          </a:xfrm>
        </p:spPr>
        <p:txBody>
          <a:bodyPr/>
          <a:lstStyle>
            <a:lvl1pPr>
              <a:defRPr b="1">
                <a:solidFill>
                  <a:schemeClr val="tx1"/>
                </a:solidFill>
              </a:defRPr>
            </a:lvl1pPr>
          </a:lstStyle>
          <a:p>
            <a:r>
              <a:rPr lang="en-IN" smtClean="0"/>
              <a:t>APP Faculties - CINTEL</a:t>
            </a:r>
            <a:endParaRPr lang="en-IN" dirty="0"/>
          </a:p>
        </p:txBody>
      </p:sp>
      <p:sp>
        <p:nvSpPr>
          <p:cNvPr id="6" name="Slide Number Placeholder 5">
            <a:extLst>
              <a:ext uri="{FF2B5EF4-FFF2-40B4-BE49-F238E27FC236}">
                <a16:creationId xmlns:a16="http://schemas.microsoft.com/office/drawing/2014/main" xmlns="" id="{A93959FA-9524-EA26-22E6-A329F01D2645}"/>
              </a:ext>
            </a:extLst>
          </p:cNvPr>
          <p:cNvSpPr>
            <a:spLocks noGrp="1"/>
          </p:cNvSpPr>
          <p:nvPr>
            <p:ph type="sldNum" sz="quarter" idx="12"/>
          </p:nvPr>
        </p:nvSpPr>
        <p:spPr>
          <a:xfrm>
            <a:off x="10894057" y="6492875"/>
            <a:ext cx="505287" cy="365125"/>
          </a:xfrm>
        </p:spPr>
        <p:txBody>
          <a:bodyPr/>
          <a:lstStyle>
            <a:lvl1pPr>
              <a:defRPr sz="1100" b="1"/>
            </a:lvl1pPr>
          </a:lstStyle>
          <a:p>
            <a:fld id="{6DE21BCB-44D1-4B3A-ADF0-DF0465C2F5A4}" type="slidenum">
              <a:rPr lang="en-IN" smtClean="0"/>
              <a:pPr/>
              <a:t>‹#›</a:t>
            </a:fld>
            <a:endParaRPr lang="en-IN" dirty="0"/>
          </a:p>
        </p:txBody>
      </p:sp>
      <p:sp>
        <p:nvSpPr>
          <p:cNvPr id="8" name="Content Placeholder 7">
            <a:extLst>
              <a:ext uri="{FF2B5EF4-FFF2-40B4-BE49-F238E27FC236}">
                <a16:creationId xmlns:a16="http://schemas.microsoft.com/office/drawing/2014/main" xmlns="" id="{ABA1E047-87D1-6C10-2B54-86F3D26C2F81}"/>
              </a:ext>
            </a:extLst>
          </p:cNvPr>
          <p:cNvSpPr>
            <a:spLocks noGrp="1"/>
          </p:cNvSpPr>
          <p:nvPr>
            <p:ph sz="quarter" idx="13"/>
          </p:nvPr>
        </p:nvSpPr>
        <p:spPr>
          <a:xfrm>
            <a:off x="3106738" y="6596063"/>
            <a:ext cx="9144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1026" name="Picture 2" descr="SRM Institute of Science &amp; Technology - Learn. Leap. Lead.">
            <a:extLst>
              <a:ext uri="{FF2B5EF4-FFF2-40B4-BE49-F238E27FC236}">
                <a16:creationId xmlns:a16="http://schemas.microsoft.com/office/drawing/2014/main" xmlns="" id="{FED85D01-285B-B347-AFD8-FD36D69225A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1427" y="55562"/>
            <a:ext cx="1838325" cy="61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96950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CD39E8-830D-CCA2-A802-10FB9E74C54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0B9048C5-995D-FC84-E72E-599184067B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BE682022-B291-CC1D-2D16-049B9BD3B7EF}"/>
              </a:ext>
            </a:extLst>
          </p:cNvPr>
          <p:cNvSpPr>
            <a:spLocks noGrp="1"/>
          </p:cNvSpPr>
          <p:nvPr>
            <p:ph type="dt" sz="half" idx="10"/>
          </p:nvPr>
        </p:nvSpPr>
        <p:spPr>
          <a:xfrm>
            <a:off x="838200" y="6492875"/>
            <a:ext cx="3902476" cy="365125"/>
          </a:xfrm>
        </p:spPr>
        <p:txBody>
          <a:bodyPr/>
          <a:lstStyle>
            <a:lvl1pPr>
              <a:defRPr sz="1100" b="1"/>
            </a:lvl1pPr>
          </a:lstStyle>
          <a:p>
            <a:fld id="{531F90CE-8B5B-434C-99EC-DB73DE47B52C}" type="datetime1">
              <a:rPr lang="en-IN" smtClean="0"/>
              <a:t>28-08-2023</a:t>
            </a:fld>
            <a:endParaRPr lang="en-IN" dirty="0"/>
          </a:p>
        </p:txBody>
      </p:sp>
      <p:sp>
        <p:nvSpPr>
          <p:cNvPr id="5" name="Footer Placeholder 4">
            <a:extLst>
              <a:ext uri="{FF2B5EF4-FFF2-40B4-BE49-F238E27FC236}">
                <a16:creationId xmlns:a16="http://schemas.microsoft.com/office/drawing/2014/main" xmlns="" id="{625F3530-15F1-8E95-9D8E-1429C269A381}"/>
              </a:ext>
            </a:extLst>
          </p:cNvPr>
          <p:cNvSpPr>
            <a:spLocks noGrp="1"/>
          </p:cNvSpPr>
          <p:nvPr>
            <p:ph type="ftr" sz="quarter" idx="11"/>
          </p:nvPr>
        </p:nvSpPr>
        <p:spPr>
          <a:xfrm>
            <a:off x="4890856" y="6492874"/>
            <a:ext cx="3622829" cy="365125"/>
          </a:xfrm>
        </p:spPr>
        <p:txBody>
          <a:bodyPr/>
          <a:lstStyle>
            <a:lvl1pPr>
              <a:defRPr b="1">
                <a:solidFill>
                  <a:schemeClr val="tx1"/>
                </a:solidFill>
              </a:defRPr>
            </a:lvl1pPr>
          </a:lstStyle>
          <a:p>
            <a:r>
              <a:rPr lang="en-IN" smtClean="0"/>
              <a:t>APP Faculties - CINTEL</a:t>
            </a:r>
            <a:endParaRPr lang="en-IN" dirty="0"/>
          </a:p>
        </p:txBody>
      </p:sp>
      <p:sp>
        <p:nvSpPr>
          <p:cNvPr id="6" name="Slide Number Placeholder 5">
            <a:extLst>
              <a:ext uri="{FF2B5EF4-FFF2-40B4-BE49-F238E27FC236}">
                <a16:creationId xmlns:a16="http://schemas.microsoft.com/office/drawing/2014/main" xmlns="" id="{A93959FA-9524-EA26-22E6-A329F01D2645}"/>
              </a:ext>
            </a:extLst>
          </p:cNvPr>
          <p:cNvSpPr>
            <a:spLocks noGrp="1"/>
          </p:cNvSpPr>
          <p:nvPr>
            <p:ph type="sldNum" sz="quarter" idx="12"/>
          </p:nvPr>
        </p:nvSpPr>
        <p:spPr>
          <a:xfrm>
            <a:off x="10894057" y="6492875"/>
            <a:ext cx="505287" cy="365125"/>
          </a:xfrm>
        </p:spPr>
        <p:txBody>
          <a:bodyPr/>
          <a:lstStyle>
            <a:lvl1pPr>
              <a:defRPr sz="1100" b="1"/>
            </a:lvl1pPr>
          </a:lstStyle>
          <a:p>
            <a:fld id="{6DE21BCB-44D1-4B3A-ADF0-DF0465C2F5A4}" type="slidenum">
              <a:rPr lang="en-IN" smtClean="0"/>
              <a:pPr/>
              <a:t>‹#›</a:t>
            </a:fld>
            <a:endParaRPr lang="en-IN" dirty="0"/>
          </a:p>
        </p:txBody>
      </p:sp>
      <p:sp>
        <p:nvSpPr>
          <p:cNvPr id="8" name="Content Placeholder 7">
            <a:extLst>
              <a:ext uri="{FF2B5EF4-FFF2-40B4-BE49-F238E27FC236}">
                <a16:creationId xmlns:a16="http://schemas.microsoft.com/office/drawing/2014/main" xmlns="" id="{ABA1E047-87D1-6C10-2B54-86F3D26C2F81}"/>
              </a:ext>
            </a:extLst>
          </p:cNvPr>
          <p:cNvSpPr>
            <a:spLocks noGrp="1"/>
          </p:cNvSpPr>
          <p:nvPr>
            <p:ph sz="quarter" idx="13"/>
          </p:nvPr>
        </p:nvSpPr>
        <p:spPr>
          <a:xfrm>
            <a:off x="3106738" y="6596063"/>
            <a:ext cx="9144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1026" name="Picture 2" descr="SRM Institute of Science &amp; Technology - Learn. Leap. Lead.">
            <a:extLst>
              <a:ext uri="{FF2B5EF4-FFF2-40B4-BE49-F238E27FC236}">
                <a16:creationId xmlns:a16="http://schemas.microsoft.com/office/drawing/2014/main" xmlns="" id="{FED85D01-285B-B347-AFD8-FD36D69225A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1427" y="55562"/>
            <a:ext cx="1838325" cy="61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71397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CD39E8-830D-CCA2-A802-10FB9E74C54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0B9048C5-995D-FC84-E72E-599184067B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BE682022-B291-CC1D-2D16-049B9BD3B7EF}"/>
              </a:ext>
            </a:extLst>
          </p:cNvPr>
          <p:cNvSpPr>
            <a:spLocks noGrp="1"/>
          </p:cNvSpPr>
          <p:nvPr>
            <p:ph type="dt" sz="half" idx="10"/>
          </p:nvPr>
        </p:nvSpPr>
        <p:spPr>
          <a:xfrm>
            <a:off x="838200" y="6492875"/>
            <a:ext cx="3902476" cy="365125"/>
          </a:xfrm>
        </p:spPr>
        <p:txBody>
          <a:bodyPr/>
          <a:lstStyle>
            <a:lvl1pPr>
              <a:defRPr sz="1100" b="1"/>
            </a:lvl1pPr>
          </a:lstStyle>
          <a:p>
            <a:fld id="{EBCEDA4B-1B51-4D89-BA9D-D42F26CA8850}" type="datetime1">
              <a:rPr lang="en-IN" smtClean="0"/>
              <a:t>28-08-2023</a:t>
            </a:fld>
            <a:endParaRPr lang="en-IN" dirty="0"/>
          </a:p>
        </p:txBody>
      </p:sp>
      <p:sp>
        <p:nvSpPr>
          <p:cNvPr id="5" name="Footer Placeholder 4">
            <a:extLst>
              <a:ext uri="{FF2B5EF4-FFF2-40B4-BE49-F238E27FC236}">
                <a16:creationId xmlns:a16="http://schemas.microsoft.com/office/drawing/2014/main" xmlns="" id="{625F3530-15F1-8E95-9D8E-1429C269A381}"/>
              </a:ext>
            </a:extLst>
          </p:cNvPr>
          <p:cNvSpPr>
            <a:spLocks noGrp="1"/>
          </p:cNvSpPr>
          <p:nvPr>
            <p:ph type="ftr" sz="quarter" idx="11"/>
          </p:nvPr>
        </p:nvSpPr>
        <p:spPr>
          <a:xfrm>
            <a:off x="4890856" y="6492874"/>
            <a:ext cx="3622829" cy="365125"/>
          </a:xfrm>
        </p:spPr>
        <p:txBody>
          <a:bodyPr/>
          <a:lstStyle>
            <a:lvl1pPr>
              <a:defRPr b="1">
                <a:solidFill>
                  <a:schemeClr val="tx1"/>
                </a:solidFill>
              </a:defRPr>
            </a:lvl1pPr>
          </a:lstStyle>
          <a:p>
            <a:r>
              <a:rPr lang="en-IN" smtClean="0"/>
              <a:t>APP Faculties - CINTEL</a:t>
            </a:r>
            <a:endParaRPr lang="en-IN" dirty="0"/>
          </a:p>
        </p:txBody>
      </p:sp>
      <p:sp>
        <p:nvSpPr>
          <p:cNvPr id="6" name="Slide Number Placeholder 5">
            <a:extLst>
              <a:ext uri="{FF2B5EF4-FFF2-40B4-BE49-F238E27FC236}">
                <a16:creationId xmlns:a16="http://schemas.microsoft.com/office/drawing/2014/main" xmlns="" id="{A93959FA-9524-EA26-22E6-A329F01D2645}"/>
              </a:ext>
            </a:extLst>
          </p:cNvPr>
          <p:cNvSpPr>
            <a:spLocks noGrp="1"/>
          </p:cNvSpPr>
          <p:nvPr>
            <p:ph type="sldNum" sz="quarter" idx="12"/>
          </p:nvPr>
        </p:nvSpPr>
        <p:spPr>
          <a:xfrm>
            <a:off x="10894057" y="6492875"/>
            <a:ext cx="505287" cy="365125"/>
          </a:xfrm>
        </p:spPr>
        <p:txBody>
          <a:bodyPr/>
          <a:lstStyle>
            <a:lvl1pPr>
              <a:defRPr sz="1100" b="1"/>
            </a:lvl1pPr>
          </a:lstStyle>
          <a:p>
            <a:fld id="{6DE21BCB-44D1-4B3A-ADF0-DF0465C2F5A4}" type="slidenum">
              <a:rPr lang="en-IN" smtClean="0"/>
              <a:pPr/>
              <a:t>‹#›</a:t>
            </a:fld>
            <a:endParaRPr lang="en-IN" dirty="0"/>
          </a:p>
        </p:txBody>
      </p:sp>
      <p:sp>
        <p:nvSpPr>
          <p:cNvPr id="8" name="Content Placeholder 7">
            <a:extLst>
              <a:ext uri="{FF2B5EF4-FFF2-40B4-BE49-F238E27FC236}">
                <a16:creationId xmlns:a16="http://schemas.microsoft.com/office/drawing/2014/main" xmlns="" id="{ABA1E047-87D1-6C10-2B54-86F3D26C2F81}"/>
              </a:ext>
            </a:extLst>
          </p:cNvPr>
          <p:cNvSpPr>
            <a:spLocks noGrp="1"/>
          </p:cNvSpPr>
          <p:nvPr>
            <p:ph sz="quarter" idx="13"/>
          </p:nvPr>
        </p:nvSpPr>
        <p:spPr>
          <a:xfrm>
            <a:off x="3106738" y="6596063"/>
            <a:ext cx="9144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1026" name="Picture 2" descr="SRM Institute of Science &amp; Technology - Learn. Leap. Lead.">
            <a:extLst>
              <a:ext uri="{FF2B5EF4-FFF2-40B4-BE49-F238E27FC236}">
                <a16:creationId xmlns:a16="http://schemas.microsoft.com/office/drawing/2014/main" xmlns="" id="{FED85D01-285B-B347-AFD8-FD36D69225A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1427" y="55562"/>
            <a:ext cx="1838325" cy="61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7860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10"/>
          </p:nvPr>
        </p:nvSpPr>
        <p:spPr/>
        <p:txBody>
          <a:bodyPr/>
          <a:lstStyle/>
          <a:p>
            <a:fld id="{D31FD862-9AF7-4324-93A6-0306DD8BEBBE}" type="datetime1">
              <a:rPr lang="en-IN" smtClean="0"/>
              <a:t>28-08-2023</a:t>
            </a:fld>
            <a:endParaRPr lang="en-IN"/>
          </a:p>
        </p:txBody>
      </p:sp>
      <p:sp>
        <p:nvSpPr>
          <p:cNvPr id="5" name="Footer Placeholder 4"/>
          <p:cNvSpPr>
            <a:spLocks noGrp="1"/>
          </p:cNvSpPr>
          <p:nvPr>
            <p:ph type="ftr" sz="quarter" idx="11"/>
          </p:nvPr>
        </p:nvSpPr>
        <p:spPr/>
        <p:txBody>
          <a:bodyPr/>
          <a:lstStyle/>
          <a:p>
            <a:r>
              <a:rPr lang="en-IN" smtClean="0"/>
              <a:t>APP Faculties - CINTEL</a:t>
            </a:r>
            <a:endParaRPr lang="en-IN"/>
          </a:p>
        </p:txBody>
      </p:sp>
      <p:sp>
        <p:nvSpPr>
          <p:cNvPr id="6" name="Slide Number Placeholder 5"/>
          <p:cNvSpPr>
            <a:spLocks noGrp="1"/>
          </p:cNvSpPr>
          <p:nvPr>
            <p:ph type="sldNum" sz="quarter" idx="12"/>
          </p:nvPr>
        </p:nvSpPr>
        <p:spPr/>
        <p:txBody>
          <a:bodyPr/>
          <a:lstStyle/>
          <a:p>
            <a:fld id="{F59C78FD-3676-4262-8623-CA1BA4C6293E}" type="slidenum">
              <a:rPr lang="en-IN" smtClean="0"/>
              <a:t>‹#›</a:t>
            </a:fld>
            <a:endParaRPr lang="en-IN"/>
          </a:p>
        </p:txBody>
      </p:sp>
    </p:spTree>
    <p:extLst>
      <p:ext uri="{BB962C8B-B14F-4D97-AF65-F5344CB8AC3E}">
        <p14:creationId xmlns:p14="http://schemas.microsoft.com/office/powerpoint/2010/main" val="24824903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CD39E8-830D-CCA2-A802-10FB9E74C54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0B9048C5-995D-FC84-E72E-599184067B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BE682022-B291-CC1D-2D16-049B9BD3B7EF}"/>
              </a:ext>
            </a:extLst>
          </p:cNvPr>
          <p:cNvSpPr>
            <a:spLocks noGrp="1"/>
          </p:cNvSpPr>
          <p:nvPr>
            <p:ph type="dt" sz="half" idx="10"/>
          </p:nvPr>
        </p:nvSpPr>
        <p:spPr>
          <a:xfrm>
            <a:off x="838200" y="6492875"/>
            <a:ext cx="3902476" cy="365125"/>
          </a:xfrm>
        </p:spPr>
        <p:txBody>
          <a:bodyPr/>
          <a:lstStyle>
            <a:lvl1pPr>
              <a:defRPr sz="1100" b="1"/>
            </a:lvl1pPr>
          </a:lstStyle>
          <a:p>
            <a:fld id="{679C1DD3-9330-40F8-9CF7-89C11D3EE86A}" type="datetime1">
              <a:rPr lang="en-IN" smtClean="0"/>
              <a:t>28-08-2023</a:t>
            </a:fld>
            <a:endParaRPr lang="en-IN" dirty="0"/>
          </a:p>
        </p:txBody>
      </p:sp>
      <p:sp>
        <p:nvSpPr>
          <p:cNvPr id="5" name="Footer Placeholder 4">
            <a:extLst>
              <a:ext uri="{FF2B5EF4-FFF2-40B4-BE49-F238E27FC236}">
                <a16:creationId xmlns:a16="http://schemas.microsoft.com/office/drawing/2014/main" xmlns="" id="{625F3530-15F1-8E95-9D8E-1429C269A381}"/>
              </a:ext>
            </a:extLst>
          </p:cNvPr>
          <p:cNvSpPr>
            <a:spLocks noGrp="1"/>
          </p:cNvSpPr>
          <p:nvPr>
            <p:ph type="ftr" sz="quarter" idx="11"/>
          </p:nvPr>
        </p:nvSpPr>
        <p:spPr>
          <a:xfrm>
            <a:off x="4890856" y="6492874"/>
            <a:ext cx="3622829" cy="365125"/>
          </a:xfrm>
        </p:spPr>
        <p:txBody>
          <a:bodyPr/>
          <a:lstStyle>
            <a:lvl1pPr>
              <a:defRPr b="1">
                <a:solidFill>
                  <a:schemeClr val="tx1"/>
                </a:solidFill>
              </a:defRPr>
            </a:lvl1pPr>
          </a:lstStyle>
          <a:p>
            <a:r>
              <a:rPr lang="en-IN" smtClean="0"/>
              <a:t>APP Faculties - CINTEL</a:t>
            </a:r>
            <a:endParaRPr lang="en-IN" dirty="0"/>
          </a:p>
        </p:txBody>
      </p:sp>
      <p:sp>
        <p:nvSpPr>
          <p:cNvPr id="6" name="Slide Number Placeholder 5">
            <a:extLst>
              <a:ext uri="{FF2B5EF4-FFF2-40B4-BE49-F238E27FC236}">
                <a16:creationId xmlns:a16="http://schemas.microsoft.com/office/drawing/2014/main" xmlns="" id="{A93959FA-9524-EA26-22E6-A329F01D2645}"/>
              </a:ext>
            </a:extLst>
          </p:cNvPr>
          <p:cNvSpPr>
            <a:spLocks noGrp="1"/>
          </p:cNvSpPr>
          <p:nvPr>
            <p:ph type="sldNum" sz="quarter" idx="12"/>
          </p:nvPr>
        </p:nvSpPr>
        <p:spPr>
          <a:xfrm>
            <a:off x="10894057" y="6492875"/>
            <a:ext cx="505287" cy="365125"/>
          </a:xfrm>
        </p:spPr>
        <p:txBody>
          <a:bodyPr/>
          <a:lstStyle>
            <a:lvl1pPr>
              <a:defRPr sz="1100" b="1"/>
            </a:lvl1pPr>
          </a:lstStyle>
          <a:p>
            <a:fld id="{6DE21BCB-44D1-4B3A-ADF0-DF0465C2F5A4}" type="slidenum">
              <a:rPr lang="en-IN" smtClean="0"/>
              <a:pPr/>
              <a:t>‹#›</a:t>
            </a:fld>
            <a:endParaRPr lang="en-IN" dirty="0"/>
          </a:p>
        </p:txBody>
      </p:sp>
      <p:sp>
        <p:nvSpPr>
          <p:cNvPr id="8" name="Content Placeholder 7">
            <a:extLst>
              <a:ext uri="{FF2B5EF4-FFF2-40B4-BE49-F238E27FC236}">
                <a16:creationId xmlns:a16="http://schemas.microsoft.com/office/drawing/2014/main" xmlns="" id="{ABA1E047-87D1-6C10-2B54-86F3D26C2F81}"/>
              </a:ext>
            </a:extLst>
          </p:cNvPr>
          <p:cNvSpPr>
            <a:spLocks noGrp="1"/>
          </p:cNvSpPr>
          <p:nvPr>
            <p:ph sz="quarter" idx="13"/>
          </p:nvPr>
        </p:nvSpPr>
        <p:spPr>
          <a:xfrm>
            <a:off x="3106738" y="6596063"/>
            <a:ext cx="9144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1026" name="Picture 2" descr="SRM Institute of Science &amp; Technology - Learn. Leap. Lead.">
            <a:extLst>
              <a:ext uri="{FF2B5EF4-FFF2-40B4-BE49-F238E27FC236}">
                <a16:creationId xmlns:a16="http://schemas.microsoft.com/office/drawing/2014/main" xmlns="" id="{FED85D01-285B-B347-AFD8-FD36D69225A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1427" y="55562"/>
            <a:ext cx="1838325" cy="61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424561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1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CD39E8-830D-CCA2-A802-10FB9E74C54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0B9048C5-995D-FC84-E72E-599184067B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BE682022-B291-CC1D-2D16-049B9BD3B7EF}"/>
              </a:ext>
            </a:extLst>
          </p:cNvPr>
          <p:cNvSpPr>
            <a:spLocks noGrp="1"/>
          </p:cNvSpPr>
          <p:nvPr>
            <p:ph type="dt" sz="half" idx="10"/>
          </p:nvPr>
        </p:nvSpPr>
        <p:spPr>
          <a:xfrm>
            <a:off x="838200" y="6492875"/>
            <a:ext cx="3902476" cy="365125"/>
          </a:xfrm>
        </p:spPr>
        <p:txBody>
          <a:bodyPr/>
          <a:lstStyle>
            <a:lvl1pPr>
              <a:defRPr sz="1100" b="1"/>
            </a:lvl1pPr>
          </a:lstStyle>
          <a:p>
            <a:fld id="{7EE4F8A4-B2FE-4582-8FA1-49E672764C3C}" type="datetime1">
              <a:rPr lang="en-IN" smtClean="0"/>
              <a:t>28-08-2023</a:t>
            </a:fld>
            <a:endParaRPr lang="en-IN" dirty="0"/>
          </a:p>
        </p:txBody>
      </p:sp>
      <p:sp>
        <p:nvSpPr>
          <p:cNvPr id="5" name="Footer Placeholder 4">
            <a:extLst>
              <a:ext uri="{FF2B5EF4-FFF2-40B4-BE49-F238E27FC236}">
                <a16:creationId xmlns:a16="http://schemas.microsoft.com/office/drawing/2014/main" xmlns="" id="{625F3530-15F1-8E95-9D8E-1429C269A381}"/>
              </a:ext>
            </a:extLst>
          </p:cNvPr>
          <p:cNvSpPr>
            <a:spLocks noGrp="1"/>
          </p:cNvSpPr>
          <p:nvPr>
            <p:ph type="ftr" sz="quarter" idx="11"/>
          </p:nvPr>
        </p:nvSpPr>
        <p:spPr>
          <a:xfrm>
            <a:off x="4890856" y="6492874"/>
            <a:ext cx="3622829" cy="365125"/>
          </a:xfrm>
        </p:spPr>
        <p:txBody>
          <a:bodyPr/>
          <a:lstStyle>
            <a:lvl1pPr>
              <a:defRPr b="1">
                <a:solidFill>
                  <a:schemeClr val="tx1"/>
                </a:solidFill>
              </a:defRPr>
            </a:lvl1pPr>
          </a:lstStyle>
          <a:p>
            <a:r>
              <a:rPr lang="en-IN" smtClean="0"/>
              <a:t>APP Faculties - CINTEL</a:t>
            </a:r>
            <a:endParaRPr lang="en-IN" dirty="0"/>
          </a:p>
        </p:txBody>
      </p:sp>
      <p:sp>
        <p:nvSpPr>
          <p:cNvPr id="6" name="Slide Number Placeholder 5">
            <a:extLst>
              <a:ext uri="{FF2B5EF4-FFF2-40B4-BE49-F238E27FC236}">
                <a16:creationId xmlns:a16="http://schemas.microsoft.com/office/drawing/2014/main" xmlns="" id="{A93959FA-9524-EA26-22E6-A329F01D2645}"/>
              </a:ext>
            </a:extLst>
          </p:cNvPr>
          <p:cNvSpPr>
            <a:spLocks noGrp="1"/>
          </p:cNvSpPr>
          <p:nvPr>
            <p:ph type="sldNum" sz="quarter" idx="12"/>
          </p:nvPr>
        </p:nvSpPr>
        <p:spPr>
          <a:xfrm>
            <a:off x="10894057" y="6492875"/>
            <a:ext cx="505287" cy="365125"/>
          </a:xfrm>
        </p:spPr>
        <p:txBody>
          <a:bodyPr/>
          <a:lstStyle>
            <a:lvl1pPr>
              <a:defRPr sz="1100" b="1"/>
            </a:lvl1pPr>
          </a:lstStyle>
          <a:p>
            <a:fld id="{6DE21BCB-44D1-4B3A-ADF0-DF0465C2F5A4}" type="slidenum">
              <a:rPr lang="en-IN" smtClean="0"/>
              <a:pPr/>
              <a:t>‹#›</a:t>
            </a:fld>
            <a:endParaRPr lang="en-IN" dirty="0"/>
          </a:p>
        </p:txBody>
      </p:sp>
      <p:sp>
        <p:nvSpPr>
          <p:cNvPr id="8" name="Content Placeholder 7">
            <a:extLst>
              <a:ext uri="{FF2B5EF4-FFF2-40B4-BE49-F238E27FC236}">
                <a16:creationId xmlns:a16="http://schemas.microsoft.com/office/drawing/2014/main" xmlns="" id="{ABA1E047-87D1-6C10-2B54-86F3D26C2F81}"/>
              </a:ext>
            </a:extLst>
          </p:cNvPr>
          <p:cNvSpPr>
            <a:spLocks noGrp="1"/>
          </p:cNvSpPr>
          <p:nvPr>
            <p:ph sz="quarter" idx="13"/>
          </p:nvPr>
        </p:nvSpPr>
        <p:spPr>
          <a:xfrm>
            <a:off x="3106738" y="6596063"/>
            <a:ext cx="9144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1026" name="Picture 2" descr="SRM Institute of Science &amp; Technology - Learn. Leap. Lead.">
            <a:extLst>
              <a:ext uri="{FF2B5EF4-FFF2-40B4-BE49-F238E27FC236}">
                <a16:creationId xmlns:a16="http://schemas.microsoft.com/office/drawing/2014/main" xmlns="" id="{FED85D01-285B-B347-AFD8-FD36D69225A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1427" y="55562"/>
            <a:ext cx="1838325" cy="61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06743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CD39E8-830D-CCA2-A802-10FB9E74C54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0B9048C5-995D-FC84-E72E-599184067B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BE682022-B291-CC1D-2D16-049B9BD3B7EF}"/>
              </a:ext>
            </a:extLst>
          </p:cNvPr>
          <p:cNvSpPr>
            <a:spLocks noGrp="1"/>
          </p:cNvSpPr>
          <p:nvPr>
            <p:ph type="dt" sz="half" idx="10"/>
          </p:nvPr>
        </p:nvSpPr>
        <p:spPr>
          <a:xfrm>
            <a:off x="838200" y="6492875"/>
            <a:ext cx="3902476" cy="365125"/>
          </a:xfrm>
        </p:spPr>
        <p:txBody>
          <a:bodyPr/>
          <a:lstStyle>
            <a:lvl1pPr>
              <a:defRPr sz="1100" b="1"/>
            </a:lvl1pPr>
          </a:lstStyle>
          <a:p>
            <a:fld id="{28BE5171-71A9-4DDF-83D7-F57D4D2A52D2}" type="datetime1">
              <a:rPr lang="en-IN" smtClean="0"/>
              <a:t>28-08-2023</a:t>
            </a:fld>
            <a:endParaRPr lang="en-IN" dirty="0"/>
          </a:p>
        </p:txBody>
      </p:sp>
      <p:sp>
        <p:nvSpPr>
          <p:cNvPr id="5" name="Footer Placeholder 4">
            <a:extLst>
              <a:ext uri="{FF2B5EF4-FFF2-40B4-BE49-F238E27FC236}">
                <a16:creationId xmlns:a16="http://schemas.microsoft.com/office/drawing/2014/main" xmlns="" id="{625F3530-15F1-8E95-9D8E-1429C269A381}"/>
              </a:ext>
            </a:extLst>
          </p:cNvPr>
          <p:cNvSpPr>
            <a:spLocks noGrp="1"/>
          </p:cNvSpPr>
          <p:nvPr>
            <p:ph type="ftr" sz="quarter" idx="11"/>
          </p:nvPr>
        </p:nvSpPr>
        <p:spPr>
          <a:xfrm>
            <a:off x="4890856" y="6492874"/>
            <a:ext cx="3622829" cy="365125"/>
          </a:xfrm>
        </p:spPr>
        <p:txBody>
          <a:bodyPr/>
          <a:lstStyle>
            <a:lvl1pPr>
              <a:defRPr b="1">
                <a:solidFill>
                  <a:schemeClr val="tx1"/>
                </a:solidFill>
              </a:defRPr>
            </a:lvl1pPr>
          </a:lstStyle>
          <a:p>
            <a:r>
              <a:rPr lang="en-IN" smtClean="0"/>
              <a:t>APP Faculties - CINTEL</a:t>
            </a:r>
            <a:endParaRPr lang="en-IN" dirty="0"/>
          </a:p>
        </p:txBody>
      </p:sp>
      <p:sp>
        <p:nvSpPr>
          <p:cNvPr id="6" name="Slide Number Placeholder 5">
            <a:extLst>
              <a:ext uri="{FF2B5EF4-FFF2-40B4-BE49-F238E27FC236}">
                <a16:creationId xmlns:a16="http://schemas.microsoft.com/office/drawing/2014/main" xmlns="" id="{A93959FA-9524-EA26-22E6-A329F01D2645}"/>
              </a:ext>
            </a:extLst>
          </p:cNvPr>
          <p:cNvSpPr>
            <a:spLocks noGrp="1"/>
          </p:cNvSpPr>
          <p:nvPr>
            <p:ph type="sldNum" sz="quarter" idx="12"/>
          </p:nvPr>
        </p:nvSpPr>
        <p:spPr>
          <a:xfrm>
            <a:off x="10894057" y="6492875"/>
            <a:ext cx="505287" cy="365125"/>
          </a:xfrm>
        </p:spPr>
        <p:txBody>
          <a:bodyPr/>
          <a:lstStyle>
            <a:lvl1pPr>
              <a:defRPr sz="1100" b="1"/>
            </a:lvl1pPr>
          </a:lstStyle>
          <a:p>
            <a:fld id="{6DE21BCB-44D1-4B3A-ADF0-DF0465C2F5A4}" type="slidenum">
              <a:rPr lang="en-IN" smtClean="0"/>
              <a:pPr/>
              <a:t>‹#›</a:t>
            </a:fld>
            <a:endParaRPr lang="en-IN" dirty="0"/>
          </a:p>
        </p:txBody>
      </p:sp>
      <p:sp>
        <p:nvSpPr>
          <p:cNvPr id="8" name="Content Placeholder 7">
            <a:extLst>
              <a:ext uri="{FF2B5EF4-FFF2-40B4-BE49-F238E27FC236}">
                <a16:creationId xmlns:a16="http://schemas.microsoft.com/office/drawing/2014/main" xmlns="" id="{ABA1E047-87D1-6C10-2B54-86F3D26C2F81}"/>
              </a:ext>
            </a:extLst>
          </p:cNvPr>
          <p:cNvSpPr>
            <a:spLocks noGrp="1"/>
          </p:cNvSpPr>
          <p:nvPr>
            <p:ph sz="quarter" idx="13"/>
          </p:nvPr>
        </p:nvSpPr>
        <p:spPr>
          <a:xfrm>
            <a:off x="3106738" y="6596063"/>
            <a:ext cx="9144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1026" name="Picture 2" descr="SRM Institute of Science &amp; Technology - Learn. Leap. Lead.">
            <a:extLst>
              <a:ext uri="{FF2B5EF4-FFF2-40B4-BE49-F238E27FC236}">
                <a16:creationId xmlns:a16="http://schemas.microsoft.com/office/drawing/2014/main" xmlns="" id="{FED85D01-285B-B347-AFD8-FD36D69225A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1427" y="55562"/>
            <a:ext cx="1838325" cy="61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177680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CD39E8-830D-CCA2-A802-10FB9E74C54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0B9048C5-995D-FC84-E72E-599184067B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BE682022-B291-CC1D-2D16-049B9BD3B7EF}"/>
              </a:ext>
            </a:extLst>
          </p:cNvPr>
          <p:cNvSpPr>
            <a:spLocks noGrp="1"/>
          </p:cNvSpPr>
          <p:nvPr>
            <p:ph type="dt" sz="half" idx="10"/>
          </p:nvPr>
        </p:nvSpPr>
        <p:spPr>
          <a:xfrm>
            <a:off x="838200" y="6492875"/>
            <a:ext cx="3902476" cy="365125"/>
          </a:xfrm>
        </p:spPr>
        <p:txBody>
          <a:bodyPr/>
          <a:lstStyle>
            <a:lvl1pPr>
              <a:defRPr sz="1100" b="1"/>
            </a:lvl1pPr>
          </a:lstStyle>
          <a:p>
            <a:fld id="{62E2CF02-7EC0-40EC-897A-E8D2DF93996C}" type="datetime1">
              <a:rPr lang="en-IN" smtClean="0"/>
              <a:t>28-08-2023</a:t>
            </a:fld>
            <a:endParaRPr lang="en-IN" dirty="0"/>
          </a:p>
        </p:txBody>
      </p:sp>
      <p:sp>
        <p:nvSpPr>
          <p:cNvPr id="5" name="Footer Placeholder 4">
            <a:extLst>
              <a:ext uri="{FF2B5EF4-FFF2-40B4-BE49-F238E27FC236}">
                <a16:creationId xmlns:a16="http://schemas.microsoft.com/office/drawing/2014/main" xmlns="" id="{625F3530-15F1-8E95-9D8E-1429C269A381}"/>
              </a:ext>
            </a:extLst>
          </p:cNvPr>
          <p:cNvSpPr>
            <a:spLocks noGrp="1"/>
          </p:cNvSpPr>
          <p:nvPr>
            <p:ph type="ftr" sz="quarter" idx="11"/>
          </p:nvPr>
        </p:nvSpPr>
        <p:spPr>
          <a:xfrm>
            <a:off x="4890856" y="6492874"/>
            <a:ext cx="3622829" cy="365125"/>
          </a:xfrm>
        </p:spPr>
        <p:txBody>
          <a:bodyPr/>
          <a:lstStyle>
            <a:lvl1pPr>
              <a:defRPr b="1">
                <a:solidFill>
                  <a:schemeClr val="tx1"/>
                </a:solidFill>
              </a:defRPr>
            </a:lvl1pPr>
          </a:lstStyle>
          <a:p>
            <a:r>
              <a:rPr lang="en-IN" smtClean="0"/>
              <a:t>APP Faculties - CINTEL</a:t>
            </a:r>
            <a:endParaRPr lang="en-IN" dirty="0"/>
          </a:p>
        </p:txBody>
      </p:sp>
      <p:sp>
        <p:nvSpPr>
          <p:cNvPr id="6" name="Slide Number Placeholder 5">
            <a:extLst>
              <a:ext uri="{FF2B5EF4-FFF2-40B4-BE49-F238E27FC236}">
                <a16:creationId xmlns:a16="http://schemas.microsoft.com/office/drawing/2014/main" xmlns="" id="{A93959FA-9524-EA26-22E6-A329F01D2645}"/>
              </a:ext>
            </a:extLst>
          </p:cNvPr>
          <p:cNvSpPr>
            <a:spLocks noGrp="1"/>
          </p:cNvSpPr>
          <p:nvPr>
            <p:ph type="sldNum" sz="quarter" idx="12"/>
          </p:nvPr>
        </p:nvSpPr>
        <p:spPr>
          <a:xfrm>
            <a:off x="10894057" y="6492875"/>
            <a:ext cx="505287" cy="365125"/>
          </a:xfrm>
        </p:spPr>
        <p:txBody>
          <a:bodyPr/>
          <a:lstStyle>
            <a:lvl1pPr>
              <a:defRPr sz="1100" b="1"/>
            </a:lvl1pPr>
          </a:lstStyle>
          <a:p>
            <a:fld id="{6DE21BCB-44D1-4B3A-ADF0-DF0465C2F5A4}" type="slidenum">
              <a:rPr lang="en-IN" smtClean="0"/>
              <a:pPr/>
              <a:t>‹#›</a:t>
            </a:fld>
            <a:endParaRPr lang="en-IN" dirty="0"/>
          </a:p>
        </p:txBody>
      </p:sp>
      <p:sp>
        <p:nvSpPr>
          <p:cNvPr id="8" name="Content Placeholder 7">
            <a:extLst>
              <a:ext uri="{FF2B5EF4-FFF2-40B4-BE49-F238E27FC236}">
                <a16:creationId xmlns:a16="http://schemas.microsoft.com/office/drawing/2014/main" xmlns="" id="{ABA1E047-87D1-6C10-2B54-86F3D26C2F81}"/>
              </a:ext>
            </a:extLst>
          </p:cNvPr>
          <p:cNvSpPr>
            <a:spLocks noGrp="1"/>
          </p:cNvSpPr>
          <p:nvPr>
            <p:ph sz="quarter" idx="13"/>
          </p:nvPr>
        </p:nvSpPr>
        <p:spPr>
          <a:xfrm>
            <a:off x="3106738" y="6596063"/>
            <a:ext cx="9144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1026" name="Picture 2" descr="SRM Institute of Science &amp; Technology - Learn. Leap. Lead.">
            <a:extLst>
              <a:ext uri="{FF2B5EF4-FFF2-40B4-BE49-F238E27FC236}">
                <a16:creationId xmlns:a16="http://schemas.microsoft.com/office/drawing/2014/main" xmlns="" id="{FED85D01-285B-B347-AFD8-FD36D69225A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1427" y="55562"/>
            <a:ext cx="1838325" cy="61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9412221"/>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CD39E8-830D-CCA2-A802-10FB9E74C54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0B9048C5-995D-FC84-E72E-599184067B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BE682022-B291-CC1D-2D16-049B9BD3B7EF}"/>
              </a:ext>
            </a:extLst>
          </p:cNvPr>
          <p:cNvSpPr>
            <a:spLocks noGrp="1"/>
          </p:cNvSpPr>
          <p:nvPr>
            <p:ph type="dt" sz="half" idx="10"/>
          </p:nvPr>
        </p:nvSpPr>
        <p:spPr>
          <a:xfrm>
            <a:off x="838200" y="6492875"/>
            <a:ext cx="3902476" cy="365125"/>
          </a:xfrm>
        </p:spPr>
        <p:txBody>
          <a:bodyPr/>
          <a:lstStyle>
            <a:lvl1pPr>
              <a:defRPr sz="1100" b="1"/>
            </a:lvl1pPr>
          </a:lstStyle>
          <a:p>
            <a:fld id="{1C4B0756-DAA2-411F-ACB8-628799299075}" type="datetime1">
              <a:rPr lang="en-IN" smtClean="0"/>
              <a:t>28-08-2023</a:t>
            </a:fld>
            <a:endParaRPr lang="en-IN" dirty="0"/>
          </a:p>
        </p:txBody>
      </p:sp>
      <p:sp>
        <p:nvSpPr>
          <p:cNvPr id="5" name="Footer Placeholder 4">
            <a:extLst>
              <a:ext uri="{FF2B5EF4-FFF2-40B4-BE49-F238E27FC236}">
                <a16:creationId xmlns:a16="http://schemas.microsoft.com/office/drawing/2014/main" xmlns="" id="{625F3530-15F1-8E95-9D8E-1429C269A381}"/>
              </a:ext>
            </a:extLst>
          </p:cNvPr>
          <p:cNvSpPr>
            <a:spLocks noGrp="1"/>
          </p:cNvSpPr>
          <p:nvPr>
            <p:ph type="ftr" sz="quarter" idx="11"/>
          </p:nvPr>
        </p:nvSpPr>
        <p:spPr>
          <a:xfrm>
            <a:off x="4890856" y="6492874"/>
            <a:ext cx="3622829" cy="365125"/>
          </a:xfrm>
        </p:spPr>
        <p:txBody>
          <a:bodyPr/>
          <a:lstStyle>
            <a:lvl1pPr>
              <a:defRPr b="1">
                <a:solidFill>
                  <a:schemeClr val="tx1"/>
                </a:solidFill>
              </a:defRPr>
            </a:lvl1pPr>
          </a:lstStyle>
          <a:p>
            <a:r>
              <a:rPr lang="en-IN" smtClean="0"/>
              <a:t>APP Faculties - CINTEL</a:t>
            </a:r>
            <a:endParaRPr lang="en-IN" dirty="0"/>
          </a:p>
        </p:txBody>
      </p:sp>
      <p:sp>
        <p:nvSpPr>
          <p:cNvPr id="6" name="Slide Number Placeholder 5">
            <a:extLst>
              <a:ext uri="{FF2B5EF4-FFF2-40B4-BE49-F238E27FC236}">
                <a16:creationId xmlns:a16="http://schemas.microsoft.com/office/drawing/2014/main" xmlns="" id="{A93959FA-9524-EA26-22E6-A329F01D2645}"/>
              </a:ext>
            </a:extLst>
          </p:cNvPr>
          <p:cNvSpPr>
            <a:spLocks noGrp="1"/>
          </p:cNvSpPr>
          <p:nvPr>
            <p:ph type="sldNum" sz="quarter" idx="12"/>
          </p:nvPr>
        </p:nvSpPr>
        <p:spPr>
          <a:xfrm>
            <a:off x="10894057" y="6492875"/>
            <a:ext cx="505287" cy="365125"/>
          </a:xfrm>
        </p:spPr>
        <p:txBody>
          <a:bodyPr/>
          <a:lstStyle>
            <a:lvl1pPr>
              <a:defRPr sz="1100" b="1"/>
            </a:lvl1pPr>
          </a:lstStyle>
          <a:p>
            <a:fld id="{6DE21BCB-44D1-4B3A-ADF0-DF0465C2F5A4}" type="slidenum">
              <a:rPr lang="en-IN" smtClean="0"/>
              <a:pPr/>
              <a:t>‹#›</a:t>
            </a:fld>
            <a:endParaRPr lang="en-IN" dirty="0"/>
          </a:p>
        </p:txBody>
      </p:sp>
      <p:sp>
        <p:nvSpPr>
          <p:cNvPr id="8" name="Content Placeholder 7">
            <a:extLst>
              <a:ext uri="{FF2B5EF4-FFF2-40B4-BE49-F238E27FC236}">
                <a16:creationId xmlns:a16="http://schemas.microsoft.com/office/drawing/2014/main" xmlns="" id="{ABA1E047-87D1-6C10-2B54-86F3D26C2F81}"/>
              </a:ext>
            </a:extLst>
          </p:cNvPr>
          <p:cNvSpPr>
            <a:spLocks noGrp="1"/>
          </p:cNvSpPr>
          <p:nvPr>
            <p:ph sz="quarter" idx="13"/>
          </p:nvPr>
        </p:nvSpPr>
        <p:spPr>
          <a:xfrm>
            <a:off x="3106738" y="6596063"/>
            <a:ext cx="9144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1026" name="Picture 2" descr="SRM Institute of Science &amp; Technology - Learn. Leap. Lead.">
            <a:extLst>
              <a:ext uri="{FF2B5EF4-FFF2-40B4-BE49-F238E27FC236}">
                <a16:creationId xmlns:a16="http://schemas.microsoft.com/office/drawing/2014/main" xmlns="" id="{FED85D01-285B-B347-AFD8-FD36D69225A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1427" y="55562"/>
            <a:ext cx="1838325" cy="61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344056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CD39E8-830D-CCA2-A802-10FB9E74C54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0B9048C5-995D-FC84-E72E-599184067B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BE682022-B291-CC1D-2D16-049B9BD3B7EF}"/>
              </a:ext>
            </a:extLst>
          </p:cNvPr>
          <p:cNvSpPr>
            <a:spLocks noGrp="1"/>
          </p:cNvSpPr>
          <p:nvPr>
            <p:ph type="dt" sz="half" idx="10"/>
          </p:nvPr>
        </p:nvSpPr>
        <p:spPr>
          <a:xfrm>
            <a:off x="838200" y="6492875"/>
            <a:ext cx="3902476" cy="365125"/>
          </a:xfrm>
        </p:spPr>
        <p:txBody>
          <a:bodyPr/>
          <a:lstStyle>
            <a:lvl1pPr>
              <a:defRPr sz="1100" b="1"/>
            </a:lvl1pPr>
          </a:lstStyle>
          <a:p>
            <a:fld id="{BFECB675-0FBB-4F34-92C2-359AC65161C4}" type="datetime1">
              <a:rPr lang="en-IN" smtClean="0"/>
              <a:t>28-08-2023</a:t>
            </a:fld>
            <a:endParaRPr lang="en-IN" dirty="0"/>
          </a:p>
        </p:txBody>
      </p:sp>
      <p:sp>
        <p:nvSpPr>
          <p:cNvPr id="5" name="Footer Placeholder 4">
            <a:extLst>
              <a:ext uri="{FF2B5EF4-FFF2-40B4-BE49-F238E27FC236}">
                <a16:creationId xmlns:a16="http://schemas.microsoft.com/office/drawing/2014/main" xmlns="" id="{625F3530-15F1-8E95-9D8E-1429C269A381}"/>
              </a:ext>
            </a:extLst>
          </p:cNvPr>
          <p:cNvSpPr>
            <a:spLocks noGrp="1"/>
          </p:cNvSpPr>
          <p:nvPr>
            <p:ph type="ftr" sz="quarter" idx="11"/>
          </p:nvPr>
        </p:nvSpPr>
        <p:spPr>
          <a:xfrm>
            <a:off x="4890856" y="6492874"/>
            <a:ext cx="3622829" cy="365125"/>
          </a:xfrm>
        </p:spPr>
        <p:txBody>
          <a:bodyPr/>
          <a:lstStyle>
            <a:lvl1pPr>
              <a:defRPr b="1">
                <a:solidFill>
                  <a:schemeClr val="tx1"/>
                </a:solidFill>
              </a:defRPr>
            </a:lvl1pPr>
          </a:lstStyle>
          <a:p>
            <a:r>
              <a:rPr lang="en-IN" smtClean="0"/>
              <a:t>APP Faculties - CINTEL</a:t>
            </a:r>
            <a:endParaRPr lang="en-IN" dirty="0"/>
          </a:p>
        </p:txBody>
      </p:sp>
      <p:sp>
        <p:nvSpPr>
          <p:cNvPr id="6" name="Slide Number Placeholder 5">
            <a:extLst>
              <a:ext uri="{FF2B5EF4-FFF2-40B4-BE49-F238E27FC236}">
                <a16:creationId xmlns:a16="http://schemas.microsoft.com/office/drawing/2014/main" xmlns="" id="{A93959FA-9524-EA26-22E6-A329F01D2645}"/>
              </a:ext>
            </a:extLst>
          </p:cNvPr>
          <p:cNvSpPr>
            <a:spLocks noGrp="1"/>
          </p:cNvSpPr>
          <p:nvPr>
            <p:ph type="sldNum" sz="quarter" idx="12"/>
          </p:nvPr>
        </p:nvSpPr>
        <p:spPr>
          <a:xfrm>
            <a:off x="10894057" y="6492875"/>
            <a:ext cx="505287" cy="365125"/>
          </a:xfrm>
        </p:spPr>
        <p:txBody>
          <a:bodyPr/>
          <a:lstStyle>
            <a:lvl1pPr>
              <a:defRPr sz="1100" b="1"/>
            </a:lvl1pPr>
          </a:lstStyle>
          <a:p>
            <a:fld id="{6DE21BCB-44D1-4B3A-ADF0-DF0465C2F5A4}" type="slidenum">
              <a:rPr lang="en-IN" smtClean="0"/>
              <a:pPr/>
              <a:t>‹#›</a:t>
            </a:fld>
            <a:endParaRPr lang="en-IN" dirty="0"/>
          </a:p>
        </p:txBody>
      </p:sp>
      <p:sp>
        <p:nvSpPr>
          <p:cNvPr id="8" name="Content Placeholder 7">
            <a:extLst>
              <a:ext uri="{FF2B5EF4-FFF2-40B4-BE49-F238E27FC236}">
                <a16:creationId xmlns:a16="http://schemas.microsoft.com/office/drawing/2014/main" xmlns="" id="{ABA1E047-87D1-6C10-2B54-86F3D26C2F81}"/>
              </a:ext>
            </a:extLst>
          </p:cNvPr>
          <p:cNvSpPr>
            <a:spLocks noGrp="1"/>
          </p:cNvSpPr>
          <p:nvPr>
            <p:ph sz="quarter" idx="13"/>
          </p:nvPr>
        </p:nvSpPr>
        <p:spPr>
          <a:xfrm>
            <a:off x="3106738" y="6596063"/>
            <a:ext cx="9144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1026" name="Picture 2" descr="SRM Institute of Science &amp; Technology - Learn. Leap. Lead.">
            <a:extLst>
              <a:ext uri="{FF2B5EF4-FFF2-40B4-BE49-F238E27FC236}">
                <a16:creationId xmlns:a16="http://schemas.microsoft.com/office/drawing/2014/main" xmlns="" id="{FED85D01-285B-B347-AFD8-FD36D69225A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1427" y="55562"/>
            <a:ext cx="1838325" cy="61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27975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CD39E8-830D-CCA2-A802-10FB9E74C54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0B9048C5-995D-FC84-E72E-599184067B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BE682022-B291-CC1D-2D16-049B9BD3B7EF}"/>
              </a:ext>
            </a:extLst>
          </p:cNvPr>
          <p:cNvSpPr>
            <a:spLocks noGrp="1"/>
          </p:cNvSpPr>
          <p:nvPr>
            <p:ph type="dt" sz="half" idx="10"/>
          </p:nvPr>
        </p:nvSpPr>
        <p:spPr>
          <a:xfrm>
            <a:off x="838200" y="6492875"/>
            <a:ext cx="3902476" cy="365125"/>
          </a:xfrm>
        </p:spPr>
        <p:txBody>
          <a:bodyPr/>
          <a:lstStyle>
            <a:lvl1pPr>
              <a:defRPr sz="1100" b="1"/>
            </a:lvl1pPr>
          </a:lstStyle>
          <a:p>
            <a:fld id="{53B15E75-EC3F-40B1-8C96-1F9AF09DD2EB}" type="datetime1">
              <a:rPr lang="en-IN" smtClean="0"/>
              <a:t>28-08-2023</a:t>
            </a:fld>
            <a:endParaRPr lang="en-IN" dirty="0"/>
          </a:p>
        </p:txBody>
      </p:sp>
      <p:sp>
        <p:nvSpPr>
          <p:cNvPr id="5" name="Footer Placeholder 4">
            <a:extLst>
              <a:ext uri="{FF2B5EF4-FFF2-40B4-BE49-F238E27FC236}">
                <a16:creationId xmlns:a16="http://schemas.microsoft.com/office/drawing/2014/main" xmlns="" id="{625F3530-15F1-8E95-9D8E-1429C269A381}"/>
              </a:ext>
            </a:extLst>
          </p:cNvPr>
          <p:cNvSpPr>
            <a:spLocks noGrp="1"/>
          </p:cNvSpPr>
          <p:nvPr>
            <p:ph type="ftr" sz="quarter" idx="11"/>
          </p:nvPr>
        </p:nvSpPr>
        <p:spPr>
          <a:xfrm>
            <a:off x="4890856" y="6492874"/>
            <a:ext cx="3622829" cy="365125"/>
          </a:xfrm>
        </p:spPr>
        <p:txBody>
          <a:bodyPr/>
          <a:lstStyle>
            <a:lvl1pPr>
              <a:defRPr b="1">
                <a:solidFill>
                  <a:schemeClr val="tx1"/>
                </a:solidFill>
              </a:defRPr>
            </a:lvl1pPr>
          </a:lstStyle>
          <a:p>
            <a:r>
              <a:rPr lang="en-IN" smtClean="0"/>
              <a:t>APP Faculties - CINTEL</a:t>
            </a:r>
            <a:endParaRPr lang="en-IN" dirty="0"/>
          </a:p>
        </p:txBody>
      </p:sp>
      <p:sp>
        <p:nvSpPr>
          <p:cNvPr id="6" name="Slide Number Placeholder 5">
            <a:extLst>
              <a:ext uri="{FF2B5EF4-FFF2-40B4-BE49-F238E27FC236}">
                <a16:creationId xmlns:a16="http://schemas.microsoft.com/office/drawing/2014/main" xmlns="" id="{A93959FA-9524-EA26-22E6-A329F01D2645}"/>
              </a:ext>
            </a:extLst>
          </p:cNvPr>
          <p:cNvSpPr>
            <a:spLocks noGrp="1"/>
          </p:cNvSpPr>
          <p:nvPr>
            <p:ph type="sldNum" sz="quarter" idx="12"/>
          </p:nvPr>
        </p:nvSpPr>
        <p:spPr>
          <a:xfrm>
            <a:off x="10894057" y="6492875"/>
            <a:ext cx="505287" cy="365125"/>
          </a:xfrm>
        </p:spPr>
        <p:txBody>
          <a:bodyPr/>
          <a:lstStyle>
            <a:lvl1pPr>
              <a:defRPr sz="1100" b="1"/>
            </a:lvl1pPr>
          </a:lstStyle>
          <a:p>
            <a:fld id="{6DE21BCB-44D1-4B3A-ADF0-DF0465C2F5A4}" type="slidenum">
              <a:rPr lang="en-IN" smtClean="0"/>
              <a:pPr/>
              <a:t>‹#›</a:t>
            </a:fld>
            <a:endParaRPr lang="en-IN" dirty="0"/>
          </a:p>
        </p:txBody>
      </p:sp>
      <p:sp>
        <p:nvSpPr>
          <p:cNvPr id="8" name="Content Placeholder 7">
            <a:extLst>
              <a:ext uri="{FF2B5EF4-FFF2-40B4-BE49-F238E27FC236}">
                <a16:creationId xmlns:a16="http://schemas.microsoft.com/office/drawing/2014/main" xmlns="" id="{ABA1E047-87D1-6C10-2B54-86F3D26C2F81}"/>
              </a:ext>
            </a:extLst>
          </p:cNvPr>
          <p:cNvSpPr>
            <a:spLocks noGrp="1"/>
          </p:cNvSpPr>
          <p:nvPr>
            <p:ph sz="quarter" idx="13"/>
          </p:nvPr>
        </p:nvSpPr>
        <p:spPr>
          <a:xfrm>
            <a:off x="3106738" y="6596063"/>
            <a:ext cx="9144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1026" name="Picture 2" descr="SRM Institute of Science &amp; Technology - Learn. Leap. Lead.">
            <a:extLst>
              <a:ext uri="{FF2B5EF4-FFF2-40B4-BE49-F238E27FC236}">
                <a16:creationId xmlns:a16="http://schemas.microsoft.com/office/drawing/2014/main" xmlns="" id="{FED85D01-285B-B347-AFD8-FD36D69225A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1427" y="55562"/>
            <a:ext cx="1838325" cy="61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781119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CD39E8-830D-CCA2-A802-10FB9E74C54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0B9048C5-995D-FC84-E72E-599184067B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BE682022-B291-CC1D-2D16-049B9BD3B7EF}"/>
              </a:ext>
            </a:extLst>
          </p:cNvPr>
          <p:cNvSpPr>
            <a:spLocks noGrp="1"/>
          </p:cNvSpPr>
          <p:nvPr>
            <p:ph type="dt" sz="half" idx="10"/>
          </p:nvPr>
        </p:nvSpPr>
        <p:spPr>
          <a:xfrm>
            <a:off x="838200" y="6492875"/>
            <a:ext cx="3902476" cy="365125"/>
          </a:xfrm>
        </p:spPr>
        <p:txBody>
          <a:bodyPr/>
          <a:lstStyle>
            <a:lvl1pPr>
              <a:defRPr sz="1100" b="1"/>
            </a:lvl1pPr>
          </a:lstStyle>
          <a:p>
            <a:fld id="{FD231093-EEB6-4582-817D-83EB28700F2D}" type="datetime1">
              <a:rPr lang="en-IN" smtClean="0"/>
              <a:t>28-08-2023</a:t>
            </a:fld>
            <a:endParaRPr lang="en-IN" dirty="0"/>
          </a:p>
        </p:txBody>
      </p:sp>
      <p:sp>
        <p:nvSpPr>
          <p:cNvPr id="5" name="Footer Placeholder 4">
            <a:extLst>
              <a:ext uri="{FF2B5EF4-FFF2-40B4-BE49-F238E27FC236}">
                <a16:creationId xmlns:a16="http://schemas.microsoft.com/office/drawing/2014/main" xmlns="" id="{625F3530-15F1-8E95-9D8E-1429C269A381}"/>
              </a:ext>
            </a:extLst>
          </p:cNvPr>
          <p:cNvSpPr>
            <a:spLocks noGrp="1"/>
          </p:cNvSpPr>
          <p:nvPr>
            <p:ph type="ftr" sz="quarter" idx="11"/>
          </p:nvPr>
        </p:nvSpPr>
        <p:spPr>
          <a:xfrm>
            <a:off x="4890856" y="6492874"/>
            <a:ext cx="3622829" cy="365125"/>
          </a:xfrm>
        </p:spPr>
        <p:txBody>
          <a:bodyPr/>
          <a:lstStyle>
            <a:lvl1pPr>
              <a:defRPr b="1">
                <a:solidFill>
                  <a:schemeClr val="tx1"/>
                </a:solidFill>
              </a:defRPr>
            </a:lvl1pPr>
          </a:lstStyle>
          <a:p>
            <a:r>
              <a:rPr lang="en-IN" smtClean="0"/>
              <a:t>APP Faculties - CINTEL</a:t>
            </a:r>
            <a:endParaRPr lang="en-IN" dirty="0"/>
          </a:p>
        </p:txBody>
      </p:sp>
      <p:sp>
        <p:nvSpPr>
          <p:cNvPr id="6" name="Slide Number Placeholder 5">
            <a:extLst>
              <a:ext uri="{FF2B5EF4-FFF2-40B4-BE49-F238E27FC236}">
                <a16:creationId xmlns:a16="http://schemas.microsoft.com/office/drawing/2014/main" xmlns="" id="{A93959FA-9524-EA26-22E6-A329F01D2645}"/>
              </a:ext>
            </a:extLst>
          </p:cNvPr>
          <p:cNvSpPr>
            <a:spLocks noGrp="1"/>
          </p:cNvSpPr>
          <p:nvPr>
            <p:ph type="sldNum" sz="quarter" idx="12"/>
          </p:nvPr>
        </p:nvSpPr>
        <p:spPr>
          <a:xfrm>
            <a:off x="10894057" y="6492875"/>
            <a:ext cx="505287" cy="365125"/>
          </a:xfrm>
        </p:spPr>
        <p:txBody>
          <a:bodyPr/>
          <a:lstStyle>
            <a:lvl1pPr>
              <a:defRPr sz="1100" b="1"/>
            </a:lvl1pPr>
          </a:lstStyle>
          <a:p>
            <a:fld id="{6DE21BCB-44D1-4B3A-ADF0-DF0465C2F5A4}" type="slidenum">
              <a:rPr lang="en-IN" smtClean="0"/>
              <a:pPr/>
              <a:t>‹#›</a:t>
            </a:fld>
            <a:endParaRPr lang="en-IN" dirty="0"/>
          </a:p>
        </p:txBody>
      </p:sp>
      <p:sp>
        <p:nvSpPr>
          <p:cNvPr id="8" name="Content Placeholder 7">
            <a:extLst>
              <a:ext uri="{FF2B5EF4-FFF2-40B4-BE49-F238E27FC236}">
                <a16:creationId xmlns:a16="http://schemas.microsoft.com/office/drawing/2014/main" xmlns="" id="{ABA1E047-87D1-6C10-2B54-86F3D26C2F81}"/>
              </a:ext>
            </a:extLst>
          </p:cNvPr>
          <p:cNvSpPr>
            <a:spLocks noGrp="1"/>
          </p:cNvSpPr>
          <p:nvPr>
            <p:ph sz="quarter" idx="13"/>
          </p:nvPr>
        </p:nvSpPr>
        <p:spPr>
          <a:xfrm>
            <a:off x="3106738" y="6596063"/>
            <a:ext cx="9144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1026" name="Picture 2" descr="SRM Institute of Science &amp; Technology - Learn. Leap. Lead.">
            <a:extLst>
              <a:ext uri="{FF2B5EF4-FFF2-40B4-BE49-F238E27FC236}">
                <a16:creationId xmlns:a16="http://schemas.microsoft.com/office/drawing/2014/main" xmlns="" id="{FED85D01-285B-B347-AFD8-FD36D69225A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1427" y="55562"/>
            <a:ext cx="1838325" cy="61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658070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CD39E8-830D-CCA2-A802-10FB9E74C54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0B9048C5-995D-FC84-E72E-599184067B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BE682022-B291-CC1D-2D16-049B9BD3B7EF}"/>
              </a:ext>
            </a:extLst>
          </p:cNvPr>
          <p:cNvSpPr>
            <a:spLocks noGrp="1"/>
          </p:cNvSpPr>
          <p:nvPr>
            <p:ph type="dt" sz="half" idx="10"/>
          </p:nvPr>
        </p:nvSpPr>
        <p:spPr>
          <a:xfrm>
            <a:off x="838200" y="6492875"/>
            <a:ext cx="3902476" cy="365125"/>
          </a:xfrm>
        </p:spPr>
        <p:txBody>
          <a:bodyPr/>
          <a:lstStyle>
            <a:lvl1pPr>
              <a:defRPr sz="1100" b="1"/>
            </a:lvl1pPr>
          </a:lstStyle>
          <a:p>
            <a:fld id="{B049BA93-250F-42BA-B096-171C15C358DF}" type="datetime1">
              <a:rPr lang="en-IN" smtClean="0"/>
              <a:t>28-08-2023</a:t>
            </a:fld>
            <a:endParaRPr lang="en-IN" dirty="0"/>
          </a:p>
        </p:txBody>
      </p:sp>
      <p:sp>
        <p:nvSpPr>
          <p:cNvPr id="5" name="Footer Placeholder 4">
            <a:extLst>
              <a:ext uri="{FF2B5EF4-FFF2-40B4-BE49-F238E27FC236}">
                <a16:creationId xmlns:a16="http://schemas.microsoft.com/office/drawing/2014/main" xmlns="" id="{625F3530-15F1-8E95-9D8E-1429C269A381}"/>
              </a:ext>
            </a:extLst>
          </p:cNvPr>
          <p:cNvSpPr>
            <a:spLocks noGrp="1"/>
          </p:cNvSpPr>
          <p:nvPr>
            <p:ph type="ftr" sz="quarter" idx="11"/>
          </p:nvPr>
        </p:nvSpPr>
        <p:spPr>
          <a:xfrm>
            <a:off x="4890856" y="6492874"/>
            <a:ext cx="3622829" cy="365125"/>
          </a:xfrm>
        </p:spPr>
        <p:txBody>
          <a:bodyPr/>
          <a:lstStyle>
            <a:lvl1pPr>
              <a:defRPr b="1">
                <a:solidFill>
                  <a:schemeClr val="tx1"/>
                </a:solidFill>
              </a:defRPr>
            </a:lvl1pPr>
          </a:lstStyle>
          <a:p>
            <a:r>
              <a:rPr lang="en-IN" smtClean="0"/>
              <a:t>APP Faculties - CINTEL</a:t>
            </a:r>
            <a:endParaRPr lang="en-IN" dirty="0"/>
          </a:p>
        </p:txBody>
      </p:sp>
      <p:sp>
        <p:nvSpPr>
          <p:cNvPr id="6" name="Slide Number Placeholder 5">
            <a:extLst>
              <a:ext uri="{FF2B5EF4-FFF2-40B4-BE49-F238E27FC236}">
                <a16:creationId xmlns:a16="http://schemas.microsoft.com/office/drawing/2014/main" xmlns="" id="{A93959FA-9524-EA26-22E6-A329F01D2645}"/>
              </a:ext>
            </a:extLst>
          </p:cNvPr>
          <p:cNvSpPr>
            <a:spLocks noGrp="1"/>
          </p:cNvSpPr>
          <p:nvPr>
            <p:ph type="sldNum" sz="quarter" idx="12"/>
          </p:nvPr>
        </p:nvSpPr>
        <p:spPr>
          <a:xfrm>
            <a:off x="10894057" y="6492875"/>
            <a:ext cx="505287" cy="365125"/>
          </a:xfrm>
        </p:spPr>
        <p:txBody>
          <a:bodyPr/>
          <a:lstStyle>
            <a:lvl1pPr>
              <a:defRPr sz="1100" b="1"/>
            </a:lvl1pPr>
          </a:lstStyle>
          <a:p>
            <a:fld id="{6DE21BCB-44D1-4B3A-ADF0-DF0465C2F5A4}" type="slidenum">
              <a:rPr lang="en-IN" smtClean="0"/>
              <a:pPr/>
              <a:t>‹#›</a:t>
            </a:fld>
            <a:endParaRPr lang="en-IN" dirty="0"/>
          </a:p>
        </p:txBody>
      </p:sp>
      <p:sp>
        <p:nvSpPr>
          <p:cNvPr id="8" name="Content Placeholder 7">
            <a:extLst>
              <a:ext uri="{FF2B5EF4-FFF2-40B4-BE49-F238E27FC236}">
                <a16:creationId xmlns:a16="http://schemas.microsoft.com/office/drawing/2014/main" xmlns="" id="{ABA1E047-87D1-6C10-2B54-86F3D26C2F81}"/>
              </a:ext>
            </a:extLst>
          </p:cNvPr>
          <p:cNvSpPr>
            <a:spLocks noGrp="1"/>
          </p:cNvSpPr>
          <p:nvPr>
            <p:ph sz="quarter" idx="13"/>
          </p:nvPr>
        </p:nvSpPr>
        <p:spPr>
          <a:xfrm>
            <a:off x="3106738" y="6596063"/>
            <a:ext cx="9144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1026" name="Picture 2" descr="SRM Institute of Science &amp; Technology - Learn. Leap. Lead.">
            <a:extLst>
              <a:ext uri="{FF2B5EF4-FFF2-40B4-BE49-F238E27FC236}">
                <a16:creationId xmlns:a16="http://schemas.microsoft.com/office/drawing/2014/main" xmlns="" id="{FED85D01-285B-B347-AFD8-FD36D69225A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1427" y="55562"/>
            <a:ext cx="1838325" cy="61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728378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CD39E8-830D-CCA2-A802-10FB9E74C54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0B9048C5-995D-FC84-E72E-599184067B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BE682022-B291-CC1D-2D16-049B9BD3B7EF}"/>
              </a:ext>
            </a:extLst>
          </p:cNvPr>
          <p:cNvSpPr>
            <a:spLocks noGrp="1"/>
          </p:cNvSpPr>
          <p:nvPr>
            <p:ph type="dt" sz="half" idx="10"/>
          </p:nvPr>
        </p:nvSpPr>
        <p:spPr>
          <a:xfrm>
            <a:off x="838200" y="6492875"/>
            <a:ext cx="3902476" cy="365125"/>
          </a:xfrm>
        </p:spPr>
        <p:txBody>
          <a:bodyPr/>
          <a:lstStyle>
            <a:lvl1pPr>
              <a:defRPr sz="1100" b="1"/>
            </a:lvl1pPr>
          </a:lstStyle>
          <a:p>
            <a:fld id="{B31B9BE0-864D-441F-A686-F75A7589BE9B}" type="datetime1">
              <a:rPr lang="en-IN" smtClean="0"/>
              <a:t>28-08-2023</a:t>
            </a:fld>
            <a:endParaRPr lang="en-IN" dirty="0"/>
          </a:p>
        </p:txBody>
      </p:sp>
      <p:sp>
        <p:nvSpPr>
          <p:cNvPr id="5" name="Footer Placeholder 4">
            <a:extLst>
              <a:ext uri="{FF2B5EF4-FFF2-40B4-BE49-F238E27FC236}">
                <a16:creationId xmlns:a16="http://schemas.microsoft.com/office/drawing/2014/main" xmlns="" id="{625F3530-15F1-8E95-9D8E-1429C269A381}"/>
              </a:ext>
            </a:extLst>
          </p:cNvPr>
          <p:cNvSpPr>
            <a:spLocks noGrp="1"/>
          </p:cNvSpPr>
          <p:nvPr>
            <p:ph type="ftr" sz="quarter" idx="11"/>
          </p:nvPr>
        </p:nvSpPr>
        <p:spPr>
          <a:xfrm>
            <a:off x="4890856" y="6492874"/>
            <a:ext cx="3622829" cy="365125"/>
          </a:xfrm>
        </p:spPr>
        <p:txBody>
          <a:bodyPr/>
          <a:lstStyle>
            <a:lvl1pPr>
              <a:defRPr b="1">
                <a:solidFill>
                  <a:schemeClr val="tx1"/>
                </a:solidFill>
              </a:defRPr>
            </a:lvl1pPr>
          </a:lstStyle>
          <a:p>
            <a:r>
              <a:rPr lang="en-IN" smtClean="0"/>
              <a:t>APP Faculties - CINTEL</a:t>
            </a:r>
            <a:endParaRPr lang="en-IN" dirty="0"/>
          </a:p>
        </p:txBody>
      </p:sp>
      <p:sp>
        <p:nvSpPr>
          <p:cNvPr id="6" name="Slide Number Placeholder 5">
            <a:extLst>
              <a:ext uri="{FF2B5EF4-FFF2-40B4-BE49-F238E27FC236}">
                <a16:creationId xmlns:a16="http://schemas.microsoft.com/office/drawing/2014/main" xmlns="" id="{A93959FA-9524-EA26-22E6-A329F01D2645}"/>
              </a:ext>
            </a:extLst>
          </p:cNvPr>
          <p:cNvSpPr>
            <a:spLocks noGrp="1"/>
          </p:cNvSpPr>
          <p:nvPr>
            <p:ph type="sldNum" sz="quarter" idx="12"/>
          </p:nvPr>
        </p:nvSpPr>
        <p:spPr>
          <a:xfrm>
            <a:off x="10894057" y="6492875"/>
            <a:ext cx="505287" cy="365125"/>
          </a:xfrm>
        </p:spPr>
        <p:txBody>
          <a:bodyPr/>
          <a:lstStyle>
            <a:lvl1pPr>
              <a:defRPr sz="1100" b="1"/>
            </a:lvl1pPr>
          </a:lstStyle>
          <a:p>
            <a:fld id="{6DE21BCB-44D1-4B3A-ADF0-DF0465C2F5A4}" type="slidenum">
              <a:rPr lang="en-IN" smtClean="0"/>
              <a:pPr/>
              <a:t>‹#›</a:t>
            </a:fld>
            <a:endParaRPr lang="en-IN" dirty="0"/>
          </a:p>
        </p:txBody>
      </p:sp>
      <p:sp>
        <p:nvSpPr>
          <p:cNvPr id="8" name="Content Placeholder 7">
            <a:extLst>
              <a:ext uri="{FF2B5EF4-FFF2-40B4-BE49-F238E27FC236}">
                <a16:creationId xmlns:a16="http://schemas.microsoft.com/office/drawing/2014/main" xmlns="" id="{ABA1E047-87D1-6C10-2B54-86F3D26C2F81}"/>
              </a:ext>
            </a:extLst>
          </p:cNvPr>
          <p:cNvSpPr>
            <a:spLocks noGrp="1"/>
          </p:cNvSpPr>
          <p:nvPr>
            <p:ph sz="quarter" idx="13"/>
          </p:nvPr>
        </p:nvSpPr>
        <p:spPr>
          <a:xfrm>
            <a:off x="3106738" y="6596063"/>
            <a:ext cx="9144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1026" name="Picture 2" descr="SRM Institute of Science &amp; Technology - Learn. Leap. Lead.">
            <a:extLst>
              <a:ext uri="{FF2B5EF4-FFF2-40B4-BE49-F238E27FC236}">
                <a16:creationId xmlns:a16="http://schemas.microsoft.com/office/drawing/2014/main" xmlns="" id="{FED85D01-285B-B347-AFD8-FD36D69225A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1427" y="55562"/>
            <a:ext cx="1838325" cy="61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19473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09FBEB4-10BF-4F5B-BC3A-1CA0BB95054C}" type="datetime1">
              <a:rPr lang="en-IN" smtClean="0"/>
              <a:t>28-08-2023</a:t>
            </a:fld>
            <a:endParaRPr lang="en-IN"/>
          </a:p>
        </p:txBody>
      </p:sp>
      <p:sp>
        <p:nvSpPr>
          <p:cNvPr id="5" name="Footer Placeholder 4"/>
          <p:cNvSpPr>
            <a:spLocks noGrp="1"/>
          </p:cNvSpPr>
          <p:nvPr>
            <p:ph type="ftr" sz="quarter" idx="11"/>
          </p:nvPr>
        </p:nvSpPr>
        <p:spPr/>
        <p:txBody>
          <a:bodyPr/>
          <a:lstStyle/>
          <a:p>
            <a:r>
              <a:rPr lang="en-IN" smtClean="0"/>
              <a:t>APP Faculties - CINTEL</a:t>
            </a:r>
            <a:endParaRPr lang="en-IN"/>
          </a:p>
        </p:txBody>
      </p:sp>
      <p:sp>
        <p:nvSpPr>
          <p:cNvPr id="6" name="Slide Number Placeholder 5"/>
          <p:cNvSpPr>
            <a:spLocks noGrp="1"/>
          </p:cNvSpPr>
          <p:nvPr>
            <p:ph type="sldNum" sz="quarter" idx="12"/>
          </p:nvPr>
        </p:nvSpPr>
        <p:spPr/>
        <p:txBody>
          <a:bodyPr/>
          <a:lstStyle/>
          <a:p>
            <a:fld id="{F59C78FD-3676-4262-8623-CA1BA4C6293E}" type="slidenum">
              <a:rPr lang="en-IN" smtClean="0"/>
              <a:t>‹#›</a:t>
            </a:fld>
            <a:endParaRPr lang="en-IN"/>
          </a:p>
        </p:txBody>
      </p:sp>
    </p:spTree>
    <p:extLst>
      <p:ext uri="{BB962C8B-B14F-4D97-AF65-F5344CB8AC3E}">
        <p14:creationId xmlns:p14="http://schemas.microsoft.com/office/powerpoint/2010/main" val="25855419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9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CD39E8-830D-CCA2-A802-10FB9E74C54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0B9048C5-995D-FC84-E72E-599184067B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BE682022-B291-CC1D-2D16-049B9BD3B7EF}"/>
              </a:ext>
            </a:extLst>
          </p:cNvPr>
          <p:cNvSpPr>
            <a:spLocks noGrp="1"/>
          </p:cNvSpPr>
          <p:nvPr>
            <p:ph type="dt" sz="half" idx="10"/>
          </p:nvPr>
        </p:nvSpPr>
        <p:spPr>
          <a:xfrm>
            <a:off x="838200" y="6492875"/>
            <a:ext cx="3902476" cy="365125"/>
          </a:xfrm>
        </p:spPr>
        <p:txBody>
          <a:bodyPr/>
          <a:lstStyle>
            <a:lvl1pPr>
              <a:defRPr sz="1100" b="1"/>
            </a:lvl1pPr>
          </a:lstStyle>
          <a:p>
            <a:fld id="{C9ED4BEE-2274-4DD4-96A3-046C7342B354}" type="datetime1">
              <a:rPr lang="en-IN" smtClean="0"/>
              <a:t>28-08-2023</a:t>
            </a:fld>
            <a:endParaRPr lang="en-IN" dirty="0"/>
          </a:p>
        </p:txBody>
      </p:sp>
      <p:sp>
        <p:nvSpPr>
          <p:cNvPr id="5" name="Footer Placeholder 4">
            <a:extLst>
              <a:ext uri="{FF2B5EF4-FFF2-40B4-BE49-F238E27FC236}">
                <a16:creationId xmlns:a16="http://schemas.microsoft.com/office/drawing/2014/main" xmlns="" id="{625F3530-15F1-8E95-9D8E-1429C269A381}"/>
              </a:ext>
            </a:extLst>
          </p:cNvPr>
          <p:cNvSpPr>
            <a:spLocks noGrp="1"/>
          </p:cNvSpPr>
          <p:nvPr>
            <p:ph type="ftr" sz="quarter" idx="11"/>
          </p:nvPr>
        </p:nvSpPr>
        <p:spPr>
          <a:xfrm>
            <a:off x="4890856" y="6492874"/>
            <a:ext cx="3622829" cy="365125"/>
          </a:xfrm>
        </p:spPr>
        <p:txBody>
          <a:bodyPr/>
          <a:lstStyle>
            <a:lvl1pPr>
              <a:defRPr b="1">
                <a:solidFill>
                  <a:schemeClr val="tx1"/>
                </a:solidFill>
              </a:defRPr>
            </a:lvl1pPr>
          </a:lstStyle>
          <a:p>
            <a:r>
              <a:rPr lang="en-IN" smtClean="0"/>
              <a:t>APP Faculties - CINTEL</a:t>
            </a:r>
            <a:endParaRPr lang="en-IN" dirty="0"/>
          </a:p>
        </p:txBody>
      </p:sp>
      <p:sp>
        <p:nvSpPr>
          <p:cNvPr id="6" name="Slide Number Placeholder 5">
            <a:extLst>
              <a:ext uri="{FF2B5EF4-FFF2-40B4-BE49-F238E27FC236}">
                <a16:creationId xmlns:a16="http://schemas.microsoft.com/office/drawing/2014/main" xmlns="" id="{A93959FA-9524-EA26-22E6-A329F01D2645}"/>
              </a:ext>
            </a:extLst>
          </p:cNvPr>
          <p:cNvSpPr>
            <a:spLocks noGrp="1"/>
          </p:cNvSpPr>
          <p:nvPr>
            <p:ph type="sldNum" sz="quarter" idx="12"/>
          </p:nvPr>
        </p:nvSpPr>
        <p:spPr>
          <a:xfrm>
            <a:off x="10894057" y="6492875"/>
            <a:ext cx="505287" cy="365125"/>
          </a:xfrm>
        </p:spPr>
        <p:txBody>
          <a:bodyPr/>
          <a:lstStyle>
            <a:lvl1pPr>
              <a:defRPr sz="1100" b="1"/>
            </a:lvl1pPr>
          </a:lstStyle>
          <a:p>
            <a:fld id="{6DE21BCB-44D1-4B3A-ADF0-DF0465C2F5A4}" type="slidenum">
              <a:rPr lang="en-IN" smtClean="0"/>
              <a:pPr/>
              <a:t>‹#›</a:t>
            </a:fld>
            <a:endParaRPr lang="en-IN" dirty="0"/>
          </a:p>
        </p:txBody>
      </p:sp>
      <p:sp>
        <p:nvSpPr>
          <p:cNvPr id="8" name="Content Placeholder 7">
            <a:extLst>
              <a:ext uri="{FF2B5EF4-FFF2-40B4-BE49-F238E27FC236}">
                <a16:creationId xmlns:a16="http://schemas.microsoft.com/office/drawing/2014/main" xmlns="" id="{ABA1E047-87D1-6C10-2B54-86F3D26C2F81}"/>
              </a:ext>
            </a:extLst>
          </p:cNvPr>
          <p:cNvSpPr>
            <a:spLocks noGrp="1"/>
          </p:cNvSpPr>
          <p:nvPr>
            <p:ph sz="quarter" idx="13"/>
          </p:nvPr>
        </p:nvSpPr>
        <p:spPr>
          <a:xfrm>
            <a:off x="3106738" y="6596063"/>
            <a:ext cx="9144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1026" name="Picture 2" descr="SRM Institute of Science &amp; Technology - Learn. Leap. Lead.">
            <a:extLst>
              <a:ext uri="{FF2B5EF4-FFF2-40B4-BE49-F238E27FC236}">
                <a16:creationId xmlns:a16="http://schemas.microsoft.com/office/drawing/2014/main" xmlns="" id="{FED85D01-285B-B347-AFD8-FD36D69225A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1427" y="55562"/>
            <a:ext cx="1838325" cy="61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030210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20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CD39E8-830D-CCA2-A802-10FB9E74C54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0B9048C5-995D-FC84-E72E-599184067B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BE682022-B291-CC1D-2D16-049B9BD3B7EF}"/>
              </a:ext>
            </a:extLst>
          </p:cNvPr>
          <p:cNvSpPr>
            <a:spLocks noGrp="1"/>
          </p:cNvSpPr>
          <p:nvPr>
            <p:ph type="dt" sz="half" idx="10"/>
          </p:nvPr>
        </p:nvSpPr>
        <p:spPr>
          <a:xfrm>
            <a:off x="838200" y="6492875"/>
            <a:ext cx="3902476" cy="365125"/>
          </a:xfrm>
        </p:spPr>
        <p:txBody>
          <a:bodyPr/>
          <a:lstStyle>
            <a:lvl1pPr>
              <a:defRPr sz="1100" b="1"/>
            </a:lvl1pPr>
          </a:lstStyle>
          <a:p>
            <a:fld id="{59FE1731-6562-4CED-9784-2F6D60586172}" type="datetime1">
              <a:rPr lang="en-IN" smtClean="0"/>
              <a:t>28-08-2023</a:t>
            </a:fld>
            <a:endParaRPr lang="en-IN" dirty="0"/>
          </a:p>
        </p:txBody>
      </p:sp>
      <p:sp>
        <p:nvSpPr>
          <p:cNvPr id="5" name="Footer Placeholder 4">
            <a:extLst>
              <a:ext uri="{FF2B5EF4-FFF2-40B4-BE49-F238E27FC236}">
                <a16:creationId xmlns:a16="http://schemas.microsoft.com/office/drawing/2014/main" xmlns="" id="{625F3530-15F1-8E95-9D8E-1429C269A381}"/>
              </a:ext>
            </a:extLst>
          </p:cNvPr>
          <p:cNvSpPr>
            <a:spLocks noGrp="1"/>
          </p:cNvSpPr>
          <p:nvPr>
            <p:ph type="ftr" sz="quarter" idx="11"/>
          </p:nvPr>
        </p:nvSpPr>
        <p:spPr>
          <a:xfrm>
            <a:off x="4890856" y="6492874"/>
            <a:ext cx="3622829" cy="365125"/>
          </a:xfrm>
        </p:spPr>
        <p:txBody>
          <a:bodyPr/>
          <a:lstStyle>
            <a:lvl1pPr>
              <a:defRPr b="1">
                <a:solidFill>
                  <a:schemeClr val="tx1"/>
                </a:solidFill>
              </a:defRPr>
            </a:lvl1pPr>
          </a:lstStyle>
          <a:p>
            <a:r>
              <a:rPr lang="en-IN" smtClean="0"/>
              <a:t>APP Faculties - CINTEL</a:t>
            </a:r>
            <a:endParaRPr lang="en-IN" dirty="0"/>
          </a:p>
        </p:txBody>
      </p:sp>
      <p:sp>
        <p:nvSpPr>
          <p:cNvPr id="6" name="Slide Number Placeholder 5">
            <a:extLst>
              <a:ext uri="{FF2B5EF4-FFF2-40B4-BE49-F238E27FC236}">
                <a16:creationId xmlns:a16="http://schemas.microsoft.com/office/drawing/2014/main" xmlns="" id="{A93959FA-9524-EA26-22E6-A329F01D2645}"/>
              </a:ext>
            </a:extLst>
          </p:cNvPr>
          <p:cNvSpPr>
            <a:spLocks noGrp="1"/>
          </p:cNvSpPr>
          <p:nvPr>
            <p:ph type="sldNum" sz="quarter" idx="12"/>
          </p:nvPr>
        </p:nvSpPr>
        <p:spPr>
          <a:xfrm>
            <a:off x="10894057" y="6492875"/>
            <a:ext cx="505287" cy="365125"/>
          </a:xfrm>
        </p:spPr>
        <p:txBody>
          <a:bodyPr/>
          <a:lstStyle>
            <a:lvl1pPr>
              <a:defRPr sz="1100" b="1"/>
            </a:lvl1pPr>
          </a:lstStyle>
          <a:p>
            <a:fld id="{6DE21BCB-44D1-4B3A-ADF0-DF0465C2F5A4}" type="slidenum">
              <a:rPr lang="en-IN" smtClean="0"/>
              <a:pPr/>
              <a:t>‹#›</a:t>
            </a:fld>
            <a:endParaRPr lang="en-IN" dirty="0"/>
          </a:p>
        </p:txBody>
      </p:sp>
      <p:sp>
        <p:nvSpPr>
          <p:cNvPr id="8" name="Content Placeholder 7">
            <a:extLst>
              <a:ext uri="{FF2B5EF4-FFF2-40B4-BE49-F238E27FC236}">
                <a16:creationId xmlns:a16="http://schemas.microsoft.com/office/drawing/2014/main" xmlns="" id="{ABA1E047-87D1-6C10-2B54-86F3D26C2F81}"/>
              </a:ext>
            </a:extLst>
          </p:cNvPr>
          <p:cNvSpPr>
            <a:spLocks noGrp="1"/>
          </p:cNvSpPr>
          <p:nvPr>
            <p:ph sz="quarter" idx="13"/>
          </p:nvPr>
        </p:nvSpPr>
        <p:spPr>
          <a:xfrm>
            <a:off x="3106738" y="6596063"/>
            <a:ext cx="9144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1026" name="Picture 2" descr="SRM Institute of Science &amp; Technology - Learn. Leap. Lead.">
            <a:extLst>
              <a:ext uri="{FF2B5EF4-FFF2-40B4-BE49-F238E27FC236}">
                <a16:creationId xmlns:a16="http://schemas.microsoft.com/office/drawing/2014/main" xmlns="" id="{FED85D01-285B-B347-AFD8-FD36D69225A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1427" y="55562"/>
            <a:ext cx="1838325" cy="61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3017166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2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CD39E8-830D-CCA2-A802-10FB9E74C54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0B9048C5-995D-FC84-E72E-599184067B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BE682022-B291-CC1D-2D16-049B9BD3B7EF}"/>
              </a:ext>
            </a:extLst>
          </p:cNvPr>
          <p:cNvSpPr>
            <a:spLocks noGrp="1"/>
          </p:cNvSpPr>
          <p:nvPr>
            <p:ph type="dt" sz="half" idx="10"/>
          </p:nvPr>
        </p:nvSpPr>
        <p:spPr>
          <a:xfrm>
            <a:off x="838200" y="6492875"/>
            <a:ext cx="3902476" cy="365125"/>
          </a:xfrm>
        </p:spPr>
        <p:txBody>
          <a:bodyPr/>
          <a:lstStyle>
            <a:lvl1pPr>
              <a:defRPr sz="1100" b="1"/>
            </a:lvl1pPr>
          </a:lstStyle>
          <a:p>
            <a:fld id="{137173D5-29F0-431E-B902-84C53B995EE5}" type="datetime1">
              <a:rPr lang="en-IN" smtClean="0"/>
              <a:t>28-08-2023</a:t>
            </a:fld>
            <a:endParaRPr lang="en-IN" dirty="0"/>
          </a:p>
        </p:txBody>
      </p:sp>
      <p:sp>
        <p:nvSpPr>
          <p:cNvPr id="5" name="Footer Placeholder 4">
            <a:extLst>
              <a:ext uri="{FF2B5EF4-FFF2-40B4-BE49-F238E27FC236}">
                <a16:creationId xmlns:a16="http://schemas.microsoft.com/office/drawing/2014/main" xmlns="" id="{625F3530-15F1-8E95-9D8E-1429C269A381}"/>
              </a:ext>
            </a:extLst>
          </p:cNvPr>
          <p:cNvSpPr>
            <a:spLocks noGrp="1"/>
          </p:cNvSpPr>
          <p:nvPr>
            <p:ph type="ftr" sz="quarter" idx="11"/>
          </p:nvPr>
        </p:nvSpPr>
        <p:spPr>
          <a:xfrm>
            <a:off x="4890856" y="6492874"/>
            <a:ext cx="3622829" cy="365125"/>
          </a:xfrm>
        </p:spPr>
        <p:txBody>
          <a:bodyPr/>
          <a:lstStyle>
            <a:lvl1pPr>
              <a:defRPr b="1">
                <a:solidFill>
                  <a:schemeClr val="tx1"/>
                </a:solidFill>
              </a:defRPr>
            </a:lvl1pPr>
          </a:lstStyle>
          <a:p>
            <a:r>
              <a:rPr lang="en-IN" smtClean="0"/>
              <a:t>APP Faculties - CINTEL</a:t>
            </a:r>
            <a:endParaRPr lang="en-IN" dirty="0"/>
          </a:p>
        </p:txBody>
      </p:sp>
      <p:sp>
        <p:nvSpPr>
          <p:cNvPr id="6" name="Slide Number Placeholder 5">
            <a:extLst>
              <a:ext uri="{FF2B5EF4-FFF2-40B4-BE49-F238E27FC236}">
                <a16:creationId xmlns:a16="http://schemas.microsoft.com/office/drawing/2014/main" xmlns="" id="{A93959FA-9524-EA26-22E6-A329F01D2645}"/>
              </a:ext>
            </a:extLst>
          </p:cNvPr>
          <p:cNvSpPr>
            <a:spLocks noGrp="1"/>
          </p:cNvSpPr>
          <p:nvPr>
            <p:ph type="sldNum" sz="quarter" idx="12"/>
          </p:nvPr>
        </p:nvSpPr>
        <p:spPr>
          <a:xfrm>
            <a:off x="10894057" y="6492875"/>
            <a:ext cx="505287" cy="365125"/>
          </a:xfrm>
        </p:spPr>
        <p:txBody>
          <a:bodyPr/>
          <a:lstStyle>
            <a:lvl1pPr>
              <a:defRPr sz="1100" b="1"/>
            </a:lvl1pPr>
          </a:lstStyle>
          <a:p>
            <a:fld id="{6DE21BCB-44D1-4B3A-ADF0-DF0465C2F5A4}" type="slidenum">
              <a:rPr lang="en-IN" smtClean="0"/>
              <a:pPr/>
              <a:t>‹#›</a:t>
            </a:fld>
            <a:endParaRPr lang="en-IN" dirty="0"/>
          </a:p>
        </p:txBody>
      </p:sp>
      <p:sp>
        <p:nvSpPr>
          <p:cNvPr id="8" name="Content Placeholder 7">
            <a:extLst>
              <a:ext uri="{FF2B5EF4-FFF2-40B4-BE49-F238E27FC236}">
                <a16:creationId xmlns:a16="http://schemas.microsoft.com/office/drawing/2014/main" xmlns="" id="{ABA1E047-87D1-6C10-2B54-86F3D26C2F81}"/>
              </a:ext>
            </a:extLst>
          </p:cNvPr>
          <p:cNvSpPr>
            <a:spLocks noGrp="1"/>
          </p:cNvSpPr>
          <p:nvPr>
            <p:ph sz="quarter" idx="13"/>
          </p:nvPr>
        </p:nvSpPr>
        <p:spPr>
          <a:xfrm>
            <a:off x="3106738" y="6596063"/>
            <a:ext cx="9144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1026" name="Picture 2" descr="SRM Institute of Science &amp; Technology - Learn. Leap. Lead.">
            <a:extLst>
              <a:ext uri="{FF2B5EF4-FFF2-40B4-BE49-F238E27FC236}">
                <a16:creationId xmlns:a16="http://schemas.microsoft.com/office/drawing/2014/main" xmlns="" id="{FED85D01-285B-B347-AFD8-FD36D69225A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1427" y="55562"/>
            <a:ext cx="1838325" cy="61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499564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2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CD39E8-830D-CCA2-A802-10FB9E74C54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0B9048C5-995D-FC84-E72E-599184067B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BE682022-B291-CC1D-2D16-049B9BD3B7EF}"/>
              </a:ext>
            </a:extLst>
          </p:cNvPr>
          <p:cNvSpPr>
            <a:spLocks noGrp="1"/>
          </p:cNvSpPr>
          <p:nvPr>
            <p:ph type="dt" sz="half" idx="10"/>
          </p:nvPr>
        </p:nvSpPr>
        <p:spPr>
          <a:xfrm>
            <a:off x="838200" y="6492875"/>
            <a:ext cx="3902476" cy="365125"/>
          </a:xfrm>
        </p:spPr>
        <p:txBody>
          <a:bodyPr/>
          <a:lstStyle>
            <a:lvl1pPr>
              <a:defRPr sz="1100" b="1"/>
            </a:lvl1pPr>
          </a:lstStyle>
          <a:p>
            <a:fld id="{CDDC169C-ACCF-452A-9C89-E6BBD58263BB}" type="datetime1">
              <a:rPr lang="en-IN" smtClean="0"/>
              <a:t>28-08-2023</a:t>
            </a:fld>
            <a:endParaRPr lang="en-IN" dirty="0"/>
          </a:p>
        </p:txBody>
      </p:sp>
      <p:sp>
        <p:nvSpPr>
          <p:cNvPr id="5" name="Footer Placeholder 4">
            <a:extLst>
              <a:ext uri="{FF2B5EF4-FFF2-40B4-BE49-F238E27FC236}">
                <a16:creationId xmlns:a16="http://schemas.microsoft.com/office/drawing/2014/main" xmlns="" id="{625F3530-15F1-8E95-9D8E-1429C269A381}"/>
              </a:ext>
            </a:extLst>
          </p:cNvPr>
          <p:cNvSpPr>
            <a:spLocks noGrp="1"/>
          </p:cNvSpPr>
          <p:nvPr>
            <p:ph type="ftr" sz="quarter" idx="11"/>
          </p:nvPr>
        </p:nvSpPr>
        <p:spPr>
          <a:xfrm>
            <a:off x="4890856" y="6492874"/>
            <a:ext cx="3622829" cy="365125"/>
          </a:xfrm>
        </p:spPr>
        <p:txBody>
          <a:bodyPr/>
          <a:lstStyle>
            <a:lvl1pPr>
              <a:defRPr b="1">
                <a:solidFill>
                  <a:schemeClr val="tx1"/>
                </a:solidFill>
              </a:defRPr>
            </a:lvl1pPr>
          </a:lstStyle>
          <a:p>
            <a:r>
              <a:rPr lang="en-IN" smtClean="0"/>
              <a:t>APP Faculties - CINTEL</a:t>
            </a:r>
            <a:endParaRPr lang="en-IN" dirty="0"/>
          </a:p>
        </p:txBody>
      </p:sp>
      <p:sp>
        <p:nvSpPr>
          <p:cNvPr id="6" name="Slide Number Placeholder 5">
            <a:extLst>
              <a:ext uri="{FF2B5EF4-FFF2-40B4-BE49-F238E27FC236}">
                <a16:creationId xmlns:a16="http://schemas.microsoft.com/office/drawing/2014/main" xmlns="" id="{A93959FA-9524-EA26-22E6-A329F01D2645}"/>
              </a:ext>
            </a:extLst>
          </p:cNvPr>
          <p:cNvSpPr>
            <a:spLocks noGrp="1"/>
          </p:cNvSpPr>
          <p:nvPr>
            <p:ph type="sldNum" sz="quarter" idx="12"/>
          </p:nvPr>
        </p:nvSpPr>
        <p:spPr>
          <a:xfrm>
            <a:off x="10894057" y="6492875"/>
            <a:ext cx="505287" cy="365125"/>
          </a:xfrm>
        </p:spPr>
        <p:txBody>
          <a:bodyPr/>
          <a:lstStyle>
            <a:lvl1pPr>
              <a:defRPr sz="1100" b="1"/>
            </a:lvl1pPr>
          </a:lstStyle>
          <a:p>
            <a:fld id="{6DE21BCB-44D1-4B3A-ADF0-DF0465C2F5A4}" type="slidenum">
              <a:rPr lang="en-IN" smtClean="0"/>
              <a:pPr/>
              <a:t>‹#›</a:t>
            </a:fld>
            <a:endParaRPr lang="en-IN" dirty="0"/>
          </a:p>
        </p:txBody>
      </p:sp>
      <p:sp>
        <p:nvSpPr>
          <p:cNvPr id="8" name="Content Placeholder 7">
            <a:extLst>
              <a:ext uri="{FF2B5EF4-FFF2-40B4-BE49-F238E27FC236}">
                <a16:creationId xmlns:a16="http://schemas.microsoft.com/office/drawing/2014/main" xmlns="" id="{ABA1E047-87D1-6C10-2B54-86F3D26C2F81}"/>
              </a:ext>
            </a:extLst>
          </p:cNvPr>
          <p:cNvSpPr>
            <a:spLocks noGrp="1"/>
          </p:cNvSpPr>
          <p:nvPr>
            <p:ph sz="quarter" idx="13"/>
          </p:nvPr>
        </p:nvSpPr>
        <p:spPr>
          <a:xfrm>
            <a:off x="3106738" y="6596063"/>
            <a:ext cx="9144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1026" name="Picture 2" descr="SRM Institute of Science &amp; Technology - Learn. Leap. Lead.">
            <a:extLst>
              <a:ext uri="{FF2B5EF4-FFF2-40B4-BE49-F238E27FC236}">
                <a16:creationId xmlns:a16="http://schemas.microsoft.com/office/drawing/2014/main" xmlns="" id="{FED85D01-285B-B347-AFD8-FD36D69225A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1427" y="55562"/>
            <a:ext cx="1838325" cy="61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47044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2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CD39E8-830D-CCA2-A802-10FB9E74C54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0B9048C5-995D-FC84-E72E-599184067B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BE682022-B291-CC1D-2D16-049B9BD3B7EF}"/>
              </a:ext>
            </a:extLst>
          </p:cNvPr>
          <p:cNvSpPr>
            <a:spLocks noGrp="1"/>
          </p:cNvSpPr>
          <p:nvPr>
            <p:ph type="dt" sz="half" idx="10"/>
          </p:nvPr>
        </p:nvSpPr>
        <p:spPr>
          <a:xfrm>
            <a:off x="838200" y="6492875"/>
            <a:ext cx="3902476" cy="365125"/>
          </a:xfrm>
        </p:spPr>
        <p:txBody>
          <a:bodyPr/>
          <a:lstStyle>
            <a:lvl1pPr>
              <a:defRPr sz="1100" b="1"/>
            </a:lvl1pPr>
          </a:lstStyle>
          <a:p>
            <a:fld id="{90E3E42E-5176-4B26-9845-0B64B041A4F4}" type="datetime1">
              <a:rPr lang="en-IN" smtClean="0"/>
              <a:t>28-08-2023</a:t>
            </a:fld>
            <a:endParaRPr lang="en-IN" dirty="0"/>
          </a:p>
        </p:txBody>
      </p:sp>
      <p:sp>
        <p:nvSpPr>
          <p:cNvPr id="5" name="Footer Placeholder 4">
            <a:extLst>
              <a:ext uri="{FF2B5EF4-FFF2-40B4-BE49-F238E27FC236}">
                <a16:creationId xmlns:a16="http://schemas.microsoft.com/office/drawing/2014/main" xmlns="" id="{625F3530-15F1-8E95-9D8E-1429C269A381}"/>
              </a:ext>
            </a:extLst>
          </p:cNvPr>
          <p:cNvSpPr>
            <a:spLocks noGrp="1"/>
          </p:cNvSpPr>
          <p:nvPr>
            <p:ph type="ftr" sz="quarter" idx="11"/>
          </p:nvPr>
        </p:nvSpPr>
        <p:spPr>
          <a:xfrm>
            <a:off x="4890856" y="6492874"/>
            <a:ext cx="3622829" cy="365125"/>
          </a:xfrm>
        </p:spPr>
        <p:txBody>
          <a:bodyPr/>
          <a:lstStyle>
            <a:lvl1pPr>
              <a:defRPr b="1">
                <a:solidFill>
                  <a:schemeClr val="tx1"/>
                </a:solidFill>
              </a:defRPr>
            </a:lvl1pPr>
          </a:lstStyle>
          <a:p>
            <a:r>
              <a:rPr lang="en-IN" smtClean="0"/>
              <a:t>APP Faculties - CINTEL</a:t>
            </a:r>
            <a:endParaRPr lang="en-IN" dirty="0"/>
          </a:p>
        </p:txBody>
      </p:sp>
      <p:sp>
        <p:nvSpPr>
          <p:cNvPr id="6" name="Slide Number Placeholder 5">
            <a:extLst>
              <a:ext uri="{FF2B5EF4-FFF2-40B4-BE49-F238E27FC236}">
                <a16:creationId xmlns:a16="http://schemas.microsoft.com/office/drawing/2014/main" xmlns="" id="{A93959FA-9524-EA26-22E6-A329F01D2645}"/>
              </a:ext>
            </a:extLst>
          </p:cNvPr>
          <p:cNvSpPr>
            <a:spLocks noGrp="1"/>
          </p:cNvSpPr>
          <p:nvPr>
            <p:ph type="sldNum" sz="quarter" idx="12"/>
          </p:nvPr>
        </p:nvSpPr>
        <p:spPr>
          <a:xfrm>
            <a:off x="10894057" y="6492875"/>
            <a:ext cx="505287" cy="365125"/>
          </a:xfrm>
        </p:spPr>
        <p:txBody>
          <a:bodyPr/>
          <a:lstStyle>
            <a:lvl1pPr>
              <a:defRPr sz="1100" b="1"/>
            </a:lvl1pPr>
          </a:lstStyle>
          <a:p>
            <a:fld id="{6DE21BCB-44D1-4B3A-ADF0-DF0465C2F5A4}" type="slidenum">
              <a:rPr lang="en-IN" smtClean="0"/>
              <a:pPr/>
              <a:t>‹#›</a:t>
            </a:fld>
            <a:endParaRPr lang="en-IN" dirty="0"/>
          </a:p>
        </p:txBody>
      </p:sp>
      <p:sp>
        <p:nvSpPr>
          <p:cNvPr id="8" name="Content Placeholder 7">
            <a:extLst>
              <a:ext uri="{FF2B5EF4-FFF2-40B4-BE49-F238E27FC236}">
                <a16:creationId xmlns:a16="http://schemas.microsoft.com/office/drawing/2014/main" xmlns="" id="{ABA1E047-87D1-6C10-2B54-86F3D26C2F81}"/>
              </a:ext>
            </a:extLst>
          </p:cNvPr>
          <p:cNvSpPr>
            <a:spLocks noGrp="1"/>
          </p:cNvSpPr>
          <p:nvPr>
            <p:ph sz="quarter" idx="13"/>
          </p:nvPr>
        </p:nvSpPr>
        <p:spPr>
          <a:xfrm>
            <a:off x="3106738" y="6596063"/>
            <a:ext cx="9144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1026" name="Picture 2" descr="SRM Institute of Science &amp; Technology - Learn. Leap. Lead.">
            <a:extLst>
              <a:ext uri="{FF2B5EF4-FFF2-40B4-BE49-F238E27FC236}">
                <a16:creationId xmlns:a16="http://schemas.microsoft.com/office/drawing/2014/main" xmlns="" id="{FED85D01-285B-B347-AFD8-FD36D69225A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1427" y="55562"/>
            <a:ext cx="1838325" cy="61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183034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24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CD39E8-830D-CCA2-A802-10FB9E74C54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0B9048C5-995D-FC84-E72E-599184067B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BE682022-B291-CC1D-2D16-049B9BD3B7EF}"/>
              </a:ext>
            </a:extLst>
          </p:cNvPr>
          <p:cNvSpPr>
            <a:spLocks noGrp="1"/>
          </p:cNvSpPr>
          <p:nvPr>
            <p:ph type="dt" sz="half" idx="10"/>
          </p:nvPr>
        </p:nvSpPr>
        <p:spPr>
          <a:xfrm>
            <a:off x="838200" y="6492875"/>
            <a:ext cx="3902476" cy="365125"/>
          </a:xfrm>
        </p:spPr>
        <p:txBody>
          <a:bodyPr/>
          <a:lstStyle>
            <a:lvl1pPr>
              <a:defRPr sz="1100" b="1"/>
            </a:lvl1pPr>
          </a:lstStyle>
          <a:p>
            <a:fld id="{FBAB3AE0-87F4-4E6E-B49F-0EDD8996C25B}" type="datetime1">
              <a:rPr lang="en-IN" smtClean="0"/>
              <a:t>28-08-2023</a:t>
            </a:fld>
            <a:endParaRPr lang="en-IN" dirty="0"/>
          </a:p>
        </p:txBody>
      </p:sp>
      <p:sp>
        <p:nvSpPr>
          <p:cNvPr id="5" name="Footer Placeholder 4">
            <a:extLst>
              <a:ext uri="{FF2B5EF4-FFF2-40B4-BE49-F238E27FC236}">
                <a16:creationId xmlns:a16="http://schemas.microsoft.com/office/drawing/2014/main" xmlns="" id="{625F3530-15F1-8E95-9D8E-1429C269A381}"/>
              </a:ext>
            </a:extLst>
          </p:cNvPr>
          <p:cNvSpPr>
            <a:spLocks noGrp="1"/>
          </p:cNvSpPr>
          <p:nvPr>
            <p:ph type="ftr" sz="quarter" idx="11"/>
          </p:nvPr>
        </p:nvSpPr>
        <p:spPr>
          <a:xfrm>
            <a:off x="4890856" y="6492874"/>
            <a:ext cx="3622829" cy="365125"/>
          </a:xfrm>
        </p:spPr>
        <p:txBody>
          <a:bodyPr/>
          <a:lstStyle>
            <a:lvl1pPr>
              <a:defRPr b="1">
                <a:solidFill>
                  <a:schemeClr val="tx1"/>
                </a:solidFill>
              </a:defRPr>
            </a:lvl1pPr>
          </a:lstStyle>
          <a:p>
            <a:r>
              <a:rPr lang="en-IN" smtClean="0"/>
              <a:t>APP Faculties - CINTEL</a:t>
            </a:r>
            <a:endParaRPr lang="en-IN" dirty="0"/>
          </a:p>
        </p:txBody>
      </p:sp>
      <p:sp>
        <p:nvSpPr>
          <p:cNvPr id="6" name="Slide Number Placeholder 5">
            <a:extLst>
              <a:ext uri="{FF2B5EF4-FFF2-40B4-BE49-F238E27FC236}">
                <a16:creationId xmlns:a16="http://schemas.microsoft.com/office/drawing/2014/main" xmlns="" id="{A93959FA-9524-EA26-22E6-A329F01D2645}"/>
              </a:ext>
            </a:extLst>
          </p:cNvPr>
          <p:cNvSpPr>
            <a:spLocks noGrp="1"/>
          </p:cNvSpPr>
          <p:nvPr>
            <p:ph type="sldNum" sz="quarter" idx="12"/>
          </p:nvPr>
        </p:nvSpPr>
        <p:spPr>
          <a:xfrm>
            <a:off x="10894057" y="6492875"/>
            <a:ext cx="505287" cy="365125"/>
          </a:xfrm>
        </p:spPr>
        <p:txBody>
          <a:bodyPr/>
          <a:lstStyle>
            <a:lvl1pPr>
              <a:defRPr sz="1100" b="1"/>
            </a:lvl1pPr>
          </a:lstStyle>
          <a:p>
            <a:fld id="{6DE21BCB-44D1-4B3A-ADF0-DF0465C2F5A4}" type="slidenum">
              <a:rPr lang="en-IN" smtClean="0"/>
              <a:pPr/>
              <a:t>‹#›</a:t>
            </a:fld>
            <a:endParaRPr lang="en-IN" dirty="0"/>
          </a:p>
        </p:txBody>
      </p:sp>
      <p:sp>
        <p:nvSpPr>
          <p:cNvPr id="8" name="Content Placeholder 7">
            <a:extLst>
              <a:ext uri="{FF2B5EF4-FFF2-40B4-BE49-F238E27FC236}">
                <a16:creationId xmlns:a16="http://schemas.microsoft.com/office/drawing/2014/main" xmlns="" id="{ABA1E047-87D1-6C10-2B54-86F3D26C2F81}"/>
              </a:ext>
            </a:extLst>
          </p:cNvPr>
          <p:cNvSpPr>
            <a:spLocks noGrp="1"/>
          </p:cNvSpPr>
          <p:nvPr>
            <p:ph sz="quarter" idx="13"/>
          </p:nvPr>
        </p:nvSpPr>
        <p:spPr>
          <a:xfrm>
            <a:off x="3106738" y="6596063"/>
            <a:ext cx="9144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1026" name="Picture 2" descr="SRM Institute of Science &amp; Technology - Learn. Leap. Lead.">
            <a:extLst>
              <a:ext uri="{FF2B5EF4-FFF2-40B4-BE49-F238E27FC236}">
                <a16:creationId xmlns:a16="http://schemas.microsoft.com/office/drawing/2014/main" xmlns="" id="{FED85D01-285B-B347-AFD8-FD36D69225A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1427" y="55562"/>
            <a:ext cx="1838325" cy="61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30668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25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CD39E8-830D-CCA2-A802-10FB9E74C54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0B9048C5-995D-FC84-E72E-599184067B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BE682022-B291-CC1D-2D16-049B9BD3B7EF}"/>
              </a:ext>
            </a:extLst>
          </p:cNvPr>
          <p:cNvSpPr>
            <a:spLocks noGrp="1"/>
          </p:cNvSpPr>
          <p:nvPr>
            <p:ph type="dt" sz="half" idx="10"/>
          </p:nvPr>
        </p:nvSpPr>
        <p:spPr>
          <a:xfrm>
            <a:off x="838200" y="6492875"/>
            <a:ext cx="3902476" cy="365125"/>
          </a:xfrm>
        </p:spPr>
        <p:txBody>
          <a:bodyPr/>
          <a:lstStyle>
            <a:lvl1pPr>
              <a:defRPr sz="1100" b="1"/>
            </a:lvl1pPr>
          </a:lstStyle>
          <a:p>
            <a:fld id="{8D6F9CCB-7337-48EC-A54A-1BB09F62249E}" type="datetime1">
              <a:rPr lang="en-IN" smtClean="0"/>
              <a:t>28-08-2023</a:t>
            </a:fld>
            <a:endParaRPr lang="en-IN" dirty="0"/>
          </a:p>
        </p:txBody>
      </p:sp>
      <p:sp>
        <p:nvSpPr>
          <p:cNvPr id="5" name="Footer Placeholder 4">
            <a:extLst>
              <a:ext uri="{FF2B5EF4-FFF2-40B4-BE49-F238E27FC236}">
                <a16:creationId xmlns:a16="http://schemas.microsoft.com/office/drawing/2014/main" xmlns="" id="{625F3530-15F1-8E95-9D8E-1429C269A381}"/>
              </a:ext>
            </a:extLst>
          </p:cNvPr>
          <p:cNvSpPr>
            <a:spLocks noGrp="1"/>
          </p:cNvSpPr>
          <p:nvPr>
            <p:ph type="ftr" sz="quarter" idx="11"/>
          </p:nvPr>
        </p:nvSpPr>
        <p:spPr>
          <a:xfrm>
            <a:off x="4890856" y="6492874"/>
            <a:ext cx="3622829" cy="365125"/>
          </a:xfrm>
        </p:spPr>
        <p:txBody>
          <a:bodyPr/>
          <a:lstStyle>
            <a:lvl1pPr>
              <a:defRPr b="1">
                <a:solidFill>
                  <a:schemeClr val="tx1"/>
                </a:solidFill>
              </a:defRPr>
            </a:lvl1pPr>
          </a:lstStyle>
          <a:p>
            <a:r>
              <a:rPr lang="en-IN" smtClean="0"/>
              <a:t>APP Faculties - CINTEL</a:t>
            </a:r>
            <a:endParaRPr lang="en-IN" dirty="0"/>
          </a:p>
        </p:txBody>
      </p:sp>
      <p:sp>
        <p:nvSpPr>
          <p:cNvPr id="6" name="Slide Number Placeholder 5">
            <a:extLst>
              <a:ext uri="{FF2B5EF4-FFF2-40B4-BE49-F238E27FC236}">
                <a16:creationId xmlns:a16="http://schemas.microsoft.com/office/drawing/2014/main" xmlns="" id="{A93959FA-9524-EA26-22E6-A329F01D2645}"/>
              </a:ext>
            </a:extLst>
          </p:cNvPr>
          <p:cNvSpPr>
            <a:spLocks noGrp="1"/>
          </p:cNvSpPr>
          <p:nvPr>
            <p:ph type="sldNum" sz="quarter" idx="12"/>
          </p:nvPr>
        </p:nvSpPr>
        <p:spPr>
          <a:xfrm>
            <a:off x="10894057" y="6492875"/>
            <a:ext cx="505287" cy="365125"/>
          </a:xfrm>
        </p:spPr>
        <p:txBody>
          <a:bodyPr/>
          <a:lstStyle>
            <a:lvl1pPr>
              <a:defRPr sz="1100" b="1"/>
            </a:lvl1pPr>
          </a:lstStyle>
          <a:p>
            <a:fld id="{6DE21BCB-44D1-4B3A-ADF0-DF0465C2F5A4}" type="slidenum">
              <a:rPr lang="en-IN" smtClean="0"/>
              <a:pPr/>
              <a:t>‹#›</a:t>
            </a:fld>
            <a:endParaRPr lang="en-IN" dirty="0"/>
          </a:p>
        </p:txBody>
      </p:sp>
      <p:sp>
        <p:nvSpPr>
          <p:cNvPr id="8" name="Content Placeholder 7">
            <a:extLst>
              <a:ext uri="{FF2B5EF4-FFF2-40B4-BE49-F238E27FC236}">
                <a16:creationId xmlns:a16="http://schemas.microsoft.com/office/drawing/2014/main" xmlns="" id="{ABA1E047-87D1-6C10-2B54-86F3D26C2F81}"/>
              </a:ext>
            </a:extLst>
          </p:cNvPr>
          <p:cNvSpPr>
            <a:spLocks noGrp="1"/>
          </p:cNvSpPr>
          <p:nvPr>
            <p:ph sz="quarter" idx="13"/>
          </p:nvPr>
        </p:nvSpPr>
        <p:spPr>
          <a:xfrm>
            <a:off x="3106738" y="6596063"/>
            <a:ext cx="9144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1026" name="Picture 2" descr="SRM Institute of Science &amp; Technology - Learn. Leap. Lead.">
            <a:extLst>
              <a:ext uri="{FF2B5EF4-FFF2-40B4-BE49-F238E27FC236}">
                <a16:creationId xmlns:a16="http://schemas.microsoft.com/office/drawing/2014/main" xmlns="" id="{FED85D01-285B-B347-AFD8-FD36D69225A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1427" y="55562"/>
            <a:ext cx="1838325" cy="61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5826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2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CD39E8-830D-CCA2-A802-10FB9E74C54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0B9048C5-995D-FC84-E72E-599184067B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BE682022-B291-CC1D-2D16-049B9BD3B7EF}"/>
              </a:ext>
            </a:extLst>
          </p:cNvPr>
          <p:cNvSpPr>
            <a:spLocks noGrp="1"/>
          </p:cNvSpPr>
          <p:nvPr>
            <p:ph type="dt" sz="half" idx="10"/>
          </p:nvPr>
        </p:nvSpPr>
        <p:spPr>
          <a:xfrm>
            <a:off x="838200" y="6492875"/>
            <a:ext cx="3902476" cy="365125"/>
          </a:xfrm>
        </p:spPr>
        <p:txBody>
          <a:bodyPr/>
          <a:lstStyle>
            <a:lvl1pPr>
              <a:defRPr sz="1100" b="1"/>
            </a:lvl1pPr>
          </a:lstStyle>
          <a:p>
            <a:fld id="{E1613D01-F923-4ACB-9367-A6E0AD472C4B}" type="datetime1">
              <a:rPr lang="en-IN" smtClean="0"/>
              <a:t>28-08-2023</a:t>
            </a:fld>
            <a:endParaRPr lang="en-IN" dirty="0"/>
          </a:p>
        </p:txBody>
      </p:sp>
      <p:sp>
        <p:nvSpPr>
          <p:cNvPr id="5" name="Footer Placeholder 4">
            <a:extLst>
              <a:ext uri="{FF2B5EF4-FFF2-40B4-BE49-F238E27FC236}">
                <a16:creationId xmlns:a16="http://schemas.microsoft.com/office/drawing/2014/main" xmlns="" id="{625F3530-15F1-8E95-9D8E-1429C269A381}"/>
              </a:ext>
            </a:extLst>
          </p:cNvPr>
          <p:cNvSpPr>
            <a:spLocks noGrp="1"/>
          </p:cNvSpPr>
          <p:nvPr>
            <p:ph type="ftr" sz="quarter" idx="11"/>
          </p:nvPr>
        </p:nvSpPr>
        <p:spPr>
          <a:xfrm>
            <a:off x="4890856" y="6492874"/>
            <a:ext cx="3622829" cy="365125"/>
          </a:xfrm>
        </p:spPr>
        <p:txBody>
          <a:bodyPr/>
          <a:lstStyle>
            <a:lvl1pPr>
              <a:defRPr b="1">
                <a:solidFill>
                  <a:schemeClr val="tx1"/>
                </a:solidFill>
              </a:defRPr>
            </a:lvl1pPr>
          </a:lstStyle>
          <a:p>
            <a:r>
              <a:rPr lang="en-IN" smtClean="0"/>
              <a:t>APP Faculties - CINTEL</a:t>
            </a:r>
            <a:endParaRPr lang="en-IN" dirty="0"/>
          </a:p>
        </p:txBody>
      </p:sp>
      <p:sp>
        <p:nvSpPr>
          <p:cNvPr id="6" name="Slide Number Placeholder 5">
            <a:extLst>
              <a:ext uri="{FF2B5EF4-FFF2-40B4-BE49-F238E27FC236}">
                <a16:creationId xmlns:a16="http://schemas.microsoft.com/office/drawing/2014/main" xmlns="" id="{A93959FA-9524-EA26-22E6-A329F01D2645}"/>
              </a:ext>
            </a:extLst>
          </p:cNvPr>
          <p:cNvSpPr>
            <a:spLocks noGrp="1"/>
          </p:cNvSpPr>
          <p:nvPr>
            <p:ph type="sldNum" sz="quarter" idx="12"/>
          </p:nvPr>
        </p:nvSpPr>
        <p:spPr>
          <a:xfrm>
            <a:off x="10894057" y="6492875"/>
            <a:ext cx="505287" cy="365125"/>
          </a:xfrm>
        </p:spPr>
        <p:txBody>
          <a:bodyPr/>
          <a:lstStyle>
            <a:lvl1pPr>
              <a:defRPr sz="1100" b="1"/>
            </a:lvl1pPr>
          </a:lstStyle>
          <a:p>
            <a:fld id="{6DE21BCB-44D1-4B3A-ADF0-DF0465C2F5A4}" type="slidenum">
              <a:rPr lang="en-IN" smtClean="0"/>
              <a:pPr/>
              <a:t>‹#›</a:t>
            </a:fld>
            <a:endParaRPr lang="en-IN" dirty="0"/>
          </a:p>
        </p:txBody>
      </p:sp>
      <p:sp>
        <p:nvSpPr>
          <p:cNvPr id="8" name="Content Placeholder 7">
            <a:extLst>
              <a:ext uri="{FF2B5EF4-FFF2-40B4-BE49-F238E27FC236}">
                <a16:creationId xmlns:a16="http://schemas.microsoft.com/office/drawing/2014/main" xmlns="" id="{ABA1E047-87D1-6C10-2B54-86F3D26C2F81}"/>
              </a:ext>
            </a:extLst>
          </p:cNvPr>
          <p:cNvSpPr>
            <a:spLocks noGrp="1"/>
          </p:cNvSpPr>
          <p:nvPr>
            <p:ph sz="quarter" idx="13"/>
          </p:nvPr>
        </p:nvSpPr>
        <p:spPr>
          <a:xfrm>
            <a:off x="3106738" y="6596063"/>
            <a:ext cx="9144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1026" name="Picture 2" descr="SRM Institute of Science &amp; Technology - Learn. Leap. Lead.">
            <a:extLst>
              <a:ext uri="{FF2B5EF4-FFF2-40B4-BE49-F238E27FC236}">
                <a16:creationId xmlns:a16="http://schemas.microsoft.com/office/drawing/2014/main" xmlns="" id="{FED85D01-285B-B347-AFD8-FD36D69225A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1427" y="55562"/>
            <a:ext cx="1838325" cy="61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38002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27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CD39E8-830D-CCA2-A802-10FB9E74C54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0B9048C5-995D-FC84-E72E-599184067B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BE682022-B291-CC1D-2D16-049B9BD3B7EF}"/>
              </a:ext>
            </a:extLst>
          </p:cNvPr>
          <p:cNvSpPr>
            <a:spLocks noGrp="1"/>
          </p:cNvSpPr>
          <p:nvPr>
            <p:ph type="dt" sz="half" idx="10"/>
          </p:nvPr>
        </p:nvSpPr>
        <p:spPr>
          <a:xfrm>
            <a:off x="838200" y="6492875"/>
            <a:ext cx="3902476" cy="365125"/>
          </a:xfrm>
        </p:spPr>
        <p:txBody>
          <a:bodyPr/>
          <a:lstStyle>
            <a:lvl1pPr>
              <a:defRPr sz="1100" b="1"/>
            </a:lvl1pPr>
          </a:lstStyle>
          <a:p>
            <a:fld id="{482C565E-1AE1-4657-B9F1-DE8E127A290C}" type="datetime1">
              <a:rPr lang="en-IN" smtClean="0"/>
              <a:t>28-08-2023</a:t>
            </a:fld>
            <a:endParaRPr lang="en-IN" dirty="0"/>
          </a:p>
        </p:txBody>
      </p:sp>
      <p:sp>
        <p:nvSpPr>
          <p:cNvPr id="5" name="Footer Placeholder 4">
            <a:extLst>
              <a:ext uri="{FF2B5EF4-FFF2-40B4-BE49-F238E27FC236}">
                <a16:creationId xmlns:a16="http://schemas.microsoft.com/office/drawing/2014/main" xmlns="" id="{625F3530-15F1-8E95-9D8E-1429C269A381}"/>
              </a:ext>
            </a:extLst>
          </p:cNvPr>
          <p:cNvSpPr>
            <a:spLocks noGrp="1"/>
          </p:cNvSpPr>
          <p:nvPr>
            <p:ph type="ftr" sz="quarter" idx="11"/>
          </p:nvPr>
        </p:nvSpPr>
        <p:spPr>
          <a:xfrm>
            <a:off x="4890856" y="6492874"/>
            <a:ext cx="3622829" cy="365125"/>
          </a:xfrm>
        </p:spPr>
        <p:txBody>
          <a:bodyPr/>
          <a:lstStyle>
            <a:lvl1pPr>
              <a:defRPr b="1">
                <a:solidFill>
                  <a:schemeClr val="tx1"/>
                </a:solidFill>
              </a:defRPr>
            </a:lvl1pPr>
          </a:lstStyle>
          <a:p>
            <a:r>
              <a:rPr lang="en-IN" smtClean="0"/>
              <a:t>APP Faculties - CINTEL</a:t>
            </a:r>
            <a:endParaRPr lang="en-IN" dirty="0"/>
          </a:p>
        </p:txBody>
      </p:sp>
      <p:sp>
        <p:nvSpPr>
          <p:cNvPr id="6" name="Slide Number Placeholder 5">
            <a:extLst>
              <a:ext uri="{FF2B5EF4-FFF2-40B4-BE49-F238E27FC236}">
                <a16:creationId xmlns:a16="http://schemas.microsoft.com/office/drawing/2014/main" xmlns="" id="{A93959FA-9524-EA26-22E6-A329F01D2645}"/>
              </a:ext>
            </a:extLst>
          </p:cNvPr>
          <p:cNvSpPr>
            <a:spLocks noGrp="1"/>
          </p:cNvSpPr>
          <p:nvPr>
            <p:ph type="sldNum" sz="quarter" idx="12"/>
          </p:nvPr>
        </p:nvSpPr>
        <p:spPr>
          <a:xfrm>
            <a:off x="10894057" y="6492875"/>
            <a:ext cx="505287" cy="365125"/>
          </a:xfrm>
        </p:spPr>
        <p:txBody>
          <a:bodyPr/>
          <a:lstStyle>
            <a:lvl1pPr>
              <a:defRPr sz="1100" b="1"/>
            </a:lvl1pPr>
          </a:lstStyle>
          <a:p>
            <a:fld id="{6DE21BCB-44D1-4B3A-ADF0-DF0465C2F5A4}" type="slidenum">
              <a:rPr lang="en-IN" smtClean="0"/>
              <a:pPr/>
              <a:t>‹#›</a:t>
            </a:fld>
            <a:endParaRPr lang="en-IN" dirty="0"/>
          </a:p>
        </p:txBody>
      </p:sp>
      <p:sp>
        <p:nvSpPr>
          <p:cNvPr id="8" name="Content Placeholder 7">
            <a:extLst>
              <a:ext uri="{FF2B5EF4-FFF2-40B4-BE49-F238E27FC236}">
                <a16:creationId xmlns:a16="http://schemas.microsoft.com/office/drawing/2014/main" xmlns="" id="{ABA1E047-87D1-6C10-2B54-86F3D26C2F81}"/>
              </a:ext>
            </a:extLst>
          </p:cNvPr>
          <p:cNvSpPr>
            <a:spLocks noGrp="1"/>
          </p:cNvSpPr>
          <p:nvPr>
            <p:ph sz="quarter" idx="13"/>
          </p:nvPr>
        </p:nvSpPr>
        <p:spPr>
          <a:xfrm>
            <a:off x="3106738" y="6596063"/>
            <a:ext cx="9144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1026" name="Picture 2" descr="SRM Institute of Science &amp; Technology - Learn. Leap. Lead.">
            <a:extLst>
              <a:ext uri="{FF2B5EF4-FFF2-40B4-BE49-F238E27FC236}">
                <a16:creationId xmlns:a16="http://schemas.microsoft.com/office/drawing/2014/main" xmlns="" id="{FED85D01-285B-B347-AFD8-FD36D69225A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1427" y="55562"/>
            <a:ext cx="1838325" cy="61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07539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28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2CD39E8-830D-CCA2-A802-10FB9E74C54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xmlns="" id="{0B9048C5-995D-FC84-E72E-599184067B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xmlns="" id="{BE682022-B291-CC1D-2D16-049B9BD3B7EF}"/>
              </a:ext>
            </a:extLst>
          </p:cNvPr>
          <p:cNvSpPr>
            <a:spLocks noGrp="1"/>
          </p:cNvSpPr>
          <p:nvPr>
            <p:ph type="dt" sz="half" idx="10"/>
          </p:nvPr>
        </p:nvSpPr>
        <p:spPr>
          <a:xfrm>
            <a:off x="838200" y="6492875"/>
            <a:ext cx="3902476" cy="365125"/>
          </a:xfrm>
        </p:spPr>
        <p:txBody>
          <a:bodyPr/>
          <a:lstStyle>
            <a:lvl1pPr>
              <a:defRPr sz="1100" b="1"/>
            </a:lvl1pPr>
          </a:lstStyle>
          <a:p>
            <a:fld id="{1F8E15E9-5B77-42A3-9154-3FC666918B62}" type="datetime1">
              <a:rPr lang="en-IN" smtClean="0"/>
              <a:t>28-08-2023</a:t>
            </a:fld>
            <a:endParaRPr lang="en-IN" dirty="0"/>
          </a:p>
        </p:txBody>
      </p:sp>
      <p:sp>
        <p:nvSpPr>
          <p:cNvPr id="5" name="Footer Placeholder 4">
            <a:extLst>
              <a:ext uri="{FF2B5EF4-FFF2-40B4-BE49-F238E27FC236}">
                <a16:creationId xmlns:a16="http://schemas.microsoft.com/office/drawing/2014/main" xmlns="" id="{625F3530-15F1-8E95-9D8E-1429C269A381}"/>
              </a:ext>
            </a:extLst>
          </p:cNvPr>
          <p:cNvSpPr>
            <a:spLocks noGrp="1"/>
          </p:cNvSpPr>
          <p:nvPr>
            <p:ph type="ftr" sz="quarter" idx="11"/>
          </p:nvPr>
        </p:nvSpPr>
        <p:spPr>
          <a:xfrm>
            <a:off x="4890856" y="6492874"/>
            <a:ext cx="3622829" cy="365125"/>
          </a:xfrm>
        </p:spPr>
        <p:txBody>
          <a:bodyPr/>
          <a:lstStyle>
            <a:lvl1pPr>
              <a:defRPr b="1">
                <a:solidFill>
                  <a:schemeClr val="tx1"/>
                </a:solidFill>
              </a:defRPr>
            </a:lvl1pPr>
          </a:lstStyle>
          <a:p>
            <a:r>
              <a:rPr lang="en-IN" smtClean="0"/>
              <a:t>APP Faculties - CINTEL</a:t>
            </a:r>
            <a:endParaRPr lang="en-IN" dirty="0"/>
          </a:p>
        </p:txBody>
      </p:sp>
      <p:sp>
        <p:nvSpPr>
          <p:cNvPr id="6" name="Slide Number Placeholder 5">
            <a:extLst>
              <a:ext uri="{FF2B5EF4-FFF2-40B4-BE49-F238E27FC236}">
                <a16:creationId xmlns:a16="http://schemas.microsoft.com/office/drawing/2014/main" xmlns="" id="{A93959FA-9524-EA26-22E6-A329F01D2645}"/>
              </a:ext>
            </a:extLst>
          </p:cNvPr>
          <p:cNvSpPr>
            <a:spLocks noGrp="1"/>
          </p:cNvSpPr>
          <p:nvPr>
            <p:ph type="sldNum" sz="quarter" idx="12"/>
          </p:nvPr>
        </p:nvSpPr>
        <p:spPr>
          <a:xfrm>
            <a:off x="10894057" y="6492875"/>
            <a:ext cx="505287" cy="365125"/>
          </a:xfrm>
        </p:spPr>
        <p:txBody>
          <a:bodyPr/>
          <a:lstStyle>
            <a:lvl1pPr>
              <a:defRPr sz="1100" b="1"/>
            </a:lvl1pPr>
          </a:lstStyle>
          <a:p>
            <a:fld id="{6DE21BCB-44D1-4B3A-ADF0-DF0465C2F5A4}" type="slidenum">
              <a:rPr lang="en-IN" smtClean="0"/>
              <a:pPr/>
              <a:t>‹#›</a:t>
            </a:fld>
            <a:endParaRPr lang="en-IN" dirty="0"/>
          </a:p>
        </p:txBody>
      </p:sp>
      <p:sp>
        <p:nvSpPr>
          <p:cNvPr id="8" name="Content Placeholder 7">
            <a:extLst>
              <a:ext uri="{FF2B5EF4-FFF2-40B4-BE49-F238E27FC236}">
                <a16:creationId xmlns:a16="http://schemas.microsoft.com/office/drawing/2014/main" xmlns="" id="{ABA1E047-87D1-6C10-2B54-86F3D26C2F81}"/>
              </a:ext>
            </a:extLst>
          </p:cNvPr>
          <p:cNvSpPr>
            <a:spLocks noGrp="1"/>
          </p:cNvSpPr>
          <p:nvPr>
            <p:ph sz="quarter" idx="13"/>
          </p:nvPr>
        </p:nvSpPr>
        <p:spPr>
          <a:xfrm>
            <a:off x="3106738" y="6596063"/>
            <a:ext cx="914400" cy="9144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pic>
        <p:nvPicPr>
          <p:cNvPr id="1026" name="Picture 2" descr="SRM Institute of Science &amp; Technology - Learn. Leap. Lead.">
            <a:extLst>
              <a:ext uri="{FF2B5EF4-FFF2-40B4-BE49-F238E27FC236}">
                <a16:creationId xmlns:a16="http://schemas.microsoft.com/office/drawing/2014/main" xmlns="" id="{FED85D01-285B-B347-AFD8-FD36D69225A6}"/>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081427" y="55562"/>
            <a:ext cx="1838325" cy="619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49462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p:cNvSpPr>
            <a:spLocks noGrp="1"/>
          </p:cNvSpPr>
          <p:nvPr>
            <p:ph type="dt" sz="half" idx="10"/>
          </p:nvPr>
        </p:nvSpPr>
        <p:spPr/>
        <p:txBody>
          <a:bodyPr/>
          <a:lstStyle/>
          <a:p>
            <a:fld id="{6DF6ACE0-A185-4F02-B401-581F4227710F}" type="datetime1">
              <a:rPr lang="en-IN" smtClean="0"/>
              <a:t>28-08-2023</a:t>
            </a:fld>
            <a:endParaRPr lang="en-IN"/>
          </a:p>
        </p:txBody>
      </p:sp>
      <p:sp>
        <p:nvSpPr>
          <p:cNvPr id="6" name="Footer Placeholder 5"/>
          <p:cNvSpPr>
            <a:spLocks noGrp="1"/>
          </p:cNvSpPr>
          <p:nvPr>
            <p:ph type="ftr" sz="quarter" idx="11"/>
          </p:nvPr>
        </p:nvSpPr>
        <p:spPr/>
        <p:txBody>
          <a:bodyPr/>
          <a:lstStyle/>
          <a:p>
            <a:r>
              <a:rPr lang="en-IN" smtClean="0"/>
              <a:t>APP Faculties - CINTEL</a:t>
            </a:r>
            <a:endParaRPr lang="en-IN"/>
          </a:p>
        </p:txBody>
      </p:sp>
      <p:sp>
        <p:nvSpPr>
          <p:cNvPr id="7" name="Slide Number Placeholder 6"/>
          <p:cNvSpPr>
            <a:spLocks noGrp="1"/>
          </p:cNvSpPr>
          <p:nvPr>
            <p:ph type="sldNum" sz="quarter" idx="12"/>
          </p:nvPr>
        </p:nvSpPr>
        <p:spPr/>
        <p:txBody>
          <a:bodyPr/>
          <a:lstStyle/>
          <a:p>
            <a:fld id="{F59C78FD-3676-4262-8623-CA1BA4C6293E}" type="slidenum">
              <a:rPr lang="en-IN" smtClean="0"/>
              <a:t>‹#›</a:t>
            </a:fld>
            <a:endParaRPr lang="en-IN"/>
          </a:p>
        </p:txBody>
      </p:sp>
    </p:spTree>
    <p:extLst>
      <p:ext uri="{BB962C8B-B14F-4D97-AF65-F5344CB8AC3E}">
        <p14:creationId xmlns:p14="http://schemas.microsoft.com/office/powerpoint/2010/main" val="108979247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29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22425"/>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90649" y="12298"/>
            <a:ext cx="963251" cy="960203"/>
          </a:xfrm>
          <a:prstGeom prst="rect">
            <a:avLst/>
          </a:prstGeom>
        </p:spPr>
      </p:pic>
      <p:sp>
        <p:nvSpPr>
          <p:cNvPr id="10" name="Slide Number Placeholder 9"/>
          <p:cNvSpPr>
            <a:spLocks noGrp="1"/>
          </p:cNvSpPr>
          <p:nvPr>
            <p:ph type="sldNum" sz="quarter" idx="12"/>
          </p:nvPr>
        </p:nvSpPr>
        <p:spPr>
          <a:xfrm>
            <a:off x="8153400" y="6483350"/>
            <a:ext cx="4038600" cy="365125"/>
          </a:xfrm>
          <a:ln>
            <a:noFill/>
          </a:ln>
        </p:spPr>
        <p:style>
          <a:lnRef idx="1">
            <a:schemeClr val="accent1"/>
          </a:lnRef>
          <a:fillRef idx="2">
            <a:schemeClr val="accent1"/>
          </a:fillRef>
          <a:effectRef idx="1">
            <a:schemeClr val="accent1"/>
          </a:effectRef>
          <a:fontRef idx="none"/>
        </p:style>
        <p:txBody>
          <a:bodyPr/>
          <a:lstStyle>
            <a:lvl1pPr>
              <a:defRPr b="1">
                <a:solidFill>
                  <a:srgbClr val="0000FF"/>
                </a:solidFill>
              </a:defRPr>
            </a:lvl1pPr>
          </a:lstStyle>
          <a:p>
            <a:fld id="{AD7ED525-5088-40CF-8CE0-E4296ADF624B}" type="slidenum">
              <a:rPr lang="en-IN" smtClean="0"/>
              <a:pPr/>
              <a:t>‹#›</a:t>
            </a:fld>
            <a:endParaRPr lang="en-IN"/>
          </a:p>
        </p:txBody>
      </p:sp>
    </p:spTree>
    <p:extLst>
      <p:ext uri="{BB962C8B-B14F-4D97-AF65-F5344CB8AC3E}">
        <p14:creationId xmlns:p14="http://schemas.microsoft.com/office/powerpoint/2010/main" val="423508447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3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22425"/>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90649" y="12298"/>
            <a:ext cx="963251" cy="960203"/>
          </a:xfrm>
          <a:prstGeom prst="rect">
            <a:avLst/>
          </a:prstGeom>
        </p:spPr>
      </p:pic>
      <p:sp>
        <p:nvSpPr>
          <p:cNvPr id="10" name="Slide Number Placeholder 9"/>
          <p:cNvSpPr>
            <a:spLocks noGrp="1"/>
          </p:cNvSpPr>
          <p:nvPr>
            <p:ph type="sldNum" sz="quarter" idx="12"/>
          </p:nvPr>
        </p:nvSpPr>
        <p:spPr>
          <a:xfrm>
            <a:off x="8153400" y="6483350"/>
            <a:ext cx="4038600" cy="365125"/>
          </a:xfrm>
          <a:ln>
            <a:noFill/>
          </a:ln>
        </p:spPr>
        <p:style>
          <a:lnRef idx="1">
            <a:schemeClr val="accent1"/>
          </a:lnRef>
          <a:fillRef idx="2">
            <a:schemeClr val="accent1"/>
          </a:fillRef>
          <a:effectRef idx="1">
            <a:schemeClr val="accent1"/>
          </a:effectRef>
          <a:fontRef idx="none"/>
        </p:style>
        <p:txBody>
          <a:bodyPr/>
          <a:lstStyle>
            <a:lvl1pPr>
              <a:defRPr b="1">
                <a:solidFill>
                  <a:srgbClr val="0000FF"/>
                </a:solidFill>
              </a:defRPr>
            </a:lvl1pPr>
          </a:lstStyle>
          <a:p>
            <a:fld id="{AD7ED525-5088-40CF-8CE0-E4296ADF624B}" type="slidenum">
              <a:rPr lang="en-IN" smtClean="0"/>
              <a:pPr/>
              <a:t>‹#›</a:t>
            </a:fld>
            <a:endParaRPr lang="en-IN"/>
          </a:p>
        </p:txBody>
      </p:sp>
    </p:spTree>
    <p:extLst>
      <p:ext uri="{BB962C8B-B14F-4D97-AF65-F5344CB8AC3E}">
        <p14:creationId xmlns:p14="http://schemas.microsoft.com/office/powerpoint/2010/main" val="189857176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3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22425"/>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90649" y="12298"/>
            <a:ext cx="963251" cy="960203"/>
          </a:xfrm>
          <a:prstGeom prst="rect">
            <a:avLst/>
          </a:prstGeom>
        </p:spPr>
      </p:pic>
      <p:sp>
        <p:nvSpPr>
          <p:cNvPr id="10" name="Slide Number Placeholder 9"/>
          <p:cNvSpPr>
            <a:spLocks noGrp="1"/>
          </p:cNvSpPr>
          <p:nvPr>
            <p:ph type="sldNum" sz="quarter" idx="12"/>
          </p:nvPr>
        </p:nvSpPr>
        <p:spPr>
          <a:xfrm>
            <a:off x="8153400" y="6483350"/>
            <a:ext cx="4038600" cy="365125"/>
          </a:xfrm>
          <a:ln>
            <a:noFill/>
          </a:ln>
        </p:spPr>
        <p:style>
          <a:lnRef idx="1">
            <a:schemeClr val="accent1"/>
          </a:lnRef>
          <a:fillRef idx="2">
            <a:schemeClr val="accent1"/>
          </a:fillRef>
          <a:effectRef idx="1">
            <a:schemeClr val="accent1"/>
          </a:effectRef>
          <a:fontRef idx="none"/>
        </p:style>
        <p:txBody>
          <a:bodyPr/>
          <a:lstStyle>
            <a:lvl1pPr>
              <a:defRPr b="1">
                <a:solidFill>
                  <a:srgbClr val="0000FF"/>
                </a:solidFill>
              </a:defRPr>
            </a:lvl1pPr>
          </a:lstStyle>
          <a:p>
            <a:fld id="{AD7ED525-5088-40CF-8CE0-E4296ADF624B}" type="slidenum">
              <a:rPr lang="en-IN" smtClean="0"/>
              <a:pPr/>
              <a:t>‹#›</a:t>
            </a:fld>
            <a:endParaRPr lang="en-IN"/>
          </a:p>
        </p:txBody>
      </p:sp>
    </p:spTree>
    <p:extLst>
      <p:ext uri="{BB962C8B-B14F-4D97-AF65-F5344CB8AC3E}">
        <p14:creationId xmlns:p14="http://schemas.microsoft.com/office/powerpoint/2010/main" val="1383003381"/>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3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22425"/>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90649" y="12298"/>
            <a:ext cx="963251" cy="960203"/>
          </a:xfrm>
          <a:prstGeom prst="rect">
            <a:avLst/>
          </a:prstGeom>
        </p:spPr>
      </p:pic>
      <p:sp>
        <p:nvSpPr>
          <p:cNvPr id="10" name="Slide Number Placeholder 9"/>
          <p:cNvSpPr>
            <a:spLocks noGrp="1"/>
          </p:cNvSpPr>
          <p:nvPr>
            <p:ph type="sldNum" sz="quarter" idx="12"/>
          </p:nvPr>
        </p:nvSpPr>
        <p:spPr>
          <a:xfrm>
            <a:off x="8153400" y="6483350"/>
            <a:ext cx="4038600" cy="365125"/>
          </a:xfrm>
          <a:ln>
            <a:noFill/>
          </a:ln>
        </p:spPr>
        <p:style>
          <a:lnRef idx="1">
            <a:schemeClr val="accent1"/>
          </a:lnRef>
          <a:fillRef idx="2">
            <a:schemeClr val="accent1"/>
          </a:fillRef>
          <a:effectRef idx="1">
            <a:schemeClr val="accent1"/>
          </a:effectRef>
          <a:fontRef idx="none"/>
        </p:style>
        <p:txBody>
          <a:bodyPr/>
          <a:lstStyle>
            <a:lvl1pPr>
              <a:defRPr b="1">
                <a:solidFill>
                  <a:srgbClr val="0000FF"/>
                </a:solidFill>
              </a:defRPr>
            </a:lvl1pPr>
          </a:lstStyle>
          <a:p>
            <a:fld id="{AD7ED525-5088-40CF-8CE0-E4296ADF624B}" type="slidenum">
              <a:rPr lang="en-IN" smtClean="0"/>
              <a:pPr/>
              <a:t>‹#›</a:t>
            </a:fld>
            <a:endParaRPr lang="en-IN"/>
          </a:p>
        </p:txBody>
      </p:sp>
    </p:spTree>
    <p:extLst>
      <p:ext uri="{BB962C8B-B14F-4D97-AF65-F5344CB8AC3E}">
        <p14:creationId xmlns:p14="http://schemas.microsoft.com/office/powerpoint/2010/main" val="173153048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3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22425"/>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90649" y="12298"/>
            <a:ext cx="963251" cy="960203"/>
          </a:xfrm>
          <a:prstGeom prst="rect">
            <a:avLst/>
          </a:prstGeom>
        </p:spPr>
      </p:pic>
      <p:sp>
        <p:nvSpPr>
          <p:cNvPr id="10" name="Slide Number Placeholder 9"/>
          <p:cNvSpPr>
            <a:spLocks noGrp="1"/>
          </p:cNvSpPr>
          <p:nvPr>
            <p:ph type="sldNum" sz="quarter" idx="12"/>
          </p:nvPr>
        </p:nvSpPr>
        <p:spPr>
          <a:xfrm>
            <a:off x="8153400" y="6483350"/>
            <a:ext cx="4038600" cy="365125"/>
          </a:xfrm>
          <a:ln>
            <a:noFill/>
          </a:ln>
        </p:spPr>
        <p:style>
          <a:lnRef idx="1">
            <a:schemeClr val="accent1"/>
          </a:lnRef>
          <a:fillRef idx="2">
            <a:schemeClr val="accent1"/>
          </a:fillRef>
          <a:effectRef idx="1">
            <a:schemeClr val="accent1"/>
          </a:effectRef>
          <a:fontRef idx="none"/>
        </p:style>
        <p:txBody>
          <a:bodyPr/>
          <a:lstStyle>
            <a:lvl1pPr>
              <a:defRPr b="1">
                <a:solidFill>
                  <a:srgbClr val="0000FF"/>
                </a:solidFill>
              </a:defRPr>
            </a:lvl1pPr>
          </a:lstStyle>
          <a:p>
            <a:fld id="{AD7ED525-5088-40CF-8CE0-E4296ADF624B}" type="slidenum">
              <a:rPr lang="en-IN" smtClean="0"/>
              <a:pPr/>
              <a:t>‹#›</a:t>
            </a:fld>
            <a:endParaRPr lang="en-IN"/>
          </a:p>
        </p:txBody>
      </p:sp>
    </p:spTree>
    <p:extLst>
      <p:ext uri="{BB962C8B-B14F-4D97-AF65-F5344CB8AC3E}">
        <p14:creationId xmlns:p14="http://schemas.microsoft.com/office/powerpoint/2010/main" val="2510910961"/>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3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22425"/>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90649" y="12298"/>
            <a:ext cx="963251" cy="960203"/>
          </a:xfrm>
          <a:prstGeom prst="rect">
            <a:avLst/>
          </a:prstGeom>
        </p:spPr>
      </p:pic>
      <p:sp>
        <p:nvSpPr>
          <p:cNvPr id="10" name="Slide Number Placeholder 9"/>
          <p:cNvSpPr>
            <a:spLocks noGrp="1"/>
          </p:cNvSpPr>
          <p:nvPr>
            <p:ph type="sldNum" sz="quarter" idx="12"/>
          </p:nvPr>
        </p:nvSpPr>
        <p:spPr>
          <a:xfrm>
            <a:off x="8153400" y="6483350"/>
            <a:ext cx="4038600" cy="365125"/>
          </a:xfrm>
          <a:ln>
            <a:noFill/>
          </a:ln>
        </p:spPr>
        <p:style>
          <a:lnRef idx="1">
            <a:schemeClr val="accent1"/>
          </a:lnRef>
          <a:fillRef idx="2">
            <a:schemeClr val="accent1"/>
          </a:fillRef>
          <a:effectRef idx="1">
            <a:schemeClr val="accent1"/>
          </a:effectRef>
          <a:fontRef idx="none"/>
        </p:style>
        <p:txBody>
          <a:bodyPr/>
          <a:lstStyle>
            <a:lvl1pPr>
              <a:defRPr b="1">
                <a:solidFill>
                  <a:srgbClr val="0000FF"/>
                </a:solidFill>
              </a:defRPr>
            </a:lvl1pPr>
          </a:lstStyle>
          <a:p>
            <a:fld id="{AD7ED525-5088-40CF-8CE0-E4296ADF624B}" type="slidenum">
              <a:rPr lang="en-IN" smtClean="0"/>
              <a:pPr/>
              <a:t>‹#›</a:t>
            </a:fld>
            <a:endParaRPr lang="en-IN"/>
          </a:p>
        </p:txBody>
      </p:sp>
    </p:spTree>
    <p:extLst>
      <p:ext uri="{BB962C8B-B14F-4D97-AF65-F5344CB8AC3E}">
        <p14:creationId xmlns:p14="http://schemas.microsoft.com/office/powerpoint/2010/main" val="422070397"/>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3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22425"/>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90649" y="12298"/>
            <a:ext cx="963251" cy="960203"/>
          </a:xfrm>
          <a:prstGeom prst="rect">
            <a:avLst/>
          </a:prstGeom>
        </p:spPr>
      </p:pic>
      <p:sp>
        <p:nvSpPr>
          <p:cNvPr id="10" name="Slide Number Placeholder 9"/>
          <p:cNvSpPr>
            <a:spLocks noGrp="1"/>
          </p:cNvSpPr>
          <p:nvPr>
            <p:ph type="sldNum" sz="quarter" idx="12"/>
          </p:nvPr>
        </p:nvSpPr>
        <p:spPr>
          <a:xfrm>
            <a:off x="8153400" y="6483350"/>
            <a:ext cx="4038600" cy="365125"/>
          </a:xfrm>
          <a:ln>
            <a:noFill/>
          </a:ln>
        </p:spPr>
        <p:style>
          <a:lnRef idx="1">
            <a:schemeClr val="accent1"/>
          </a:lnRef>
          <a:fillRef idx="2">
            <a:schemeClr val="accent1"/>
          </a:fillRef>
          <a:effectRef idx="1">
            <a:schemeClr val="accent1"/>
          </a:effectRef>
          <a:fontRef idx="none"/>
        </p:style>
        <p:txBody>
          <a:bodyPr/>
          <a:lstStyle>
            <a:lvl1pPr>
              <a:defRPr b="1">
                <a:solidFill>
                  <a:srgbClr val="0000FF"/>
                </a:solidFill>
              </a:defRPr>
            </a:lvl1pPr>
          </a:lstStyle>
          <a:p>
            <a:fld id="{AD7ED525-5088-40CF-8CE0-E4296ADF624B}" type="slidenum">
              <a:rPr lang="en-IN" smtClean="0"/>
              <a:pPr/>
              <a:t>‹#›</a:t>
            </a:fld>
            <a:endParaRPr lang="en-IN"/>
          </a:p>
        </p:txBody>
      </p:sp>
    </p:spTree>
    <p:extLst>
      <p:ext uri="{BB962C8B-B14F-4D97-AF65-F5344CB8AC3E}">
        <p14:creationId xmlns:p14="http://schemas.microsoft.com/office/powerpoint/2010/main" val="387546436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3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22425"/>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90649" y="12298"/>
            <a:ext cx="963251" cy="960203"/>
          </a:xfrm>
          <a:prstGeom prst="rect">
            <a:avLst/>
          </a:prstGeom>
        </p:spPr>
      </p:pic>
      <p:sp>
        <p:nvSpPr>
          <p:cNvPr id="10" name="Slide Number Placeholder 9"/>
          <p:cNvSpPr>
            <a:spLocks noGrp="1"/>
          </p:cNvSpPr>
          <p:nvPr>
            <p:ph type="sldNum" sz="quarter" idx="12"/>
          </p:nvPr>
        </p:nvSpPr>
        <p:spPr>
          <a:xfrm>
            <a:off x="8153400" y="6483350"/>
            <a:ext cx="4038600" cy="365125"/>
          </a:xfrm>
          <a:ln>
            <a:noFill/>
          </a:ln>
        </p:spPr>
        <p:style>
          <a:lnRef idx="1">
            <a:schemeClr val="accent1"/>
          </a:lnRef>
          <a:fillRef idx="2">
            <a:schemeClr val="accent1"/>
          </a:fillRef>
          <a:effectRef idx="1">
            <a:schemeClr val="accent1"/>
          </a:effectRef>
          <a:fontRef idx="none"/>
        </p:style>
        <p:txBody>
          <a:bodyPr/>
          <a:lstStyle>
            <a:lvl1pPr>
              <a:defRPr b="1">
                <a:solidFill>
                  <a:srgbClr val="0000FF"/>
                </a:solidFill>
              </a:defRPr>
            </a:lvl1pPr>
          </a:lstStyle>
          <a:p>
            <a:fld id="{AD7ED525-5088-40CF-8CE0-E4296ADF624B}" type="slidenum">
              <a:rPr lang="en-IN" smtClean="0"/>
              <a:pPr/>
              <a:t>‹#›</a:t>
            </a:fld>
            <a:endParaRPr lang="en-IN"/>
          </a:p>
        </p:txBody>
      </p:sp>
    </p:spTree>
    <p:extLst>
      <p:ext uri="{BB962C8B-B14F-4D97-AF65-F5344CB8AC3E}">
        <p14:creationId xmlns:p14="http://schemas.microsoft.com/office/powerpoint/2010/main" val="2110587431"/>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3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22425"/>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90649" y="12298"/>
            <a:ext cx="963251" cy="960203"/>
          </a:xfrm>
          <a:prstGeom prst="rect">
            <a:avLst/>
          </a:prstGeom>
        </p:spPr>
      </p:pic>
      <p:sp>
        <p:nvSpPr>
          <p:cNvPr id="10" name="Slide Number Placeholder 9"/>
          <p:cNvSpPr>
            <a:spLocks noGrp="1"/>
          </p:cNvSpPr>
          <p:nvPr>
            <p:ph type="sldNum" sz="quarter" idx="12"/>
          </p:nvPr>
        </p:nvSpPr>
        <p:spPr>
          <a:xfrm>
            <a:off x="8153400" y="6483350"/>
            <a:ext cx="4038600" cy="365125"/>
          </a:xfrm>
          <a:ln>
            <a:noFill/>
          </a:ln>
        </p:spPr>
        <p:style>
          <a:lnRef idx="1">
            <a:schemeClr val="accent1"/>
          </a:lnRef>
          <a:fillRef idx="2">
            <a:schemeClr val="accent1"/>
          </a:fillRef>
          <a:effectRef idx="1">
            <a:schemeClr val="accent1"/>
          </a:effectRef>
          <a:fontRef idx="none"/>
        </p:style>
        <p:txBody>
          <a:bodyPr/>
          <a:lstStyle>
            <a:lvl1pPr>
              <a:defRPr b="1">
                <a:solidFill>
                  <a:srgbClr val="0000FF"/>
                </a:solidFill>
              </a:defRPr>
            </a:lvl1pPr>
          </a:lstStyle>
          <a:p>
            <a:fld id="{AD7ED525-5088-40CF-8CE0-E4296ADF624B}" type="slidenum">
              <a:rPr lang="en-IN" smtClean="0"/>
              <a:pPr/>
              <a:t>‹#›</a:t>
            </a:fld>
            <a:endParaRPr lang="en-IN"/>
          </a:p>
        </p:txBody>
      </p:sp>
    </p:spTree>
    <p:extLst>
      <p:ext uri="{BB962C8B-B14F-4D97-AF65-F5344CB8AC3E}">
        <p14:creationId xmlns:p14="http://schemas.microsoft.com/office/powerpoint/2010/main" val="2191850380"/>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3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22425"/>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90649" y="12298"/>
            <a:ext cx="963251" cy="960203"/>
          </a:xfrm>
          <a:prstGeom prst="rect">
            <a:avLst/>
          </a:prstGeom>
        </p:spPr>
      </p:pic>
      <p:sp>
        <p:nvSpPr>
          <p:cNvPr id="10" name="Slide Number Placeholder 9"/>
          <p:cNvSpPr>
            <a:spLocks noGrp="1"/>
          </p:cNvSpPr>
          <p:nvPr>
            <p:ph type="sldNum" sz="quarter" idx="12"/>
          </p:nvPr>
        </p:nvSpPr>
        <p:spPr>
          <a:xfrm>
            <a:off x="8153400" y="6483350"/>
            <a:ext cx="4038600" cy="365125"/>
          </a:xfrm>
          <a:ln>
            <a:noFill/>
          </a:ln>
        </p:spPr>
        <p:style>
          <a:lnRef idx="1">
            <a:schemeClr val="accent1"/>
          </a:lnRef>
          <a:fillRef idx="2">
            <a:schemeClr val="accent1"/>
          </a:fillRef>
          <a:effectRef idx="1">
            <a:schemeClr val="accent1"/>
          </a:effectRef>
          <a:fontRef idx="none"/>
        </p:style>
        <p:txBody>
          <a:bodyPr/>
          <a:lstStyle>
            <a:lvl1pPr>
              <a:defRPr b="1">
                <a:solidFill>
                  <a:srgbClr val="0000FF"/>
                </a:solidFill>
              </a:defRPr>
            </a:lvl1pPr>
          </a:lstStyle>
          <a:p>
            <a:fld id="{AD7ED525-5088-40CF-8CE0-E4296ADF624B}" type="slidenum">
              <a:rPr lang="en-IN" smtClean="0"/>
              <a:pPr/>
              <a:t>‹#›</a:t>
            </a:fld>
            <a:endParaRPr lang="en-IN"/>
          </a:p>
        </p:txBody>
      </p:sp>
    </p:spTree>
    <p:extLst>
      <p:ext uri="{BB962C8B-B14F-4D97-AF65-F5344CB8AC3E}">
        <p14:creationId xmlns:p14="http://schemas.microsoft.com/office/powerpoint/2010/main" val="10816156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p:cNvSpPr>
            <a:spLocks noGrp="1"/>
          </p:cNvSpPr>
          <p:nvPr>
            <p:ph type="dt" sz="half" idx="10"/>
          </p:nvPr>
        </p:nvSpPr>
        <p:spPr/>
        <p:txBody>
          <a:bodyPr/>
          <a:lstStyle/>
          <a:p>
            <a:fld id="{DCDC8721-6D43-49F2-9DD6-FD386908D0F7}" type="datetime1">
              <a:rPr lang="en-IN" smtClean="0"/>
              <a:t>28-08-2023</a:t>
            </a:fld>
            <a:endParaRPr lang="en-IN"/>
          </a:p>
        </p:txBody>
      </p:sp>
      <p:sp>
        <p:nvSpPr>
          <p:cNvPr id="8" name="Footer Placeholder 7"/>
          <p:cNvSpPr>
            <a:spLocks noGrp="1"/>
          </p:cNvSpPr>
          <p:nvPr>
            <p:ph type="ftr" sz="quarter" idx="11"/>
          </p:nvPr>
        </p:nvSpPr>
        <p:spPr/>
        <p:txBody>
          <a:bodyPr/>
          <a:lstStyle/>
          <a:p>
            <a:r>
              <a:rPr lang="en-IN" smtClean="0"/>
              <a:t>APP Faculties - CINTEL</a:t>
            </a:r>
            <a:endParaRPr lang="en-IN"/>
          </a:p>
        </p:txBody>
      </p:sp>
      <p:sp>
        <p:nvSpPr>
          <p:cNvPr id="9" name="Slide Number Placeholder 8"/>
          <p:cNvSpPr>
            <a:spLocks noGrp="1"/>
          </p:cNvSpPr>
          <p:nvPr>
            <p:ph type="sldNum" sz="quarter" idx="12"/>
          </p:nvPr>
        </p:nvSpPr>
        <p:spPr/>
        <p:txBody>
          <a:bodyPr/>
          <a:lstStyle/>
          <a:p>
            <a:fld id="{F59C78FD-3676-4262-8623-CA1BA4C6293E}" type="slidenum">
              <a:rPr lang="en-IN" smtClean="0"/>
              <a:t>‹#›</a:t>
            </a:fld>
            <a:endParaRPr lang="en-IN"/>
          </a:p>
        </p:txBody>
      </p:sp>
    </p:spTree>
    <p:extLst>
      <p:ext uri="{BB962C8B-B14F-4D97-AF65-F5344CB8AC3E}">
        <p14:creationId xmlns:p14="http://schemas.microsoft.com/office/powerpoint/2010/main" val="378900590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39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22425"/>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90649" y="12298"/>
            <a:ext cx="963251" cy="960203"/>
          </a:xfrm>
          <a:prstGeom prst="rect">
            <a:avLst/>
          </a:prstGeom>
        </p:spPr>
      </p:pic>
      <p:sp>
        <p:nvSpPr>
          <p:cNvPr id="10" name="Slide Number Placeholder 9"/>
          <p:cNvSpPr>
            <a:spLocks noGrp="1"/>
          </p:cNvSpPr>
          <p:nvPr>
            <p:ph type="sldNum" sz="quarter" idx="12"/>
          </p:nvPr>
        </p:nvSpPr>
        <p:spPr>
          <a:xfrm>
            <a:off x="8153400" y="6483350"/>
            <a:ext cx="4038600" cy="365125"/>
          </a:xfrm>
          <a:ln>
            <a:noFill/>
          </a:ln>
        </p:spPr>
        <p:style>
          <a:lnRef idx="1">
            <a:schemeClr val="accent1"/>
          </a:lnRef>
          <a:fillRef idx="2">
            <a:schemeClr val="accent1"/>
          </a:fillRef>
          <a:effectRef idx="1">
            <a:schemeClr val="accent1"/>
          </a:effectRef>
          <a:fontRef idx="none"/>
        </p:style>
        <p:txBody>
          <a:bodyPr/>
          <a:lstStyle>
            <a:lvl1pPr>
              <a:defRPr b="1">
                <a:solidFill>
                  <a:srgbClr val="0000FF"/>
                </a:solidFill>
              </a:defRPr>
            </a:lvl1pPr>
          </a:lstStyle>
          <a:p>
            <a:fld id="{AD7ED525-5088-40CF-8CE0-E4296ADF624B}" type="slidenum">
              <a:rPr lang="en-IN" smtClean="0"/>
              <a:pPr/>
              <a:t>‹#›</a:t>
            </a:fld>
            <a:endParaRPr lang="en-IN"/>
          </a:p>
        </p:txBody>
      </p:sp>
    </p:spTree>
    <p:extLst>
      <p:ext uri="{BB962C8B-B14F-4D97-AF65-F5344CB8AC3E}">
        <p14:creationId xmlns:p14="http://schemas.microsoft.com/office/powerpoint/2010/main" val="203744114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4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22425"/>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90649" y="12298"/>
            <a:ext cx="963251" cy="960203"/>
          </a:xfrm>
          <a:prstGeom prst="rect">
            <a:avLst/>
          </a:prstGeom>
        </p:spPr>
      </p:pic>
      <p:sp>
        <p:nvSpPr>
          <p:cNvPr id="10" name="Slide Number Placeholder 9"/>
          <p:cNvSpPr>
            <a:spLocks noGrp="1"/>
          </p:cNvSpPr>
          <p:nvPr>
            <p:ph type="sldNum" sz="quarter" idx="12"/>
          </p:nvPr>
        </p:nvSpPr>
        <p:spPr>
          <a:xfrm>
            <a:off x="8153400" y="6483350"/>
            <a:ext cx="4038600" cy="365125"/>
          </a:xfrm>
          <a:ln>
            <a:noFill/>
          </a:ln>
        </p:spPr>
        <p:style>
          <a:lnRef idx="1">
            <a:schemeClr val="accent1"/>
          </a:lnRef>
          <a:fillRef idx="2">
            <a:schemeClr val="accent1"/>
          </a:fillRef>
          <a:effectRef idx="1">
            <a:schemeClr val="accent1"/>
          </a:effectRef>
          <a:fontRef idx="none"/>
        </p:style>
        <p:txBody>
          <a:bodyPr/>
          <a:lstStyle>
            <a:lvl1pPr>
              <a:defRPr b="1">
                <a:solidFill>
                  <a:srgbClr val="0000FF"/>
                </a:solidFill>
              </a:defRPr>
            </a:lvl1pPr>
          </a:lstStyle>
          <a:p>
            <a:fld id="{AD7ED525-5088-40CF-8CE0-E4296ADF624B}" type="slidenum">
              <a:rPr lang="en-IN" smtClean="0"/>
              <a:pPr/>
              <a:t>‹#›</a:t>
            </a:fld>
            <a:endParaRPr lang="en-IN"/>
          </a:p>
        </p:txBody>
      </p:sp>
    </p:spTree>
    <p:extLst>
      <p:ext uri="{BB962C8B-B14F-4D97-AF65-F5344CB8AC3E}">
        <p14:creationId xmlns:p14="http://schemas.microsoft.com/office/powerpoint/2010/main" val="150135166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4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22425"/>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90649" y="12298"/>
            <a:ext cx="963251" cy="960203"/>
          </a:xfrm>
          <a:prstGeom prst="rect">
            <a:avLst/>
          </a:prstGeom>
        </p:spPr>
      </p:pic>
      <p:sp>
        <p:nvSpPr>
          <p:cNvPr id="10" name="Slide Number Placeholder 9"/>
          <p:cNvSpPr>
            <a:spLocks noGrp="1"/>
          </p:cNvSpPr>
          <p:nvPr>
            <p:ph type="sldNum" sz="quarter" idx="12"/>
          </p:nvPr>
        </p:nvSpPr>
        <p:spPr>
          <a:xfrm>
            <a:off x="8153400" y="6483350"/>
            <a:ext cx="4038600" cy="365125"/>
          </a:xfrm>
          <a:ln>
            <a:noFill/>
          </a:ln>
        </p:spPr>
        <p:style>
          <a:lnRef idx="1">
            <a:schemeClr val="accent1"/>
          </a:lnRef>
          <a:fillRef idx="2">
            <a:schemeClr val="accent1"/>
          </a:fillRef>
          <a:effectRef idx="1">
            <a:schemeClr val="accent1"/>
          </a:effectRef>
          <a:fontRef idx="none"/>
        </p:style>
        <p:txBody>
          <a:bodyPr/>
          <a:lstStyle>
            <a:lvl1pPr>
              <a:defRPr b="1">
                <a:solidFill>
                  <a:srgbClr val="0000FF"/>
                </a:solidFill>
              </a:defRPr>
            </a:lvl1pPr>
          </a:lstStyle>
          <a:p>
            <a:fld id="{AD7ED525-5088-40CF-8CE0-E4296ADF624B}" type="slidenum">
              <a:rPr lang="en-IN" smtClean="0"/>
              <a:pPr/>
              <a:t>‹#›</a:t>
            </a:fld>
            <a:endParaRPr lang="en-IN"/>
          </a:p>
        </p:txBody>
      </p:sp>
    </p:spTree>
    <p:extLst>
      <p:ext uri="{BB962C8B-B14F-4D97-AF65-F5344CB8AC3E}">
        <p14:creationId xmlns:p14="http://schemas.microsoft.com/office/powerpoint/2010/main" val="135211714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22425"/>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90649" y="12298"/>
            <a:ext cx="963251" cy="960203"/>
          </a:xfrm>
          <a:prstGeom prst="rect">
            <a:avLst/>
          </a:prstGeom>
        </p:spPr>
      </p:pic>
      <p:sp>
        <p:nvSpPr>
          <p:cNvPr id="10" name="Slide Number Placeholder 9"/>
          <p:cNvSpPr>
            <a:spLocks noGrp="1"/>
          </p:cNvSpPr>
          <p:nvPr>
            <p:ph type="sldNum" sz="quarter" idx="12"/>
          </p:nvPr>
        </p:nvSpPr>
        <p:spPr>
          <a:xfrm>
            <a:off x="8153400" y="6483350"/>
            <a:ext cx="4038600" cy="365125"/>
          </a:xfrm>
          <a:ln>
            <a:noFill/>
          </a:ln>
        </p:spPr>
        <p:style>
          <a:lnRef idx="1">
            <a:schemeClr val="accent1"/>
          </a:lnRef>
          <a:fillRef idx="2">
            <a:schemeClr val="accent1"/>
          </a:fillRef>
          <a:effectRef idx="1">
            <a:schemeClr val="accent1"/>
          </a:effectRef>
          <a:fontRef idx="none"/>
        </p:style>
        <p:txBody>
          <a:bodyPr/>
          <a:lstStyle>
            <a:lvl1pPr>
              <a:defRPr b="1">
                <a:solidFill>
                  <a:srgbClr val="0000FF"/>
                </a:solidFill>
              </a:defRPr>
            </a:lvl1pPr>
          </a:lstStyle>
          <a:p>
            <a:fld id="{AD7ED525-5088-40CF-8CE0-E4296ADF624B}" type="slidenum">
              <a:rPr lang="en-IN" smtClean="0"/>
              <a:pPr/>
              <a:t>‹#›</a:t>
            </a:fld>
            <a:endParaRPr lang="en-IN"/>
          </a:p>
        </p:txBody>
      </p:sp>
    </p:spTree>
    <p:extLst>
      <p:ext uri="{BB962C8B-B14F-4D97-AF65-F5344CB8AC3E}">
        <p14:creationId xmlns:p14="http://schemas.microsoft.com/office/powerpoint/2010/main" val="76579023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4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22425"/>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90649" y="12298"/>
            <a:ext cx="963251" cy="960203"/>
          </a:xfrm>
          <a:prstGeom prst="rect">
            <a:avLst/>
          </a:prstGeom>
        </p:spPr>
      </p:pic>
      <p:sp>
        <p:nvSpPr>
          <p:cNvPr id="10" name="Slide Number Placeholder 9"/>
          <p:cNvSpPr>
            <a:spLocks noGrp="1"/>
          </p:cNvSpPr>
          <p:nvPr>
            <p:ph type="sldNum" sz="quarter" idx="12"/>
          </p:nvPr>
        </p:nvSpPr>
        <p:spPr>
          <a:xfrm>
            <a:off x="8153400" y="6483350"/>
            <a:ext cx="4038600" cy="365125"/>
          </a:xfrm>
          <a:ln>
            <a:noFill/>
          </a:ln>
        </p:spPr>
        <p:style>
          <a:lnRef idx="1">
            <a:schemeClr val="accent1"/>
          </a:lnRef>
          <a:fillRef idx="2">
            <a:schemeClr val="accent1"/>
          </a:fillRef>
          <a:effectRef idx="1">
            <a:schemeClr val="accent1"/>
          </a:effectRef>
          <a:fontRef idx="none"/>
        </p:style>
        <p:txBody>
          <a:bodyPr/>
          <a:lstStyle>
            <a:lvl1pPr>
              <a:defRPr b="1">
                <a:solidFill>
                  <a:srgbClr val="0000FF"/>
                </a:solidFill>
              </a:defRPr>
            </a:lvl1pPr>
          </a:lstStyle>
          <a:p>
            <a:fld id="{AD7ED525-5088-40CF-8CE0-E4296ADF624B}" type="slidenum">
              <a:rPr lang="en-IN" smtClean="0"/>
              <a:pPr/>
              <a:t>‹#›</a:t>
            </a:fld>
            <a:endParaRPr lang="en-IN"/>
          </a:p>
        </p:txBody>
      </p:sp>
    </p:spTree>
    <p:extLst>
      <p:ext uri="{BB962C8B-B14F-4D97-AF65-F5344CB8AC3E}">
        <p14:creationId xmlns:p14="http://schemas.microsoft.com/office/powerpoint/2010/main" val="234828601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4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22425"/>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90649" y="12298"/>
            <a:ext cx="963251" cy="960203"/>
          </a:xfrm>
          <a:prstGeom prst="rect">
            <a:avLst/>
          </a:prstGeom>
        </p:spPr>
      </p:pic>
      <p:sp>
        <p:nvSpPr>
          <p:cNvPr id="10" name="Slide Number Placeholder 9"/>
          <p:cNvSpPr>
            <a:spLocks noGrp="1"/>
          </p:cNvSpPr>
          <p:nvPr>
            <p:ph type="sldNum" sz="quarter" idx="12"/>
          </p:nvPr>
        </p:nvSpPr>
        <p:spPr>
          <a:xfrm>
            <a:off x="8153400" y="6483350"/>
            <a:ext cx="4038600" cy="365125"/>
          </a:xfrm>
          <a:ln>
            <a:noFill/>
          </a:ln>
        </p:spPr>
        <p:style>
          <a:lnRef idx="1">
            <a:schemeClr val="accent1"/>
          </a:lnRef>
          <a:fillRef idx="2">
            <a:schemeClr val="accent1"/>
          </a:fillRef>
          <a:effectRef idx="1">
            <a:schemeClr val="accent1"/>
          </a:effectRef>
          <a:fontRef idx="none"/>
        </p:style>
        <p:txBody>
          <a:bodyPr/>
          <a:lstStyle>
            <a:lvl1pPr>
              <a:defRPr b="1">
                <a:solidFill>
                  <a:srgbClr val="0000FF"/>
                </a:solidFill>
              </a:defRPr>
            </a:lvl1pPr>
          </a:lstStyle>
          <a:p>
            <a:fld id="{AD7ED525-5088-40CF-8CE0-E4296ADF624B}" type="slidenum">
              <a:rPr lang="en-IN" smtClean="0"/>
              <a:pPr/>
              <a:t>‹#›</a:t>
            </a:fld>
            <a:endParaRPr lang="en-IN"/>
          </a:p>
        </p:txBody>
      </p:sp>
    </p:spTree>
    <p:extLst>
      <p:ext uri="{BB962C8B-B14F-4D97-AF65-F5344CB8AC3E}">
        <p14:creationId xmlns:p14="http://schemas.microsoft.com/office/powerpoint/2010/main" val="37436967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4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22425"/>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90649" y="12298"/>
            <a:ext cx="963251" cy="960203"/>
          </a:xfrm>
          <a:prstGeom prst="rect">
            <a:avLst/>
          </a:prstGeom>
        </p:spPr>
      </p:pic>
      <p:sp>
        <p:nvSpPr>
          <p:cNvPr id="10" name="Slide Number Placeholder 9"/>
          <p:cNvSpPr>
            <a:spLocks noGrp="1"/>
          </p:cNvSpPr>
          <p:nvPr>
            <p:ph type="sldNum" sz="quarter" idx="12"/>
          </p:nvPr>
        </p:nvSpPr>
        <p:spPr>
          <a:xfrm>
            <a:off x="8153400" y="6483350"/>
            <a:ext cx="4038600" cy="365125"/>
          </a:xfrm>
          <a:ln>
            <a:noFill/>
          </a:ln>
        </p:spPr>
        <p:style>
          <a:lnRef idx="1">
            <a:schemeClr val="accent1"/>
          </a:lnRef>
          <a:fillRef idx="2">
            <a:schemeClr val="accent1"/>
          </a:fillRef>
          <a:effectRef idx="1">
            <a:schemeClr val="accent1"/>
          </a:effectRef>
          <a:fontRef idx="none"/>
        </p:style>
        <p:txBody>
          <a:bodyPr/>
          <a:lstStyle>
            <a:lvl1pPr>
              <a:defRPr b="1">
                <a:solidFill>
                  <a:srgbClr val="0000FF"/>
                </a:solidFill>
              </a:defRPr>
            </a:lvl1pPr>
          </a:lstStyle>
          <a:p>
            <a:fld id="{AD7ED525-5088-40CF-8CE0-E4296ADF624B}" type="slidenum">
              <a:rPr lang="en-IN" smtClean="0"/>
              <a:pPr/>
              <a:t>‹#›</a:t>
            </a:fld>
            <a:endParaRPr lang="en-IN"/>
          </a:p>
        </p:txBody>
      </p:sp>
    </p:spTree>
    <p:extLst>
      <p:ext uri="{BB962C8B-B14F-4D97-AF65-F5344CB8AC3E}">
        <p14:creationId xmlns:p14="http://schemas.microsoft.com/office/powerpoint/2010/main" val="55020117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46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22425"/>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90649" y="12298"/>
            <a:ext cx="963251" cy="960203"/>
          </a:xfrm>
          <a:prstGeom prst="rect">
            <a:avLst/>
          </a:prstGeom>
        </p:spPr>
      </p:pic>
      <p:sp>
        <p:nvSpPr>
          <p:cNvPr id="10" name="Slide Number Placeholder 9"/>
          <p:cNvSpPr>
            <a:spLocks noGrp="1"/>
          </p:cNvSpPr>
          <p:nvPr>
            <p:ph type="sldNum" sz="quarter" idx="12"/>
          </p:nvPr>
        </p:nvSpPr>
        <p:spPr>
          <a:xfrm>
            <a:off x="8153400" y="6483350"/>
            <a:ext cx="4038600" cy="365125"/>
          </a:xfrm>
          <a:ln>
            <a:noFill/>
          </a:ln>
        </p:spPr>
        <p:style>
          <a:lnRef idx="1">
            <a:schemeClr val="accent1"/>
          </a:lnRef>
          <a:fillRef idx="2">
            <a:schemeClr val="accent1"/>
          </a:fillRef>
          <a:effectRef idx="1">
            <a:schemeClr val="accent1"/>
          </a:effectRef>
          <a:fontRef idx="none"/>
        </p:style>
        <p:txBody>
          <a:bodyPr/>
          <a:lstStyle>
            <a:lvl1pPr>
              <a:defRPr b="1">
                <a:solidFill>
                  <a:srgbClr val="0000FF"/>
                </a:solidFill>
              </a:defRPr>
            </a:lvl1pPr>
          </a:lstStyle>
          <a:p>
            <a:fld id="{AD7ED525-5088-40CF-8CE0-E4296ADF624B}" type="slidenum">
              <a:rPr lang="en-IN" smtClean="0"/>
              <a:pPr/>
              <a:t>‹#›</a:t>
            </a:fld>
            <a:endParaRPr lang="en-IN"/>
          </a:p>
        </p:txBody>
      </p:sp>
    </p:spTree>
    <p:extLst>
      <p:ext uri="{BB962C8B-B14F-4D97-AF65-F5344CB8AC3E}">
        <p14:creationId xmlns:p14="http://schemas.microsoft.com/office/powerpoint/2010/main" val="2025864952"/>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47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22425"/>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90649" y="12298"/>
            <a:ext cx="963251" cy="960203"/>
          </a:xfrm>
          <a:prstGeom prst="rect">
            <a:avLst/>
          </a:prstGeom>
        </p:spPr>
      </p:pic>
      <p:sp>
        <p:nvSpPr>
          <p:cNvPr id="10" name="Slide Number Placeholder 9"/>
          <p:cNvSpPr>
            <a:spLocks noGrp="1"/>
          </p:cNvSpPr>
          <p:nvPr>
            <p:ph type="sldNum" sz="quarter" idx="12"/>
          </p:nvPr>
        </p:nvSpPr>
        <p:spPr>
          <a:xfrm>
            <a:off x="8153400" y="6483350"/>
            <a:ext cx="4038600" cy="365125"/>
          </a:xfrm>
          <a:ln>
            <a:noFill/>
          </a:ln>
        </p:spPr>
        <p:style>
          <a:lnRef idx="1">
            <a:schemeClr val="accent1"/>
          </a:lnRef>
          <a:fillRef idx="2">
            <a:schemeClr val="accent1"/>
          </a:fillRef>
          <a:effectRef idx="1">
            <a:schemeClr val="accent1"/>
          </a:effectRef>
          <a:fontRef idx="none"/>
        </p:style>
        <p:txBody>
          <a:bodyPr/>
          <a:lstStyle>
            <a:lvl1pPr>
              <a:defRPr b="1">
                <a:solidFill>
                  <a:srgbClr val="0000FF"/>
                </a:solidFill>
              </a:defRPr>
            </a:lvl1pPr>
          </a:lstStyle>
          <a:p>
            <a:fld id="{AD7ED525-5088-40CF-8CE0-E4296ADF624B}" type="slidenum">
              <a:rPr lang="en-IN" smtClean="0"/>
              <a:pPr/>
              <a:t>‹#›</a:t>
            </a:fld>
            <a:endParaRPr lang="en-IN"/>
          </a:p>
        </p:txBody>
      </p:sp>
    </p:spTree>
    <p:extLst>
      <p:ext uri="{BB962C8B-B14F-4D97-AF65-F5344CB8AC3E}">
        <p14:creationId xmlns:p14="http://schemas.microsoft.com/office/powerpoint/2010/main" val="1471891991"/>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48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22425"/>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90649" y="12298"/>
            <a:ext cx="963251" cy="960203"/>
          </a:xfrm>
          <a:prstGeom prst="rect">
            <a:avLst/>
          </a:prstGeom>
        </p:spPr>
      </p:pic>
      <p:sp>
        <p:nvSpPr>
          <p:cNvPr id="10" name="Slide Number Placeholder 9"/>
          <p:cNvSpPr>
            <a:spLocks noGrp="1"/>
          </p:cNvSpPr>
          <p:nvPr>
            <p:ph type="sldNum" sz="quarter" idx="12"/>
          </p:nvPr>
        </p:nvSpPr>
        <p:spPr>
          <a:xfrm>
            <a:off x="8153400" y="6483350"/>
            <a:ext cx="4038600" cy="365125"/>
          </a:xfrm>
          <a:ln>
            <a:noFill/>
          </a:ln>
        </p:spPr>
        <p:style>
          <a:lnRef idx="1">
            <a:schemeClr val="accent1"/>
          </a:lnRef>
          <a:fillRef idx="2">
            <a:schemeClr val="accent1"/>
          </a:fillRef>
          <a:effectRef idx="1">
            <a:schemeClr val="accent1"/>
          </a:effectRef>
          <a:fontRef idx="none"/>
        </p:style>
        <p:txBody>
          <a:bodyPr/>
          <a:lstStyle>
            <a:lvl1pPr>
              <a:defRPr b="1">
                <a:solidFill>
                  <a:srgbClr val="0000FF"/>
                </a:solidFill>
              </a:defRPr>
            </a:lvl1pPr>
          </a:lstStyle>
          <a:p>
            <a:fld id="{AD7ED525-5088-40CF-8CE0-E4296ADF624B}" type="slidenum">
              <a:rPr lang="en-IN" smtClean="0"/>
              <a:pPr/>
              <a:t>‹#›</a:t>
            </a:fld>
            <a:endParaRPr lang="en-IN"/>
          </a:p>
        </p:txBody>
      </p:sp>
    </p:spTree>
    <p:extLst>
      <p:ext uri="{BB962C8B-B14F-4D97-AF65-F5344CB8AC3E}">
        <p14:creationId xmlns:p14="http://schemas.microsoft.com/office/powerpoint/2010/main" val="36841254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N"/>
          </a:p>
        </p:txBody>
      </p:sp>
      <p:sp>
        <p:nvSpPr>
          <p:cNvPr id="3" name="Date Placeholder 2"/>
          <p:cNvSpPr>
            <a:spLocks noGrp="1"/>
          </p:cNvSpPr>
          <p:nvPr>
            <p:ph type="dt" sz="half" idx="10"/>
          </p:nvPr>
        </p:nvSpPr>
        <p:spPr/>
        <p:txBody>
          <a:bodyPr/>
          <a:lstStyle/>
          <a:p>
            <a:fld id="{E06F9F55-0F48-463D-92FD-5C87F5E6ED47}" type="datetime1">
              <a:rPr lang="en-IN" smtClean="0"/>
              <a:t>28-08-2023</a:t>
            </a:fld>
            <a:endParaRPr lang="en-IN"/>
          </a:p>
        </p:txBody>
      </p:sp>
      <p:sp>
        <p:nvSpPr>
          <p:cNvPr id="4" name="Footer Placeholder 3"/>
          <p:cNvSpPr>
            <a:spLocks noGrp="1"/>
          </p:cNvSpPr>
          <p:nvPr>
            <p:ph type="ftr" sz="quarter" idx="11"/>
          </p:nvPr>
        </p:nvSpPr>
        <p:spPr/>
        <p:txBody>
          <a:bodyPr/>
          <a:lstStyle/>
          <a:p>
            <a:r>
              <a:rPr lang="en-IN" smtClean="0"/>
              <a:t>APP Faculties - CINTEL</a:t>
            </a:r>
            <a:endParaRPr lang="en-IN"/>
          </a:p>
        </p:txBody>
      </p:sp>
      <p:sp>
        <p:nvSpPr>
          <p:cNvPr id="5" name="Slide Number Placeholder 4"/>
          <p:cNvSpPr>
            <a:spLocks noGrp="1"/>
          </p:cNvSpPr>
          <p:nvPr>
            <p:ph type="sldNum" sz="quarter" idx="12"/>
          </p:nvPr>
        </p:nvSpPr>
        <p:spPr/>
        <p:txBody>
          <a:bodyPr/>
          <a:lstStyle/>
          <a:p>
            <a:fld id="{F59C78FD-3676-4262-8623-CA1BA4C6293E}" type="slidenum">
              <a:rPr lang="en-IN" smtClean="0"/>
              <a:t>‹#›</a:t>
            </a:fld>
            <a:endParaRPr lang="en-IN"/>
          </a:p>
        </p:txBody>
      </p:sp>
    </p:spTree>
    <p:extLst>
      <p:ext uri="{BB962C8B-B14F-4D97-AF65-F5344CB8AC3E}">
        <p14:creationId xmlns:p14="http://schemas.microsoft.com/office/powerpoint/2010/main" val="1603165514"/>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49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22425"/>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90649" y="12298"/>
            <a:ext cx="963251" cy="960203"/>
          </a:xfrm>
          <a:prstGeom prst="rect">
            <a:avLst/>
          </a:prstGeom>
        </p:spPr>
      </p:pic>
      <p:sp>
        <p:nvSpPr>
          <p:cNvPr id="10" name="Slide Number Placeholder 9"/>
          <p:cNvSpPr>
            <a:spLocks noGrp="1"/>
          </p:cNvSpPr>
          <p:nvPr>
            <p:ph type="sldNum" sz="quarter" idx="12"/>
          </p:nvPr>
        </p:nvSpPr>
        <p:spPr>
          <a:xfrm>
            <a:off x="8153400" y="6483350"/>
            <a:ext cx="4038600" cy="365125"/>
          </a:xfrm>
          <a:ln>
            <a:noFill/>
          </a:ln>
        </p:spPr>
        <p:style>
          <a:lnRef idx="1">
            <a:schemeClr val="accent1"/>
          </a:lnRef>
          <a:fillRef idx="2">
            <a:schemeClr val="accent1"/>
          </a:fillRef>
          <a:effectRef idx="1">
            <a:schemeClr val="accent1"/>
          </a:effectRef>
          <a:fontRef idx="none"/>
        </p:style>
        <p:txBody>
          <a:bodyPr/>
          <a:lstStyle>
            <a:lvl1pPr>
              <a:defRPr b="1">
                <a:solidFill>
                  <a:srgbClr val="0000FF"/>
                </a:solidFill>
              </a:defRPr>
            </a:lvl1pPr>
          </a:lstStyle>
          <a:p>
            <a:fld id="{AD7ED525-5088-40CF-8CE0-E4296ADF624B}" type="slidenum">
              <a:rPr lang="en-IN" smtClean="0"/>
              <a:pPr/>
              <a:t>‹#›</a:t>
            </a:fld>
            <a:endParaRPr lang="en-IN"/>
          </a:p>
        </p:txBody>
      </p:sp>
    </p:spTree>
    <p:extLst>
      <p:ext uri="{BB962C8B-B14F-4D97-AF65-F5344CB8AC3E}">
        <p14:creationId xmlns:p14="http://schemas.microsoft.com/office/powerpoint/2010/main" val="35473430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50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22425"/>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90649" y="12298"/>
            <a:ext cx="963251" cy="960203"/>
          </a:xfrm>
          <a:prstGeom prst="rect">
            <a:avLst/>
          </a:prstGeom>
        </p:spPr>
      </p:pic>
      <p:sp>
        <p:nvSpPr>
          <p:cNvPr id="10" name="Slide Number Placeholder 9"/>
          <p:cNvSpPr>
            <a:spLocks noGrp="1"/>
          </p:cNvSpPr>
          <p:nvPr>
            <p:ph type="sldNum" sz="quarter" idx="12"/>
          </p:nvPr>
        </p:nvSpPr>
        <p:spPr>
          <a:xfrm>
            <a:off x="8153400" y="6483350"/>
            <a:ext cx="4038600" cy="365125"/>
          </a:xfrm>
          <a:ln>
            <a:noFill/>
          </a:ln>
        </p:spPr>
        <p:style>
          <a:lnRef idx="1">
            <a:schemeClr val="accent1"/>
          </a:lnRef>
          <a:fillRef idx="2">
            <a:schemeClr val="accent1"/>
          </a:fillRef>
          <a:effectRef idx="1">
            <a:schemeClr val="accent1"/>
          </a:effectRef>
          <a:fontRef idx="none"/>
        </p:style>
        <p:txBody>
          <a:bodyPr/>
          <a:lstStyle>
            <a:lvl1pPr>
              <a:defRPr b="1">
                <a:solidFill>
                  <a:srgbClr val="0000FF"/>
                </a:solidFill>
              </a:defRPr>
            </a:lvl1pPr>
          </a:lstStyle>
          <a:p>
            <a:fld id="{AD7ED525-5088-40CF-8CE0-E4296ADF624B}" type="slidenum">
              <a:rPr lang="en-IN" smtClean="0"/>
              <a:pPr/>
              <a:t>‹#›</a:t>
            </a:fld>
            <a:endParaRPr lang="en-IN"/>
          </a:p>
        </p:txBody>
      </p:sp>
    </p:spTree>
    <p:extLst>
      <p:ext uri="{BB962C8B-B14F-4D97-AF65-F5344CB8AC3E}">
        <p14:creationId xmlns:p14="http://schemas.microsoft.com/office/powerpoint/2010/main" val="92570120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5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22425"/>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90649" y="12298"/>
            <a:ext cx="963251" cy="960203"/>
          </a:xfrm>
          <a:prstGeom prst="rect">
            <a:avLst/>
          </a:prstGeom>
        </p:spPr>
      </p:pic>
      <p:sp>
        <p:nvSpPr>
          <p:cNvPr id="10" name="Slide Number Placeholder 9"/>
          <p:cNvSpPr>
            <a:spLocks noGrp="1"/>
          </p:cNvSpPr>
          <p:nvPr>
            <p:ph type="sldNum" sz="quarter" idx="12"/>
          </p:nvPr>
        </p:nvSpPr>
        <p:spPr>
          <a:xfrm>
            <a:off x="8153400" y="6483350"/>
            <a:ext cx="4038600" cy="365125"/>
          </a:xfrm>
          <a:ln>
            <a:noFill/>
          </a:ln>
        </p:spPr>
        <p:style>
          <a:lnRef idx="1">
            <a:schemeClr val="accent1"/>
          </a:lnRef>
          <a:fillRef idx="2">
            <a:schemeClr val="accent1"/>
          </a:fillRef>
          <a:effectRef idx="1">
            <a:schemeClr val="accent1"/>
          </a:effectRef>
          <a:fontRef idx="none"/>
        </p:style>
        <p:txBody>
          <a:bodyPr/>
          <a:lstStyle>
            <a:lvl1pPr>
              <a:defRPr b="1">
                <a:solidFill>
                  <a:srgbClr val="0000FF"/>
                </a:solidFill>
              </a:defRPr>
            </a:lvl1pPr>
          </a:lstStyle>
          <a:p>
            <a:fld id="{AD7ED525-5088-40CF-8CE0-E4296ADF624B}" type="slidenum">
              <a:rPr lang="en-IN" smtClean="0"/>
              <a:pPr/>
              <a:t>‹#›</a:t>
            </a:fld>
            <a:endParaRPr lang="en-IN"/>
          </a:p>
        </p:txBody>
      </p:sp>
    </p:spTree>
    <p:extLst>
      <p:ext uri="{BB962C8B-B14F-4D97-AF65-F5344CB8AC3E}">
        <p14:creationId xmlns:p14="http://schemas.microsoft.com/office/powerpoint/2010/main" val="183942628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52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22425"/>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90649" y="12298"/>
            <a:ext cx="963251" cy="960203"/>
          </a:xfrm>
          <a:prstGeom prst="rect">
            <a:avLst/>
          </a:prstGeom>
        </p:spPr>
      </p:pic>
      <p:sp>
        <p:nvSpPr>
          <p:cNvPr id="10" name="Slide Number Placeholder 9"/>
          <p:cNvSpPr>
            <a:spLocks noGrp="1"/>
          </p:cNvSpPr>
          <p:nvPr>
            <p:ph type="sldNum" sz="quarter" idx="12"/>
          </p:nvPr>
        </p:nvSpPr>
        <p:spPr>
          <a:xfrm>
            <a:off x="8153400" y="6483350"/>
            <a:ext cx="4038600" cy="365125"/>
          </a:xfrm>
          <a:ln>
            <a:noFill/>
          </a:ln>
        </p:spPr>
        <p:style>
          <a:lnRef idx="1">
            <a:schemeClr val="accent1"/>
          </a:lnRef>
          <a:fillRef idx="2">
            <a:schemeClr val="accent1"/>
          </a:fillRef>
          <a:effectRef idx="1">
            <a:schemeClr val="accent1"/>
          </a:effectRef>
          <a:fontRef idx="none"/>
        </p:style>
        <p:txBody>
          <a:bodyPr/>
          <a:lstStyle>
            <a:lvl1pPr>
              <a:defRPr b="1">
                <a:solidFill>
                  <a:srgbClr val="0000FF"/>
                </a:solidFill>
              </a:defRPr>
            </a:lvl1pPr>
          </a:lstStyle>
          <a:p>
            <a:fld id="{AD7ED525-5088-40CF-8CE0-E4296ADF624B}" type="slidenum">
              <a:rPr lang="en-IN" smtClean="0"/>
              <a:pPr/>
              <a:t>‹#›</a:t>
            </a:fld>
            <a:endParaRPr lang="en-IN"/>
          </a:p>
        </p:txBody>
      </p:sp>
    </p:spTree>
    <p:extLst>
      <p:ext uri="{BB962C8B-B14F-4D97-AF65-F5344CB8AC3E}">
        <p14:creationId xmlns:p14="http://schemas.microsoft.com/office/powerpoint/2010/main" val="3473721815"/>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53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22425"/>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90649" y="12298"/>
            <a:ext cx="963251" cy="960203"/>
          </a:xfrm>
          <a:prstGeom prst="rect">
            <a:avLst/>
          </a:prstGeom>
        </p:spPr>
      </p:pic>
      <p:sp>
        <p:nvSpPr>
          <p:cNvPr id="10" name="Slide Number Placeholder 9"/>
          <p:cNvSpPr>
            <a:spLocks noGrp="1"/>
          </p:cNvSpPr>
          <p:nvPr>
            <p:ph type="sldNum" sz="quarter" idx="12"/>
          </p:nvPr>
        </p:nvSpPr>
        <p:spPr>
          <a:xfrm>
            <a:off x="8153400" y="6483350"/>
            <a:ext cx="4038600" cy="365125"/>
          </a:xfrm>
          <a:ln>
            <a:noFill/>
          </a:ln>
        </p:spPr>
        <p:style>
          <a:lnRef idx="1">
            <a:schemeClr val="accent1"/>
          </a:lnRef>
          <a:fillRef idx="2">
            <a:schemeClr val="accent1"/>
          </a:fillRef>
          <a:effectRef idx="1">
            <a:schemeClr val="accent1"/>
          </a:effectRef>
          <a:fontRef idx="none"/>
        </p:style>
        <p:txBody>
          <a:bodyPr/>
          <a:lstStyle>
            <a:lvl1pPr>
              <a:defRPr b="1">
                <a:solidFill>
                  <a:srgbClr val="0000FF"/>
                </a:solidFill>
              </a:defRPr>
            </a:lvl1pPr>
          </a:lstStyle>
          <a:p>
            <a:fld id="{AD7ED525-5088-40CF-8CE0-E4296ADF624B}" type="slidenum">
              <a:rPr lang="en-IN" smtClean="0"/>
              <a:pPr/>
              <a:t>‹#›</a:t>
            </a:fld>
            <a:endParaRPr lang="en-IN"/>
          </a:p>
        </p:txBody>
      </p:sp>
    </p:spTree>
    <p:extLst>
      <p:ext uri="{BB962C8B-B14F-4D97-AF65-F5344CB8AC3E}">
        <p14:creationId xmlns:p14="http://schemas.microsoft.com/office/powerpoint/2010/main" val="110901611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54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22425"/>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90649" y="12298"/>
            <a:ext cx="963251" cy="960203"/>
          </a:xfrm>
          <a:prstGeom prst="rect">
            <a:avLst/>
          </a:prstGeom>
        </p:spPr>
      </p:pic>
      <p:sp>
        <p:nvSpPr>
          <p:cNvPr id="10" name="Slide Number Placeholder 9"/>
          <p:cNvSpPr>
            <a:spLocks noGrp="1"/>
          </p:cNvSpPr>
          <p:nvPr>
            <p:ph type="sldNum" sz="quarter" idx="12"/>
          </p:nvPr>
        </p:nvSpPr>
        <p:spPr>
          <a:xfrm>
            <a:off x="8153400" y="6483350"/>
            <a:ext cx="4038600" cy="365125"/>
          </a:xfrm>
          <a:ln>
            <a:noFill/>
          </a:ln>
        </p:spPr>
        <p:style>
          <a:lnRef idx="1">
            <a:schemeClr val="accent1"/>
          </a:lnRef>
          <a:fillRef idx="2">
            <a:schemeClr val="accent1"/>
          </a:fillRef>
          <a:effectRef idx="1">
            <a:schemeClr val="accent1"/>
          </a:effectRef>
          <a:fontRef idx="none"/>
        </p:style>
        <p:txBody>
          <a:bodyPr/>
          <a:lstStyle>
            <a:lvl1pPr>
              <a:defRPr b="1">
                <a:solidFill>
                  <a:srgbClr val="0000FF"/>
                </a:solidFill>
              </a:defRPr>
            </a:lvl1pPr>
          </a:lstStyle>
          <a:p>
            <a:fld id="{AD7ED525-5088-40CF-8CE0-E4296ADF624B}" type="slidenum">
              <a:rPr lang="en-IN" smtClean="0"/>
              <a:pPr/>
              <a:t>‹#›</a:t>
            </a:fld>
            <a:endParaRPr lang="en-IN"/>
          </a:p>
        </p:txBody>
      </p:sp>
    </p:spTree>
    <p:extLst>
      <p:ext uri="{BB962C8B-B14F-4D97-AF65-F5344CB8AC3E}">
        <p14:creationId xmlns:p14="http://schemas.microsoft.com/office/powerpoint/2010/main" val="924409007"/>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55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622425"/>
            <a:ext cx="10515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190649" y="12298"/>
            <a:ext cx="963251" cy="960203"/>
          </a:xfrm>
          <a:prstGeom prst="rect">
            <a:avLst/>
          </a:prstGeom>
        </p:spPr>
      </p:pic>
      <p:sp>
        <p:nvSpPr>
          <p:cNvPr id="10" name="Slide Number Placeholder 9"/>
          <p:cNvSpPr>
            <a:spLocks noGrp="1"/>
          </p:cNvSpPr>
          <p:nvPr>
            <p:ph type="sldNum" sz="quarter" idx="12"/>
          </p:nvPr>
        </p:nvSpPr>
        <p:spPr>
          <a:xfrm>
            <a:off x="8153400" y="6483350"/>
            <a:ext cx="4038600" cy="365125"/>
          </a:xfrm>
          <a:ln>
            <a:noFill/>
          </a:ln>
        </p:spPr>
        <p:style>
          <a:lnRef idx="1">
            <a:schemeClr val="accent1"/>
          </a:lnRef>
          <a:fillRef idx="2">
            <a:schemeClr val="accent1"/>
          </a:fillRef>
          <a:effectRef idx="1">
            <a:schemeClr val="accent1"/>
          </a:effectRef>
          <a:fontRef idx="none"/>
        </p:style>
        <p:txBody>
          <a:bodyPr/>
          <a:lstStyle>
            <a:lvl1pPr>
              <a:defRPr b="1">
                <a:solidFill>
                  <a:srgbClr val="0000FF"/>
                </a:solidFill>
              </a:defRPr>
            </a:lvl1pPr>
          </a:lstStyle>
          <a:p>
            <a:fld id="{AD7ED525-5088-40CF-8CE0-E4296ADF624B}" type="slidenum">
              <a:rPr lang="en-IN" smtClean="0"/>
              <a:pPr/>
              <a:t>‹#›</a:t>
            </a:fld>
            <a:endParaRPr lang="en-IN"/>
          </a:p>
        </p:txBody>
      </p:sp>
    </p:spTree>
    <p:extLst>
      <p:ext uri="{BB962C8B-B14F-4D97-AF65-F5344CB8AC3E}">
        <p14:creationId xmlns:p14="http://schemas.microsoft.com/office/powerpoint/2010/main" val="571708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E426B41-810B-4B36-B159-E4B9E3AECD33}" type="datetime1">
              <a:rPr lang="en-IN" smtClean="0"/>
              <a:t>28-08-2023</a:t>
            </a:fld>
            <a:endParaRPr lang="en-IN"/>
          </a:p>
        </p:txBody>
      </p:sp>
      <p:sp>
        <p:nvSpPr>
          <p:cNvPr id="3" name="Footer Placeholder 2"/>
          <p:cNvSpPr>
            <a:spLocks noGrp="1"/>
          </p:cNvSpPr>
          <p:nvPr>
            <p:ph type="ftr" sz="quarter" idx="11"/>
          </p:nvPr>
        </p:nvSpPr>
        <p:spPr/>
        <p:txBody>
          <a:bodyPr/>
          <a:lstStyle/>
          <a:p>
            <a:r>
              <a:rPr lang="en-IN" smtClean="0"/>
              <a:t>APP Faculties - CINTEL</a:t>
            </a:r>
            <a:endParaRPr lang="en-IN"/>
          </a:p>
        </p:txBody>
      </p:sp>
      <p:sp>
        <p:nvSpPr>
          <p:cNvPr id="4" name="Slide Number Placeholder 3"/>
          <p:cNvSpPr>
            <a:spLocks noGrp="1"/>
          </p:cNvSpPr>
          <p:nvPr>
            <p:ph type="sldNum" sz="quarter" idx="12"/>
          </p:nvPr>
        </p:nvSpPr>
        <p:spPr/>
        <p:txBody>
          <a:bodyPr/>
          <a:lstStyle/>
          <a:p>
            <a:fld id="{F59C78FD-3676-4262-8623-CA1BA4C6293E}" type="slidenum">
              <a:rPr lang="en-IN" smtClean="0"/>
              <a:t>‹#›</a:t>
            </a:fld>
            <a:endParaRPr lang="en-IN"/>
          </a:p>
        </p:txBody>
      </p:sp>
    </p:spTree>
    <p:extLst>
      <p:ext uri="{BB962C8B-B14F-4D97-AF65-F5344CB8AC3E}">
        <p14:creationId xmlns:p14="http://schemas.microsoft.com/office/powerpoint/2010/main" val="318492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2E32074E-0395-497E-8CA0-744DCA8AB3A5}" type="datetime1">
              <a:rPr lang="en-IN" smtClean="0"/>
              <a:t>28-08-2023</a:t>
            </a:fld>
            <a:endParaRPr lang="en-IN"/>
          </a:p>
        </p:txBody>
      </p:sp>
      <p:sp>
        <p:nvSpPr>
          <p:cNvPr id="6" name="Footer Placeholder 5"/>
          <p:cNvSpPr>
            <a:spLocks noGrp="1"/>
          </p:cNvSpPr>
          <p:nvPr>
            <p:ph type="ftr" sz="quarter" idx="11"/>
          </p:nvPr>
        </p:nvSpPr>
        <p:spPr/>
        <p:txBody>
          <a:bodyPr/>
          <a:lstStyle/>
          <a:p>
            <a:r>
              <a:rPr lang="en-IN" smtClean="0"/>
              <a:t>APP Faculties - CINTEL</a:t>
            </a:r>
            <a:endParaRPr lang="en-IN"/>
          </a:p>
        </p:txBody>
      </p:sp>
      <p:sp>
        <p:nvSpPr>
          <p:cNvPr id="7" name="Slide Number Placeholder 6"/>
          <p:cNvSpPr>
            <a:spLocks noGrp="1"/>
          </p:cNvSpPr>
          <p:nvPr>
            <p:ph type="sldNum" sz="quarter" idx="12"/>
          </p:nvPr>
        </p:nvSpPr>
        <p:spPr/>
        <p:txBody>
          <a:bodyPr/>
          <a:lstStyle/>
          <a:p>
            <a:fld id="{F59C78FD-3676-4262-8623-CA1BA4C6293E}" type="slidenum">
              <a:rPr lang="en-IN" smtClean="0"/>
              <a:t>‹#›</a:t>
            </a:fld>
            <a:endParaRPr lang="en-IN"/>
          </a:p>
        </p:txBody>
      </p:sp>
    </p:spTree>
    <p:extLst>
      <p:ext uri="{BB962C8B-B14F-4D97-AF65-F5344CB8AC3E}">
        <p14:creationId xmlns:p14="http://schemas.microsoft.com/office/powerpoint/2010/main" val="31321392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485E11-95BD-4C47-90E9-2A8E740579C7}" type="datetime1">
              <a:rPr lang="en-IN" smtClean="0"/>
              <a:t>28-08-2023</a:t>
            </a:fld>
            <a:endParaRPr lang="en-IN"/>
          </a:p>
        </p:txBody>
      </p:sp>
      <p:sp>
        <p:nvSpPr>
          <p:cNvPr id="6" name="Footer Placeholder 5"/>
          <p:cNvSpPr>
            <a:spLocks noGrp="1"/>
          </p:cNvSpPr>
          <p:nvPr>
            <p:ph type="ftr" sz="quarter" idx="11"/>
          </p:nvPr>
        </p:nvSpPr>
        <p:spPr/>
        <p:txBody>
          <a:bodyPr/>
          <a:lstStyle/>
          <a:p>
            <a:r>
              <a:rPr lang="en-IN" smtClean="0"/>
              <a:t>APP Faculties - CINTEL</a:t>
            </a:r>
            <a:endParaRPr lang="en-IN"/>
          </a:p>
        </p:txBody>
      </p:sp>
      <p:sp>
        <p:nvSpPr>
          <p:cNvPr id="7" name="Slide Number Placeholder 6"/>
          <p:cNvSpPr>
            <a:spLocks noGrp="1"/>
          </p:cNvSpPr>
          <p:nvPr>
            <p:ph type="sldNum" sz="quarter" idx="12"/>
          </p:nvPr>
        </p:nvSpPr>
        <p:spPr/>
        <p:txBody>
          <a:bodyPr/>
          <a:lstStyle/>
          <a:p>
            <a:fld id="{F59C78FD-3676-4262-8623-CA1BA4C6293E}" type="slidenum">
              <a:rPr lang="en-IN" smtClean="0"/>
              <a:t>‹#›</a:t>
            </a:fld>
            <a:endParaRPr lang="en-IN"/>
          </a:p>
        </p:txBody>
      </p:sp>
    </p:spTree>
    <p:extLst>
      <p:ext uri="{BB962C8B-B14F-4D97-AF65-F5344CB8AC3E}">
        <p14:creationId xmlns:p14="http://schemas.microsoft.com/office/powerpoint/2010/main" val="1071987556"/>
      </p:ext>
    </p:extLst>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77A068-9A10-40CF-9E1B-6280090BF6F9}" type="datetime1">
              <a:rPr lang="en-IN" smtClean="0"/>
              <a:t>28-08-2023</a:t>
            </a:fld>
            <a:endParaRPr lang="en-IN"/>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smtClean="0"/>
              <a:t>APP Faculties - CINTEL</a:t>
            </a:r>
            <a:endParaRPr lang="en-IN"/>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59C78FD-3676-4262-8623-CA1BA4C6293E}" type="slidenum">
              <a:rPr lang="en-IN" smtClean="0"/>
              <a:t>‹#›</a:t>
            </a:fld>
            <a:endParaRPr lang="en-IN"/>
          </a:p>
        </p:txBody>
      </p:sp>
    </p:spTree>
    <p:extLst>
      <p:ext uri="{BB962C8B-B14F-4D97-AF65-F5344CB8AC3E}">
        <p14:creationId xmlns:p14="http://schemas.microsoft.com/office/powerpoint/2010/main" val="8791994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5" r:id="rId46"/>
    <p:sldLayoutId id="2147483696" r:id="rId47"/>
    <p:sldLayoutId id="2147483697" r:id="rId48"/>
    <p:sldLayoutId id="2147483698" r:id="rId49"/>
    <p:sldLayoutId id="2147483699" r:id="rId50"/>
    <p:sldLayoutId id="2147483700" r:id="rId51"/>
    <p:sldLayoutId id="2147483701" r:id="rId52"/>
    <p:sldLayoutId id="2147483702" r:id="rId53"/>
    <p:sldLayoutId id="2147483703" r:id="rId54"/>
    <p:sldLayoutId id="2147483704" r:id="rId55"/>
    <p:sldLayoutId id="2147483705" r:id="rId56"/>
    <p:sldLayoutId id="2147483706" r:id="rId57"/>
    <p:sldLayoutId id="2147483707" r:id="rId58"/>
    <p:sldLayoutId id="2147483708" r:id="rId59"/>
    <p:sldLayoutId id="2147483709" r:id="rId60"/>
    <p:sldLayoutId id="2147483710" r:id="rId61"/>
    <p:sldLayoutId id="2147483711" r:id="rId62"/>
    <p:sldLayoutId id="2147483712" r:id="rId63"/>
    <p:sldLayoutId id="2147483713" r:id="rId64"/>
    <p:sldLayoutId id="2147483714" r:id="rId65"/>
    <p:sldLayoutId id="2147483715" r:id="rId66"/>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5.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6.xml"/></Relationships>
</file>

<file path=ppt/slides/_rels/slide10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1.xml"/><Relationship Id="rId1" Type="http://schemas.openxmlformats.org/officeDocument/2006/relationships/slideLayout" Target="../slideLayouts/slideLayout47.xml"/></Relationships>
</file>

<file path=ppt/slides/_rels/slide106.xml.rels><?xml version="1.0" encoding="UTF-8" standalone="yes"?>
<Relationships xmlns="http://schemas.openxmlformats.org/package/2006/relationships"><Relationship Id="rId3" Type="http://schemas.openxmlformats.org/officeDocument/2006/relationships/image" Target="../media/image71.emf"/><Relationship Id="rId2" Type="http://schemas.openxmlformats.org/officeDocument/2006/relationships/notesSlide" Target="../notesSlides/notesSlide22.xml"/><Relationship Id="rId1" Type="http://schemas.openxmlformats.org/officeDocument/2006/relationships/slideLayout" Target="../slideLayouts/slideLayout48.xml"/></Relationships>
</file>

<file path=ppt/slides/_rels/slide107.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23.xml"/><Relationship Id="rId1" Type="http://schemas.openxmlformats.org/officeDocument/2006/relationships/slideLayout" Target="../slideLayouts/slideLayout49.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0.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1.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3.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4.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26.png"/><Relationship Id="rId4" Type="http://schemas.openxmlformats.org/officeDocument/2006/relationships/image" Target="../media/image25.png"/></Relationships>
</file>

<file path=ppt/slides/_rels/slide21.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hyperlink" Target="https://www.javatpoint.com/java-tutorial" TargetMode="External"/><Relationship Id="rId2" Type="http://schemas.openxmlformats.org/officeDocument/2006/relationships/notesSlide" Target="../notesSlides/notesSlide5.xml"/><Relationship Id="rId1" Type="http://schemas.openxmlformats.org/officeDocument/2006/relationships/slideLayout" Target="../slideLayouts/slideLayout15.xml"/><Relationship Id="rId4" Type="http://schemas.openxmlformats.org/officeDocument/2006/relationships/hyperlink" Target="https://www.javatpoint.com/java-awt"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1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8.xml"/></Relationships>
</file>

<file path=ppt/slides/_rels/slide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1.xml"/><Relationship Id="rId1" Type="http://schemas.openxmlformats.org/officeDocument/2006/relationships/vmlDrawing" Target="../drawings/vmlDrawing1.vml"/><Relationship Id="rId4" Type="http://schemas.openxmlformats.org/officeDocument/2006/relationships/image" Target="../media/image43.wmf"/></Relationships>
</file>

<file path=ppt/slides/_rels/slide5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4.xml"/></Relationships>
</file>

<file path=ppt/slides/_rels/slide5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9.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6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6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9.xml"/></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7.xml"/><Relationship Id="rId1" Type="http://schemas.openxmlformats.org/officeDocument/2006/relationships/slideLayout" Target="../slideLayouts/slideLayout40.xml"/><Relationship Id="rId4" Type="http://schemas.openxmlformats.org/officeDocument/2006/relationships/image" Target="../media/image51.emf"/></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7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9.xml"/><Relationship Id="rId1" Type="http://schemas.openxmlformats.org/officeDocument/2006/relationships/slideLayout" Target="../slideLayouts/slideLayout42.xml"/></Relationships>
</file>

<file path=ppt/slides/_rels/slide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0.xml"/><Relationship Id="rId1" Type="http://schemas.openxmlformats.org/officeDocument/2006/relationships/slideLayout" Target="../slideLayouts/slideLayout43.xml"/></Relationships>
</file>

<file path=ppt/slides/_rels/slide7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1.xml"/><Relationship Id="rId1" Type="http://schemas.openxmlformats.org/officeDocument/2006/relationships/slideLayout" Target="../slideLayouts/slideLayout44.xml"/></Relationships>
</file>

<file path=ppt/slides/_rels/slide7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45.xml"/><Relationship Id="rId4" Type="http://schemas.openxmlformats.org/officeDocument/2006/relationships/image" Target="../media/image5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6.xml"/></Relationships>
</file>

<file path=ppt/slides/_rels/slide7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47.xml"/></Relationships>
</file>

<file path=ppt/slides/_rels/slide7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hyperlink" Target="https://www.codingninjas.com/studio/library/jbutton-in-java" TargetMode="External"/><Relationship Id="rId1" Type="http://schemas.openxmlformats.org/officeDocument/2006/relationships/slideLayout" Target="../slideLayouts/slideLayout48.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hyperlink" Target="https://www.codingninjas.com/studio/library/jlabel-in-java" TargetMode="External"/><Relationship Id="rId1" Type="http://schemas.openxmlformats.org/officeDocument/2006/relationships/slideLayout" Target="../slideLayouts/slideLayout49.xml"/></Relationships>
</file>

<file path=ppt/slides/_rels/slide8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hyperlink" Target="https://www.codingninjas.com/studio/library/jtextfield-in-java" TargetMode="External"/><Relationship Id="rId1" Type="http://schemas.openxmlformats.org/officeDocument/2006/relationships/slideLayout" Target="../slideLayouts/slideLayout50.xml"/></Relationships>
</file>

<file path=ppt/slides/_rels/slide8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1.xml"/></Relationships>
</file>

<file path=ppt/slides/_rels/slide83.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2.xml"/></Relationships>
</file>

<file path=ppt/slides/_rels/slide8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3.xml"/></Relationships>
</file>

<file path=ppt/slides/_rels/slide8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4.xml"/></Relationships>
</file>

<file path=ppt/slides/_rels/slide8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5.xml"/></Relationships>
</file>

<file path=ppt/slides/_rels/slide8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7.xml"/></Relationships>
</file>

<file path=ppt/slides/_rels/slide8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9.xml"/></Relationships>
</file>

<file path=ppt/slides/_rels/slide9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60.xml"/></Relationships>
</file>

<file path=ppt/slides/_rels/slide92.xml.rels><?xml version="1.0" encoding="UTF-8" standalone="yes"?>
<Relationships xmlns="http://schemas.openxmlformats.org/package/2006/relationships"><Relationship Id="rId2" Type="http://schemas.openxmlformats.org/officeDocument/2006/relationships/hyperlink" Target="https://www.codingninjas.com/studio/library/jmenu" TargetMode="External"/><Relationship Id="rId1" Type="http://schemas.openxmlformats.org/officeDocument/2006/relationships/slideLayout" Target="../slideLayouts/slideLayout61.xml"/></Relationships>
</file>

<file path=ppt/slides/_rels/slide9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62.xml"/></Relationships>
</file>

<file path=ppt/slides/_rels/slide9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3.xml"/></Relationships>
</file>

<file path=ppt/slides/_rels/slide9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4.xml"/></Relationships>
</file>

<file path=ppt/slides/_rels/slide9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5.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6.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5587992" y="1532544"/>
            <a:ext cx="6462802" cy="1339403"/>
          </a:xfrm>
        </p:spPr>
        <p:txBody>
          <a:bodyPr>
            <a:normAutofit fontScale="90000"/>
          </a:bodyPr>
          <a:lstStyle/>
          <a:p>
            <a:pPr algn="ctr"/>
            <a:r>
              <a:rPr lang="en-IN" sz="2800" b="1" dirty="0">
                <a:latin typeface="Candara" pitchFamily="34" charset="0"/>
              </a:rPr>
              <a:t>21CSC203P</a:t>
            </a:r>
            <a:r>
              <a:rPr lang="en-US" sz="2800" b="1" dirty="0">
                <a:latin typeface="Candara" pitchFamily="34" charset="0"/>
              </a:rPr>
              <a:t> -</a:t>
            </a:r>
            <a:r>
              <a:rPr lang="en-IN" sz="2800" b="1" dirty="0">
                <a:latin typeface="Candara" pitchFamily="34" charset="0"/>
              </a:rPr>
              <a:t>Advanced Programming Practice</a:t>
            </a:r>
            <a:br>
              <a:rPr lang="en-IN" sz="2800" b="1" dirty="0">
                <a:latin typeface="Candara" pitchFamily="34" charset="0"/>
              </a:rPr>
            </a:br>
            <a:r>
              <a:rPr lang="en-IN" sz="2800" b="1" dirty="0">
                <a:latin typeface="Candara" pitchFamily="34" charset="0"/>
              </a:rPr>
              <a:t>Unit-3</a:t>
            </a:r>
            <a:r>
              <a:rPr lang="en-IN" sz="2800" dirty="0" smtClean="0">
                <a:latin typeface="Copperplate Gothic Light" panose="020E0507020206020404" pitchFamily="34" charset="0"/>
              </a:rPr>
              <a:t/>
            </a:r>
            <a:br>
              <a:rPr lang="en-IN" sz="2800" dirty="0" smtClean="0">
                <a:latin typeface="Copperplate Gothic Light" panose="020E0507020206020404" pitchFamily="34" charset="0"/>
              </a:rPr>
            </a:br>
            <a:r>
              <a:rPr lang="en-US" sz="2800" b="1" dirty="0">
                <a:latin typeface="Candara" pitchFamily="34" charset="0"/>
              </a:rPr>
              <a:t>Advanced Java Programming Paradigms</a:t>
            </a:r>
            <a:br>
              <a:rPr lang="en-US" sz="2800" b="1" dirty="0">
                <a:latin typeface="Candara" pitchFamily="34" charset="0"/>
              </a:rPr>
            </a:br>
            <a:endParaRPr lang="en-IN" sz="2800" dirty="0">
              <a:latin typeface="Copperplate Gothic Light" panose="020E0507020206020404" pitchFamily="34" charset="0"/>
            </a:endParaRPr>
          </a:p>
        </p:txBody>
      </p:sp>
      <p:sp>
        <p:nvSpPr>
          <p:cNvPr id="5" name="Content Placeholder 4"/>
          <p:cNvSpPr>
            <a:spLocks noGrp="1"/>
          </p:cNvSpPr>
          <p:nvPr>
            <p:ph idx="1"/>
          </p:nvPr>
        </p:nvSpPr>
        <p:spPr>
          <a:xfrm>
            <a:off x="6531652" y="3615789"/>
            <a:ext cx="5485327" cy="2063795"/>
          </a:xfrm>
          <a:ln w="28575">
            <a:solidFill>
              <a:schemeClr val="accent2">
                <a:lumMod val="75000"/>
              </a:schemeClr>
            </a:solidFill>
          </a:ln>
        </p:spPr>
        <p:txBody>
          <a:bodyPr>
            <a:noAutofit/>
          </a:bodyPr>
          <a:lstStyle/>
          <a:p>
            <a:pPr marL="0" indent="0">
              <a:buNone/>
            </a:pPr>
            <a:endParaRPr lang="en-US" sz="2000" dirty="0" smtClean="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APP </a:t>
            </a:r>
            <a:r>
              <a:rPr lang="en-US" sz="2000" dirty="0" smtClean="0">
                <a:latin typeface="Times New Roman" panose="02020603050405020304" pitchFamily="18" charset="0"/>
                <a:cs typeface="Times New Roman" panose="02020603050405020304" pitchFamily="18" charset="0"/>
              </a:rPr>
              <a:t>Faculties</a:t>
            </a:r>
            <a:endParaRPr lang="en-US" sz="2000" dirty="0">
              <a:latin typeface="Times New Roman" panose="02020603050405020304" pitchFamily="18" charset="0"/>
              <a:cs typeface="Times New Roman" panose="02020603050405020304" pitchFamily="18" charset="0"/>
            </a:endParaRPr>
          </a:p>
          <a:p>
            <a:pPr marL="0" indent="0">
              <a:buNone/>
            </a:pPr>
            <a:r>
              <a:rPr lang="en-US" sz="2000" dirty="0" smtClean="0">
                <a:latin typeface="Times New Roman" panose="02020603050405020304" pitchFamily="18" charset="0"/>
                <a:cs typeface="Times New Roman" panose="02020603050405020304" pitchFamily="18" charset="0"/>
              </a:rPr>
              <a:t>Department </a:t>
            </a:r>
            <a:r>
              <a:rPr lang="en-US" sz="2000" dirty="0">
                <a:latin typeface="Times New Roman" panose="02020603050405020304" pitchFamily="18" charset="0"/>
                <a:cs typeface="Times New Roman" panose="02020603050405020304" pitchFamily="18" charset="0"/>
              </a:rPr>
              <a:t>of </a:t>
            </a:r>
            <a:r>
              <a:rPr lang="en-US" sz="2000" dirty="0" smtClean="0">
                <a:latin typeface="Times New Roman" panose="02020603050405020304" pitchFamily="18" charset="0"/>
                <a:cs typeface="Times New Roman" panose="02020603050405020304" pitchFamily="18" charset="0"/>
              </a:rPr>
              <a:t>Computational Intelligence</a:t>
            </a:r>
            <a:endParaRPr lang="en-US" sz="2000" dirty="0">
              <a:latin typeface="Times New Roman" panose="02020603050405020304" pitchFamily="18" charset="0"/>
              <a:cs typeface="Times New Roman" panose="02020603050405020304" pitchFamily="18" charset="0"/>
            </a:endParaRPr>
          </a:p>
          <a:p>
            <a:pPr marL="0" indent="0">
              <a:buNone/>
            </a:pPr>
            <a:r>
              <a:rPr lang="en-US" sz="2000" dirty="0">
                <a:latin typeface="Times New Roman" panose="02020603050405020304" pitchFamily="18" charset="0"/>
                <a:cs typeface="Times New Roman" panose="02020603050405020304" pitchFamily="18" charset="0"/>
              </a:rPr>
              <a:t>SRM Institute of Science and Technology</a:t>
            </a:r>
          </a:p>
          <a:p>
            <a:pPr marL="0" indent="0">
              <a:buNone/>
            </a:pPr>
            <a:endParaRPr lang="en-US" sz="1800" dirty="0">
              <a:solidFill>
                <a:srgbClr val="0000FF"/>
              </a:solidFill>
              <a:latin typeface="Copperplate Gothic Light" panose="020E0507020206020404" pitchFamily="34" charset="0"/>
            </a:endParaRPr>
          </a:p>
          <a:p>
            <a:pPr marL="0" indent="0">
              <a:buNone/>
            </a:pPr>
            <a:endParaRPr lang="en-US" sz="1800" dirty="0">
              <a:solidFill>
                <a:srgbClr val="0000FF"/>
              </a:solidFill>
              <a:latin typeface="Copperplate Gothic Light" panose="020E0507020206020404" pitchFamily="34" charset="0"/>
            </a:endParaRPr>
          </a:p>
          <a:p>
            <a:pPr marL="0" indent="0">
              <a:buNone/>
            </a:pPr>
            <a:r>
              <a:rPr lang="en-US" sz="1800" dirty="0">
                <a:solidFill>
                  <a:srgbClr val="0000FF"/>
                </a:solidFill>
                <a:latin typeface="Copperplate Gothic Light" panose="020E0507020206020404" pitchFamily="34" charset="0"/>
              </a:rPr>
              <a:t> </a:t>
            </a:r>
          </a:p>
          <a:p>
            <a:pPr marL="0" indent="0">
              <a:buNone/>
            </a:pPr>
            <a:endParaRPr lang="en-IN" sz="1800" dirty="0">
              <a:solidFill>
                <a:srgbClr val="0000FF"/>
              </a:solidFill>
              <a:latin typeface="Copperplate Gothic Light" panose="020E0507020206020404" pitchFamily="34" charset="0"/>
            </a:endParaRPr>
          </a:p>
        </p:txBody>
      </p:sp>
      <p:sp>
        <p:nvSpPr>
          <p:cNvPr id="6" name="Date Placeholder 5"/>
          <p:cNvSpPr>
            <a:spLocks noGrp="1"/>
          </p:cNvSpPr>
          <p:nvPr>
            <p:ph type="dt" sz="half" idx="10"/>
          </p:nvPr>
        </p:nvSpPr>
        <p:spPr/>
        <p:style>
          <a:lnRef idx="1">
            <a:schemeClr val="accent1"/>
          </a:lnRef>
          <a:fillRef idx="2">
            <a:schemeClr val="accent1"/>
          </a:fillRef>
          <a:effectRef idx="1">
            <a:schemeClr val="accent1"/>
          </a:effectRef>
          <a:fontRef idx="minor">
            <a:schemeClr val="dk1"/>
          </a:fontRef>
        </p:style>
        <p:txBody>
          <a:bodyPr/>
          <a:lstStyle/>
          <a:p>
            <a:fld id="{018F6B15-CA02-4F14-9C82-770940D098F8}" type="datetime1">
              <a:rPr lang="en-IN" b="1" smtClean="0">
                <a:solidFill>
                  <a:srgbClr val="0000FF"/>
                </a:solidFill>
                <a:latin typeface="Bookman Old Style" panose="02050604050505020204" pitchFamily="18" charset="0"/>
              </a:rPr>
              <a:t>28-08-2023</a:t>
            </a:fld>
            <a:endParaRPr lang="en-IN" b="1" dirty="0">
              <a:solidFill>
                <a:srgbClr val="0000FF"/>
              </a:solidFill>
              <a:latin typeface="Bookman Old Style" panose="02050604050505020204" pitchFamily="18" charset="0"/>
            </a:endParaRPr>
          </a:p>
        </p:txBody>
      </p:sp>
      <p:sp>
        <p:nvSpPr>
          <p:cNvPr id="7" name="Footer Placeholder 6"/>
          <p:cNvSpPr>
            <a:spLocks noGrp="1"/>
          </p:cNvSpPr>
          <p:nvPr>
            <p:ph type="ftr" sz="quarter" idx="11"/>
          </p:nvPr>
        </p:nvSpPr>
        <p:spPr>
          <a:xfrm>
            <a:off x="4038600" y="6483349"/>
            <a:ext cx="4114800" cy="365125"/>
          </a:xfrm>
        </p:spPr>
        <p:style>
          <a:lnRef idx="1">
            <a:schemeClr val="accent1"/>
          </a:lnRef>
          <a:fillRef idx="2">
            <a:schemeClr val="accent1"/>
          </a:fillRef>
          <a:effectRef idx="1">
            <a:schemeClr val="accent1"/>
          </a:effectRef>
          <a:fontRef idx="minor">
            <a:schemeClr val="dk1"/>
          </a:fontRef>
        </p:style>
        <p:txBody>
          <a:bodyPr/>
          <a:lstStyle/>
          <a:p>
            <a:r>
              <a:rPr lang="en-IN" smtClean="0">
                <a:solidFill>
                  <a:srgbClr val="0000FF"/>
                </a:solidFill>
                <a:latin typeface="Bookman Old Style" panose="02050604050505020204" pitchFamily="18" charset="0"/>
              </a:rPr>
              <a:t>APP Faculties - CINTEL</a:t>
            </a:r>
            <a:endParaRPr lang="en-IN" dirty="0">
              <a:solidFill>
                <a:srgbClr val="0000FF"/>
              </a:solidFill>
              <a:latin typeface="Bookman Old Style" panose="02050604050505020204" pitchFamily="18" charset="0"/>
            </a:endParaRPr>
          </a:p>
        </p:txBody>
      </p:sp>
      <p:sp>
        <p:nvSpPr>
          <p:cNvPr id="8" name="Slide Number Placeholder 7"/>
          <p:cNvSpPr>
            <a:spLocks noGrp="1"/>
          </p:cNvSpPr>
          <p:nvPr>
            <p:ph type="sldNum" sz="quarter" idx="12"/>
          </p:nvPr>
        </p:nvSpPr>
        <p:spPr>
          <a:xfrm>
            <a:off x="8153400" y="6496050"/>
            <a:ext cx="4038600" cy="365125"/>
          </a:xfrm>
        </p:spPr>
        <p:txBody>
          <a:bodyPr/>
          <a:lstStyle/>
          <a:p>
            <a:fld id="{AD7ED525-5088-40CF-8CE0-E4296ADF624B}" type="slidenum">
              <a:rPr lang="en-IN" smtClean="0"/>
              <a:pPr/>
              <a:t>1</a:t>
            </a:fld>
            <a:endParaRPr lang="en-IN" dirty="0"/>
          </a:p>
        </p:txBody>
      </p:sp>
      <p:pic>
        <p:nvPicPr>
          <p:cNvPr id="3" name="Picture 2"/>
          <p:cNvPicPr>
            <a:picLocks noChangeAspect="1"/>
          </p:cNvPicPr>
          <p:nvPr/>
        </p:nvPicPr>
        <p:blipFill>
          <a:blip r:embed="rId3"/>
          <a:stretch>
            <a:fillRect/>
          </a:stretch>
        </p:blipFill>
        <p:spPr>
          <a:xfrm>
            <a:off x="101599" y="323273"/>
            <a:ext cx="5708074" cy="5634182"/>
          </a:xfrm>
          <a:prstGeom prst="rect">
            <a:avLst/>
          </a:prstGeom>
        </p:spPr>
      </p:pic>
    </p:spTree>
    <p:extLst>
      <p:ext uri="{BB962C8B-B14F-4D97-AF65-F5344CB8AC3E}">
        <p14:creationId xmlns:p14="http://schemas.microsoft.com/office/powerpoint/2010/main" val="111184888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9C771CC-C9DD-8415-A6C9-8B9B00D3B3EA}"/>
              </a:ext>
            </a:extLst>
          </p:cNvPr>
          <p:cNvSpPr>
            <a:spLocks noGrp="1"/>
          </p:cNvSpPr>
          <p:nvPr>
            <p:ph type="title"/>
          </p:nvPr>
        </p:nvSpPr>
        <p:spPr/>
        <p:txBody>
          <a:bodyPr/>
          <a:lstStyle/>
          <a:p>
            <a:r>
              <a:rPr lang="en-US" sz="2563" b="1" spc="13" dirty="0">
                <a:solidFill>
                  <a:srgbClr val="010103"/>
                </a:solidFill>
                <a:latin typeface="Arial"/>
                <a:ea typeface="+mn-ea"/>
                <a:cs typeface="Arial"/>
              </a:rPr>
              <a:t>Process-based multitasking</a:t>
            </a:r>
          </a:p>
        </p:txBody>
      </p:sp>
      <p:sp>
        <p:nvSpPr>
          <p:cNvPr id="3" name="Content Placeholder 2">
            <a:extLst>
              <a:ext uri="{FF2B5EF4-FFF2-40B4-BE49-F238E27FC236}">
                <a16:creationId xmlns:a16="http://schemas.microsoft.com/office/drawing/2014/main" xmlns="" id="{027EDE3C-7DDB-A05B-6B25-39F43F611437}"/>
              </a:ext>
            </a:extLst>
          </p:cNvPr>
          <p:cNvSpPr>
            <a:spLocks noGrp="1"/>
          </p:cNvSpPr>
          <p:nvPr>
            <p:ph idx="1"/>
          </p:nvPr>
        </p:nvSpPr>
        <p:spPr/>
        <p:txBody>
          <a:bodyPr/>
          <a:lstStyle/>
          <a:p>
            <a:pPr algn="l">
              <a:lnSpc>
                <a:spcPct val="150000"/>
              </a:lnSpc>
            </a:pPr>
            <a:r>
              <a:rPr lang="en-US" sz="1800" b="0" i="0" u="none" strike="noStrike" baseline="0" dirty="0">
                <a:solidFill>
                  <a:srgbClr val="C00000"/>
                </a:solidFill>
                <a:latin typeface="Palatino-Roman"/>
              </a:rPr>
              <a:t>Process-based multitasking </a:t>
            </a:r>
            <a:r>
              <a:rPr lang="en-US" sz="1800" b="0" i="0" u="none" strike="noStrike" baseline="0" dirty="0">
                <a:solidFill>
                  <a:srgbClr val="1D1D1E"/>
                </a:solidFill>
                <a:latin typeface="Palatino-Roman"/>
              </a:rPr>
              <a:t>is the more familiar form. </a:t>
            </a:r>
          </a:p>
          <a:p>
            <a:pPr algn="l">
              <a:lnSpc>
                <a:spcPct val="150000"/>
              </a:lnSpc>
            </a:pPr>
            <a:r>
              <a:rPr lang="en-US" sz="1800" b="0" i="0" u="none" strike="noStrike" baseline="0" dirty="0">
                <a:solidFill>
                  <a:srgbClr val="1D1D1E"/>
                </a:solidFill>
                <a:latin typeface="Palatino-Roman"/>
              </a:rPr>
              <a:t>A </a:t>
            </a:r>
            <a:r>
              <a:rPr lang="en-US" sz="1800" b="0" i="1" u="none" strike="noStrike" baseline="0" dirty="0">
                <a:solidFill>
                  <a:srgbClr val="C00000"/>
                </a:solidFill>
                <a:latin typeface="Palatino-Italic"/>
              </a:rPr>
              <a:t>process</a:t>
            </a:r>
            <a:r>
              <a:rPr lang="en-US" sz="1800" b="0" i="1" u="none" strike="noStrike" baseline="0" dirty="0">
                <a:solidFill>
                  <a:srgbClr val="1D1D1E"/>
                </a:solidFill>
                <a:latin typeface="Palatino-Italic"/>
              </a:rPr>
              <a:t> </a:t>
            </a:r>
            <a:r>
              <a:rPr lang="en-US" sz="1800" b="0" i="0" u="none" strike="noStrike" baseline="0" dirty="0">
                <a:solidFill>
                  <a:srgbClr val="1D1D1E"/>
                </a:solidFill>
                <a:latin typeface="Palatino-Roman"/>
              </a:rPr>
              <a:t>is, in essence, a program that is executing. Thus, </a:t>
            </a:r>
            <a:r>
              <a:rPr lang="en-US" sz="1800" b="0" i="1" u="none" strike="noStrike" baseline="0" dirty="0">
                <a:solidFill>
                  <a:srgbClr val="C00000"/>
                </a:solidFill>
                <a:latin typeface="Palatino-Italic"/>
              </a:rPr>
              <a:t>process-based</a:t>
            </a:r>
            <a:r>
              <a:rPr lang="en-US" sz="1800" b="0" i="1" u="none" strike="noStrike" baseline="0" dirty="0">
                <a:solidFill>
                  <a:srgbClr val="1D1D1E"/>
                </a:solidFill>
                <a:latin typeface="Palatino-Italic"/>
              </a:rPr>
              <a:t> </a:t>
            </a:r>
            <a:r>
              <a:rPr lang="en-US" sz="1800" b="0" i="0" u="none" strike="noStrike" baseline="0" dirty="0">
                <a:solidFill>
                  <a:srgbClr val="1D1D1E"/>
                </a:solidFill>
                <a:latin typeface="Palatino-Roman"/>
              </a:rPr>
              <a:t>multitasking is the feature that allows your computer to run two or more programs concurrently. </a:t>
            </a:r>
          </a:p>
          <a:p>
            <a:pPr algn="l">
              <a:lnSpc>
                <a:spcPct val="150000"/>
              </a:lnSpc>
            </a:pPr>
            <a:r>
              <a:rPr lang="en-US" sz="1800" b="0" i="0" u="none" strike="noStrike" baseline="0" dirty="0">
                <a:solidFill>
                  <a:srgbClr val="C00000"/>
                </a:solidFill>
                <a:latin typeface="Palatino-Roman"/>
              </a:rPr>
              <a:t>For example, process-based multitasking </a:t>
            </a:r>
            <a:r>
              <a:rPr lang="en-US" sz="1800" b="0" i="0" u="none" strike="noStrike" baseline="0" dirty="0">
                <a:solidFill>
                  <a:srgbClr val="1D1D1E"/>
                </a:solidFill>
                <a:latin typeface="Palatino-Roman"/>
              </a:rPr>
              <a:t>enables you to run the Java compiler at the same time that you are using a text editor.</a:t>
            </a:r>
          </a:p>
          <a:p>
            <a:pPr algn="l">
              <a:lnSpc>
                <a:spcPct val="150000"/>
              </a:lnSpc>
            </a:pPr>
            <a:r>
              <a:rPr lang="en-US" sz="1800" b="0" i="0" u="none" strike="noStrike" baseline="0" dirty="0">
                <a:solidFill>
                  <a:srgbClr val="1D1D1E"/>
                </a:solidFill>
                <a:latin typeface="Palatino-Roman"/>
              </a:rPr>
              <a:t> In process-based multitasking, a program is the smallest unit of code that can be dispatched by the scheduler.</a:t>
            </a:r>
            <a:endParaRPr lang="en-US" dirty="0"/>
          </a:p>
        </p:txBody>
      </p:sp>
      <p:sp>
        <p:nvSpPr>
          <p:cNvPr id="4" name="Date Placeholder 5"/>
          <p:cNvSpPr>
            <a:spLocks noGrp="1"/>
          </p:cNvSpPr>
          <p:nvPr>
            <p:ph type="dt" sz="half" idx="10"/>
          </p:nvPr>
        </p:nvSpPr>
        <p:spPr>
          <a:xfrm>
            <a:off x="0" y="6496050"/>
            <a:ext cx="4038600" cy="365125"/>
          </a:xfrm>
        </p:spPr>
        <p:style>
          <a:lnRef idx="1">
            <a:schemeClr val="accent1"/>
          </a:lnRef>
          <a:fillRef idx="2">
            <a:schemeClr val="accent1"/>
          </a:fillRef>
          <a:effectRef idx="1">
            <a:schemeClr val="accent1"/>
          </a:effectRef>
          <a:fontRef idx="minor">
            <a:schemeClr val="dk1"/>
          </a:fontRef>
        </p:style>
        <p:txBody>
          <a:bodyPr/>
          <a:lstStyle/>
          <a:p>
            <a:fld id="{7F05814B-58AB-43E3-8698-1295D6422778}" type="datetime1">
              <a:rPr lang="en-IN" b="1" smtClean="0">
                <a:solidFill>
                  <a:srgbClr val="0000FF"/>
                </a:solidFill>
                <a:latin typeface="Bookman Old Style" panose="02050604050505020204" pitchFamily="18" charset="0"/>
              </a:rPr>
              <a:t>28-08-2023</a:t>
            </a:fld>
            <a:endParaRPr lang="en-IN" b="1" dirty="0">
              <a:solidFill>
                <a:srgbClr val="0000FF"/>
              </a:solidFill>
              <a:latin typeface="Bookman Old Style" panose="02050604050505020204" pitchFamily="18" charset="0"/>
            </a:endParaRPr>
          </a:p>
        </p:txBody>
      </p:sp>
      <p:sp>
        <p:nvSpPr>
          <p:cNvPr id="5" name="Date Placeholder 5"/>
          <p:cNvSpPr txBox="1">
            <a:spLocks/>
          </p:cNvSpPr>
          <p:nvPr/>
        </p:nvSpPr>
        <p:spPr>
          <a:xfrm>
            <a:off x="4038600" y="6492875"/>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98972" y="35414"/>
            <a:ext cx="1093028" cy="1088170"/>
          </a:xfrm>
          <a:prstGeom prst="rect">
            <a:avLst/>
          </a:prstGeom>
        </p:spPr>
      </p:pic>
      <p:sp>
        <p:nvSpPr>
          <p:cNvPr id="7" name="Footer Placeholder 6"/>
          <p:cNvSpPr>
            <a:spLocks noGrp="1"/>
          </p:cNvSpPr>
          <p:nvPr>
            <p:ph type="ftr" sz="quarter" idx="11"/>
          </p:nvPr>
        </p:nvSpPr>
        <p:spPr/>
        <p:txBody>
          <a:bodyPr/>
          <a:lstStyle/>
          <a:p>
            <a:r>
              <a:rPr lang="en-IN" smtClean="0"/>
              <a:t>APP Faculties - CINTEL</a:t>
            </a:r>
            <a:endParaRPr lang="en-IN"/>
          </a:p>
        </p:txBody>
      </p:sp>
      <p:sp>
        <p:nvSpPr>
          <p:cNvPr id="8" name="Slide Number Placeholder 7"/>
          <p:cNvSpPr>
            <a:spLocks noGrp="1"/>
          </p:cNvSpPr>
          <p:nvPr>
            <p:ph type="sldNum" sz="quarter" idx="12"/>
          </p:nvPr>
        </p:nvSpPr>
        <p:spPr/>
        <p:txBody>
          <a:bodyPr/>
          <a:lstStyle/>
          <a:p>
            <a:fld id="{F59C78FD-3676-4262-8623-CA1BA4C6293E}" type="slidenum">
              <a:rPr lang="en-IN" smtClean="0"/>
              <a:t>10</a:t>
            </a:fld>
            <a:endParaRPr lang="en-IN"/>
          </a:p>
        </p:txBody>
      </p:sp>
    </p:spTree>
    <p:extLst>
      <p:ext uri="{BB962C8B-B14F-4D97-AF65-F5344CB8AC3E}">
        <p14:creationId xmlns:p14="http://schemas.microsoft.com/office/powerpoint/2010/main" val="107737892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22486" y="473302"/>
            <a:ext cx="10747595" cy="5047010"/>
          </a:xfrm>
        </p:spPr>
        <p:txBody>
          <a:bodyPr>
            <a:noAutofit/>
          </a:bodyPr>
          <a:lstStyle/>
          <a:p>
            <a:pPr marL="0" indent="0" algn="just">
              <a:lnSpc>
                <a:spcPct val="150000"/>
              </a:lnSpc>
              <a:spcBef>
                <a:spcPts val="0"/>
              </a:spcBef>
              <a:buNone/>
            </a:pPr>
            <a:r>
              <a:rPr lang="en-US" sz="2000" b="1" dirty="0" smtClean="0">
                <a:solidFill>
                  <a:srgbClr val="0070C0"/>
                </a:solidFill>
                <a:latin typeface="Times New Roman" panose="02020603050405020304" pitchFamily="18" charset="0"/>
                <a:cs typeface="Times New Roman" panose="02020603050405020304" pitchFamily="18" charset="0"/>
              </a:rPr>
              <a:t>Model</a:t>
            </a:r>
            <a:r>
              <a:rPr lang="en-US" sz="2000" dirty="0" smtClean="0">
                <a:solidFill>
                  <a:srgbClr val="000000"/>
                </a:solidFill>
                <a:latin typeface="Times New Roman" panose="02020603050405020304" pitchFamily="18" charset="0"/>
                <a:cs typeface="Times New Roman" panose="02020603050405020304" pitchFamily="18" charset="0"/>
              </a:rPr>
              <a:t> :</a:t>
            </a:r>
          </a:p>
          <a:p>
            <a:pPr algn="just">
              <a:lnSpc>
                <a:spcPct val="150000"/>
              </a:lnSpc>
              <a:spcBef>
                <a:spcPts val="0"/>
              </a:spcBef>
            </a:pPr>
            <a:r>
              <a:rPr lang="en-US" sz="2000" dirty="0" smtClean="0">
                <a:solidFill>
                  <a:srgbClr val="000000"/>
                </a:solidFill>
                <a:latin typeface="Times New Roman" panose="02020603050405020304" pitchFamily="18" charset="0"/>
                <a:cs typeface="Times New Roman" panose="02020603050405020304" pitchFamily="18" charset="0"/>
              </a:rPr>
              <a:t>Model is </a:t>
            </a:r>
            <a:r>
              <a:rPr lang="en-US" sz="2000" dirty="0">
                <a:solidFill>
                  <a:srgbClr val="000000"/>
                </a:solidFill>
                <a:latin typeface="Times New Roman" panose="02020603050405020304" pitchFamily="18" charset="0"/>
                <a:cs typeface="Times New Roman" panose="02020603050405020304" pitchFamily="18" charset="0"/>
              </a:rPr>
              <a:t>where the </a:t>
            </a:r>
            <a:r>
              <a:rPr lang="en-US" sz="2000" dirty="0" smtClean="0">
                <a:solidFill>
                  <a:srgbClr val="000000"/>
                </a:solidFill>
                <a:latin typeface="Times New Roman" panose="02020603050405020304" pitchFamily="18" charset="0"/>
                <a:cs typeface="Times New Roman" panose="02020603050405020304" pitchFamily="18" charset="0"/>
              </a:rPr>
              <a:t>application’s data </a:t>
            </a:r>
            <a:r>
              <a:rPr lang="en-US" sz="2000" dirty="0">
                <a:solidFill>
                  <a:srgbClr val="000000"/>
                </a:solidFill>
                <a:latin typeface="Times New Roman" panose="02020603050405020304" pitchFamily="18" charset="0"/>
                <a:cs typeface="Times New Roman" panose="02020603050405020304" pitchFamily="18" charset="0"/>
              </a:rPr>
              <a:t>objects are stored. </a:t>
            </a:r>
            <a:r>
              <a:rPr lang="en-US" sz="2000" dirty="0" smtClean="0">
                <a:solidFill>
                  <a:srgbClr val="000000"/>
                </a:solidFill>
                <a:latin typeface="Times New Roman" panose="02020603050405020304" pitchFamily="18" charset="0"/>
                <a:cs typeface="Times New Roman" panose="02020603050405020304" pitchFamily="18" charset="0"/>
              </a:rPr>
              <a:t>It </a:t>
            </a:r>
            <a:r>
              <a:rPr lang="en-US" sz="2000" dirty="0">
                <a:solidFill>
                  <a:srgbClr val="000000"/>
                </a:solidFill>
                <a:latin typeface="Times New Roman" panose="02020603050405020304" pitchFamily="18" charset="0"/>
                <a:cs typeface="Times New Roman" panose="02020603050405020304" pitchFamily="18" charset="0"/>
              </a:rPr>
              <a:t>represents knowledge as a structure of objects. </a:t>
            </a:r>
            <a:endParaRPr lang="en-US" sz="2000" dirty="0" smtClean="0">
              <a:solidFill>
                <a:srgbClr val="000000"/>
              </a:solidFill>
              <a:latin typeface="Times New Roman" panose="02020603050405020304" pitchFamily="18" charset="0"/>
              <a:cs typeface="Times New Roman" panose="02020603050405020304" pitchFamily="18" charset="0"/>
            </a:endParaRPr>
          </a:p>
          <a:p>
            <a:pPr algn="just">
              <a:lnSpc>
                <a:spcPct val="150000"/>
              </a:lnSpc>
              <a:spcBef>
                <a:spcPts val="0"/>
              </a:spcBef>
            </a:pPr>
            <a:r>
              <a:rPr lang="en-US" sz="2000" dirty="0" smtClean="0">
                <a:solidFill>
                  <a:srgbClr val="000000"/>
                </a:solidFill>
                <a:latin typeface="Times New Roman" panose="02020603050405020304" pitchFamily="18" charset="0"/>
                <a:cs typeface="Times New Roman" panose="02020603050405020304" pitchFamily="18" charset="0"/>
              </a:rPr>
              <a:t>The model </a:t>
            </a:r>
            <a:r>
              <a:rPr lang="en-US" sz="2000" dirty="0">
                <a:solidFill>
                  <a:srgbClr val="000000"/>
                </a:solidFill>
                <a:latin typeface="Times New Roman" panose="02020603050405020304" pitchFamily="18" charset="0"/>
                <a:cs typeface="Times New Roman" panose="02020603050405020304" pitchFamily="18" charset="0"/>
              </a:rPr>
              <a:t>doesn’t know anything about views and controllers but it can </a:t>
            </a:r>
            <a:r>
              <a:rPr lang="en-US" sz="2000" dirty="0" smtClean="0">
                <a:solidFill>
                  <a:srgbClr val="000000"/>
                </a:solidFill>
                <a:latin typeface="Times New Roman" panose="02020603050405020304" pitchFamily="18" charset="0"/>
                <a:cs typeface="Times New Roman" panose="02020603050405020304" pitchFamily="18" charset="0"/>
              </a:rPr>
              <a:t>contain logic </a:t>
            </a:r>
            <a:r>
              <a:rPr lang="en-US" sz="2000" dirty="0">
                <a:solidFill>
                  <a:srgbClr val="000000"/>
                </a:solidFill>
                <a:latin typeface="Times New Roman" panose="02020603050405020304" pitchFamily="18" charset="0"/>
                <a:cs typeface="Times New Roman" panose="02020603050405020304" pitchFamily="18" charset="0"/>
              </a:rPr>
              <a:t>to update controller if its data changes</a:t>
            </a:r>
            <a:r>
              <a:rPr lang="en-US" sz="2000" dirty="0" smtClean="0">
                <a:solidFill>
                  <a:srgbClr val="000000"/>
                </a:solidFill>
                <a:latin typeface="Times New Roman" panose="02020603050405020304" pitchFamily="18" charset="0"/>
                <a:cs typeface="Times New Roman" panose="02020603050405020304" pitchFamily="18" charset="0"/>
              </a:rPr>
              <a:t>.</a:t>
            </a:r>
          </a:p>
          <a:p>
            <a:pPr algn="just">
              <a:lnSpc>
                <a:spcPct val="150000"/>
              </a:lnSpc>
              <a:spcBef>
                <a:spcPts val="0"/>
              </a:spcBef>
            </a:pPr>
            <a:r>
              <a:rPr lang="en-US" sz="2000" dirty="0">
                <a:solidFill>
                  <a:srgbClr val="000000"/>
                </a:solidFill>
                <a:latin typeface="Times New Roman" panose="02020603050405020304" pitchFamily="18" charset="0"/>
                <a:cs typeface="Times New Roman" panose="02020603050405020304" pitchFamily="18" charset="0"/>
              </a:rPr>
              <a:t>The model is quite simply the data for our application. </a:t>
            </a:r>
            <a:endParaRPr lang="en-US" sz="2000" dirty="0" smtClean="0">
              <a:solidFill>
                <a:srgbClr val="000000"/>
              </a:solidFill>
              <a:latin typeface="Times New Roman" panose="02020603050405020304" pitchFamily="18" charset="0"/>
              <a:cs typeface="Times New Roman" panose="02020603050405020304" pitchFamily="18" charset="0"/>
            </a:endParaRPr>
          </a:p>
          <a:p>
            <a:pPr algn="just">
              <a:lnSpc>
                <a:spcPct val="150000"/>
              </a:lnSpc>
              <a:spcBef>
                <a:spcPts val="0"/>
              </a:spcBef>
            </a:pPr>
            <a:r>
              <a:rPr lang="en-US" sz="2000" dirty="0" smtClean="0">
                <a:solidFill>
                  <a:srgbClr val="000000"/>
                </a:solidFill>
                <a:latin typeface="Times New Roman" panose="02020603050405020304" pitchFamily="18" charset="0"/>
                <a:cs typeface="Times New Roman" panose="02020603050405020304" pitchFamily="18" charset="0"/>
              </a:rPr>
              <a:t>The </a:t>
            </a:r>
            <a:r>
              <a:rPr lang="en-US" sz="2000" dirty="0">
                <a:solidFill>
                  <a:srgbClr val="000000"/>
                </a:solidFill>
                <a:latin typeface="Times New Roman" panose="02020603050405020304" pitchFamily="18" charset="0"/>
                <a:cs typeface="Times New Roman" panose="02020603050405020304" pitchFamily="18" charset="0"/>
              </a:rPr>
              <a:t>data is “modelled” in a way it’s easy to store, retrieve, and edit. </a:t>
            </a:r>
            <a:endParaRPr lang="en-US" sz="2000" dirty="0" smtClean="0">
              <a:solidFill>
                <a:srgbClr val="000000"/>
              </a:solidFill>
              <a:latin typeface="Times New Roman" panose="02020603050405020304" pitchFamily="18" charset="0"/>
              <a:cs typeface="Times New Roman" panose="02020603050405020304" pitchFamily="18" charset="0"/>
            </a:endParaRPr>
          </a:p>
          <a:p>
            <a:pPr algn="just">
              <a:lnSpc>
                <a:spcPct val="150000"/>
              </a:lnSpc>
              <a:spcBef>
                <a:spcPts val="0"/>
              </a:spcBef>
            </a:pPr>
            <a:r>
              <a:rPr lang="en-US" sz="2000" dirty="0" smtClean="0">
                <a:solidFill>
                  <a:srgbClr val="000000"/>
                </a:solidFill>
                <a:latin typeface="Times New Roman" panose="02020603050405020304" pitchFamily="18" charset="0"/>
                <a:cs typeface="Times New Roman" panose="02020603050405020304" pitchFamily="18" charset="0"/>
              </a:rPr>
              <a:t>The </a:t>
            </a:r>
            <a:r>
              <a:rPr lang="en-US" sz="2000" dirty="0">
                <a:solidFill>
                  <a:srgbClr val="000000"/>
                </a:solidFill>
                <a:latin typeface="Times New Roman" panose="02020603050405020304" pitchFamily="18" charset="0"/>
                <a:cs typeface="Times New Roman" panose="02020603050405020304" pitchFamily="18" charset="0"/>
              </a:rPr>
              <a:t>model is how we apply rules to our data, which eventually represents the concepts our application manages.</a:t>
            </a:r>
          </a:p>
          <a:p>
            <a:pPr algn="just">
              <a:lnSpc>
                <a:spcPct val="150000"/>
              </a:lnSpc>
              <a:spcBef>
                <a:spcPts val="0"/>
              </a:spcBef>
            </a:pPr>
            <a:r>
              <a:rPr lang="en-US" sz="2000" dirty="0">
                <a:solidFill>
                  <a:srgbClr val="000000"/>
                </a:solidFill>
                <a:latin typeface="Times New Roman" panose="02020603050405020304" pitchFamily="18" charset="0"/>
                <a:cs typeface="Times New Roman" panose="02020603050405020304" pitchFamily="18" charset="0"/>
              </a:rPr>
              <a:t>For any software application, everything is modelled as data that can be handled easily. </a:t>
            </a:r>
            <a:endParaRPr lang="en-US" sz="2000" dirty="0" smtClean="0">
              <a:solidFill>
                <a:srgbClr val="000000"/>
              </a:solidFill>
              <a:latin typeface="Times New Roman" panose="02020603050405020304" pitchFamily="18" charset="0"/>
              <a:cs typeface="Times New Roman" panose="02020603050405020304" pitchFamily="18" charset="0"/>
            </a:endParaRPr>
          </a:p>
          <a:p>
            <a:pPr algn="just">
              <a:lnSpc>
                <a:spcPct val="150000"/>
              </a:lnSpc>
              <a:spcBef>
                <a:spcPts val="0"/>
              </a:spcBef>
            </a:pPr>
            <a:r>
              <a:rPr lang="en-US" sz="2000" dirty="0" smtClean="0">
                <a:solidFill>
                  <a:srgbClr val="000000"/>
                </a:solidFill>
                <a:latin typeface="Times New Roman" panose="02020603050405020304" pitchFamily="18" charset="0"/>
                <a:cs typeface="Times New Roman" panose="02020603050405020304" pitchFamily="18" charset="0"/>
              </a:rPr>
              <a:t>What </a:t>
            </a:r>
            <a:r>
              <a:rPr lang="en-US" sz="2000" dirty="0">
                <a:solidFill>
                  <a:srgbClr val="000000"/>
                </a:solidFill>
                <a:latin typeface="Times New Roman" panose="02020603050405020304" pitchFamily="18" charset="0"/>
                <a:cs typeface="Times New Roman" panose="02020603050405020304" pitchFamily="18" charset="0"/>
              </a:rPr>
              <a:t>is a user, a book, or a message for an app? Nothing really, only data that must be processed according to specific rules. Like, the date must not be higher than the current date, the email must be in the correct format, the name mustn’t be more than “x” characters long, etc.</a:t>
            </a:r>
          </a:p>
        </p:txBody>
      </p:sp>
      <p:sp>
        <p:nvSpPr>
          <p:cNvPr id="4" name="Date Placeholder 3"/>
          <p:cNvSpPr>
            <a:spLocks noGrp="1"/>
          </p:cNvSpPr>
          <p:nvPr>
            <p:ph type="dt" sz="half" idx="4294967295"/>
          </p:nvPr>
        </p:nvSpPr>
        <p:spPr>
          <a:xfrm>
            <a:off x="0" y="6496052"/>
            <a:ext cx="3911097" cy="365125"/>
          </a:xfrm>
        </p:spPr>
        <p:txBody>
          <a:bodyPr/>
          <a:lstStyle/>
          <a:p>
            <a:fld id="{20CBAA70-9A3D-464A-9AB0-D594CFBAFD9C}" type="datetime1">
              <a:rPr lang="en-IN" smtClean="0"/>
              <a:t>28-08-2023</a:t>
            </a:fld>
            <a:endParaRPr lang="en-IN" dirty="0"/>
          </a:p>
        </p:txBody>
      </p:sp>
      <p:sp>
        <p:nvSpPr>
          <p:cNvPr id="6" name="Slide Number Placeholder 5"/>
          <p:cNvSpPr>
            <a:spLocks noGrp="1"/>
          </p:cNvSpPr>
          <p:nvPr>
            <p:ph type="sldNum" sz="quarter" idx="12"/>
          </p:nvPr>
        </p:nvSpPr>
        <p:spPr/>
        <p:txBody>
          <a:bodyPr/>
          <a:lstStyle/>
          <a:p>
            <a:fld id="{AD7ED525-5088-40CF-8CE0-E4296ADF624B}" type="slidenum">
              <a:rPr lang="en-IN" smtClean="0"/>
              <a:pPr/>
              <a:t>100</a:t>
            </a:fld>
            <a:endParaRPr lang="en-IN" dirty="0"/>
          </a:p>
        </p:txBody>
      </p:sp>
      <p:sp>
        <p:nvSpPr>
          <p:cNvPr id="5" name="Footer Placeholder 4">
            <a:extLst>
              <a:ext uri="{FF2B5EF4-FFF2-40B4-BE49-F238E27FC236}">
                <a16:creationId xmlns:a16="http://schemas.microsoft.com/office/drawing/2014/main" xmlns="" id="{13B4C1F0-43E9-4E5A-9CD1-B3FBFBBD575E}"/>
              </a:ext>
            </a:extLst>
          </p:cNvPr>
          <p:cNvSpPr>
            <a:spLocks noGrp="1"/>
          </p:cNvSpPr>
          <p:nvPr>
            <p:ph type="ftr" sz="quarter" idx="4294967295"/>
          </p:nvPr>
        </p:nvSpPr>
        <p:spPr>
          <a:xfrm>
            <a:off x="4038601" y="6483349"/>
            <a:ext cx="4038600" cy="365125"/>
          </a:xfrm>
        </p:spPr>
        <p:txBody>
          <a:bodyPr/>
          <a:lstStyle/>
          <a:p>
            <a:r>
              <a:rPr lang="en-IN" smtClean="0"/>
              <a:t>APP Faculties - CINTEL</a:t>
            </a:r>
            <a:endParaRPr lang="en-IN" dirty="0"/>
          </a:p>
        </p:txBody>
      </p:sp>
      <p:sp>
        <p:nvSpPr>
          <p:cNvPr id="7" name="Date Placeholder 5">
            <a:extLst>
              <a:ext uri="{FF2B5EF4-FFF2-40B4-BE49-F238E27FC236}">
                <a16:creationId xmlns:a16="http://schemas.microsoft.com/office/drawing/2014/main" xmlns="" id="{2F54C4AA-33D7-3725-10CE-448551F98604}"/>
              </a:ext>
            </a:extLst>
          </p:cNvPr>
          <p:cNvSpPr txBox="1">
            <a:spLocks/>
          </p:cNvSpPr>
          <p:nvPr/>
        </p:nvSpPr>
        <p:spPr>
          <a:xfrm>
            <a:off x="0" y="6483349"/>
            <a:ext cx="389299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FAE4F87E-2ACB-45B7-A04D-26AFFE8C41CD}" type="datetime1">
              <a:rPr lang="en-IN" b="1" smtClean="0">
                <a:solidFill>
                  <a:srgbClr val="0000FF"/>
                </a:solidFill>
                <a:latin typeface="Bookman Old Style" panose="02050604050505020204" pitchFamily="18" charset="0"/>
              </a:rPr>
              <a:pPr/>
              <a:t>28-08-2023</a:t>
            </a:fld>
            <a:endParaRPr lang="en-IN" b="1" dirty="0">
              <a:solidFill>
                <a:srgbClr val="0000FF"/>
              </a:solidFill>
              <a:latin typeface="Bookman Old Style" panose="02050604050505020204" pitchFamily="18" charset="0"/>
            </a:endParaRPr>
          </a:p>
        </p:txBody>
      </p:sp>
      <p:sp>
        <p:nvSpPr>
          <p:cNvPr id="8" name="Slide Number Placeholder 7">
            <a:extLst>
              <a:ext uri="{FF2B5EF4-FFF2-40B4-BE49-F238E27FC236}">
                <a16:creationId xmlns:a16="http://schemas.microsoft.com/office/drawing/2014/main" xmlns="" id="{953FEF9A-07FF-B0C3-32BF-9B689BC96403}"/>
              </a:ext>
            </a:extLst>
          </p:cNvPr>
          <p:cNvSpPr txBox="1">
            <a:spLocks/>
          </p:cNvSpPr>
          <p:nvPr/>
        </p:nvSpPr>
        <p:spPr>
          <a:xfrm>
            <a:off x="8139065" y="6483350"/>
            <a:ext cx="4052935" cy="365125"/>
          </a:xfrm>
          <a:prstGeom prst="rect">
            <a:avLst/>
          </a:prstGeom>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6350" cap="flat" cmpd="sng" algn="ctr">
            <a:noFill/>
            <a:prstDash val="solid"/>
            <a:miter lim="800000"/>
          </a:ln>
          <a:effectLst/>
        </p:spPr>
        <p:txBody>
          <a:bodyPr vert="horz" lIns="91440" tIns="45720" rIns="91440" bIns="45720" rtlCol="0" anchor="ctr"/>
          <a:lstStyle>
            <a:defPPr>
              <a:defRPr lang="en-US"/>
            </a:defPPr>
            <a:lvl1pPr marL="0" algn="r" defTabSz="914400" rtl="0" eaLnBrk="1" latinLnBrk="0" hangingPunct="1">
              <a:defRPr sz="1200" b="1" kern="1200">
                <a:solidFill>
                  <a:srgbClr val="0000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7ED525-5088-40CF-8CE0-E4296ADF624B}" type="slidenum">
              <a:rPr lang="en-IN" smtClean="0"/>
              <a:pPr/>
              <a:t>100</a:t>
            </a:fld>
            <a:endParaRPr lang="en-IN"/>
          </a:p>
        </p:txBody>
      </p:sp>
      <p:sp>
        <p:nvSpPr>
          <p:cNvPr id="9" name="Footer Placeholder 1">
            <a:extLst>
              <a:ext uri="{FF2B5EF4-FFF2-40B4-BE49-F238E27FC236}">
                <a16:creationId xmlns:a16="http://schemas.microsoft.com/office/drawing/2014/main" xmlns="" id="{73433519-87EA-D1B3-12D6-391B155E8C73}"/>
              </a:ext>
            </a:extLst>
          </p:cNvPr>
          <p:cNvSpPr txBox="1">
            <a:spLocks/>
          </p:cNvSpPr>
          <p:nvPr/>
        </p:nvSpPr>
        <p:spPr>
          <a:xfrm>
            <a:off x="4052936" y="6483348"/>
            <a:ext cx="3892990" cy="365125"/>
          </a:xfrm>
          <a:prstGeom prst="rect">
            <a:avLst/>
          </a:prstGeom>
          <a:solidFill>
            <a:schemeClr val="accent1"/>
          </a:solidFill>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10" name="Title 1"/>
          <p:cNvSpPr txBox="1">
            <a:spLocks/>
          </p:cNvSpPr>
          <p:nvPr/>
        </p:nvSpPr>
        <p:spPr>
          <a:xfrm>
            <a:off x="522486" y="9663"/>
            <a:ext cx="10515600" cy="463639"/>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smtClean="0">
                <a:solidFill>
                  <a:srgbClr val="FF0000"/>
                </a:solidFill>
                <a:latin typeface="Copperplate Gothic Light" panose="020E0507020206020404" pitchFamily="34" charset="0"/>
              </a:rPr>
              <a:t>Model-View-Controller</a:t>
            </a:r>
            <a:endParaRPr lang="en-IN" sz="3200" dirty="0">
              <a:solidFill>
                <a:srgbClr val="FF0000"/>
              </a:solidFill>
              <a:latin typeface="Copperplate Gothic Light" panose="020E0507020206020404" pitchFamily="34" charset="0"/>
            </a:endParaRPr>
          </a:p>
        </p:txBody>
      </p:sp>
      <p:sp>
        <p:nvSpPr>
          <p:cNvPr id="11" name="Date Placeholder 5"/>
          <p:cNvSpPr txBox="1">
            <a:spLocks/>
          </p:cNvSpPr>
          <p:nvPr/>
        </p:nvSpPr>
        <p:spPr>
          <a:xfrm>
            <a:off x="3911097" y="6496052"/>
            <a:ext cx="8266568"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Tree>
    <p:extLst>
      <p:ext uri="{BB962C8B-B14F-4D97-AF65-F5344CB8AC3E}">
        <p14:creationId xmlns:p14="http://schemas.microsoft.com/office/powerpoint/2010/main" val="193301290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16000" y="672478"/>
            <a:ext cx="10399252" cy="5047010"/>
          </a:xfrm>
        </p:spPr>
        <p:txBody>
          <a:bodyPr>
            <a:noAutofit/>
          </a:bodyPr>
          <a:lstStyle/>
          <a:p>
            <a:pPr marL="0" indent="0" algn="just">
              <a:lnSpc>
                <a:spcPct val="150000"/>
              </a:lnSpc>
              <a:spcBef>
                <a:spcPts val="0"/>
              </a:spcBef>
              <a:buNone/>
            </a:pPr>
            <a:r>
              <a:rPr lang="en-US" sz="2000" b="1" dirty="0" smtClean="0">
                <a:solidFill>
                  <a:srgbClr val="0070C0"/>
                </a:solidFill>
                <a:latin typeface="Times New Roman" panose="02020603050405020304" pitchFamily="18" charset="0"/>
                <a:cs typeface="Times New Roman" panose="02020603050405020304" pitchFamily="18" charset="0"/>
              </a:rPr>
              <a:t>Model:</a:t>
            </a:r>
          </a:p>
          <a:p>
            <a:pPr algn="just">
              <a:lnSpc>
                <a:spcPct val="150000"/>
              </a:lnSpc>
              <a:spcBef>
                <a:spcPts val="0"/>
              </a:spcBef>
            </a:pPr>
            <a:r>
              <a:rPr lang="en-US" sz="2000" dirty="0">
                <a:solidFill>
                  <a:srgbClr val="000000"/>
                </a:solidFill>
                <a:latin typeface="Times New Roman" panose="02020603050405020304" pitchFamily="18" charset="0"/>
                <a:cs typeface="Times New Roman" panose="02020603050405020304" pitchFamily="18" charset="0"/>
              </a:rPr>
              <a:t>Whenever a user makes any request from the controller, it contacts the appropriate model which returns a data representation of whatever the user requested. </a:t>
            </a:r>
            <a:endParaRPr lang="en-US" sz="2000" dirty="0" smtClean="0">
              <a:solidFill>
                <a:srgbClr val="000000"/>
              </a:solidFill>
              <a:latin typeface="Times New Roman" panose="02020603050405020304" pitchFamily="18" charset="0"/>
              <a:cs typeface="Times New Roman" panose="02020603050405020304" pitchFamily="18" charset="0"/>
            </a:endParaRPr>
          </a:p>
          <a:p>
            <a:pPr algn="just">
              <a:lnSpc>
                <a:spcPct val="150000"/>
              </a:lnSpc>
              <a:spcBef>
                <a:spcPts val="0"/>
              </a:spcBef>
            </a:pPr>
            <a:r>
              <a:rPr lang="en-US" sz="2000" dirty="0" smtClean="0">
                <a:solidFill>
                  <a:srgbClr val="000000"/>
                </a:solidFill>
                <a:latin typeface="Times New Roman" panose="02020603050405020304" pitchFamily="18" charset="0"/>
                <a:cs typeface="Times New Roman" panose="02020603050405020304" pitchFamily="18" charset="0"/>
              </a:rPr>
              <a:t>This </a:t>
            </a:r>
            <a:r>
              <a:rPr lang="en-US" sz="2000" dirty="0">
                <a:solidFill>
                  <a:srgbClr val="000000"/>
                </a:solidFill>
                <a:latin typeface="Times New Roman" panose="02020603050405020304" pitchFamily="18" charset="0"/>
                <a:cs typeface="Times New Roman" panose="02020603050405020304" pitchFamily="18" charset="0"/>
              </a:rPr>
              <a:t>model will be the same for a particular work, irrespective of how we wish to display it to the user</a:t>
            </a:r>
            <a:r>
              <a:rPr lang="en-US" sz="2000" dirty="0" smtClean="0">
                <a:solidFill>
                  <a:srgbClr val="000000"/>
                </a:solidFill>
                <a:latin typeface="Times New Roman" panose="02020603050405020304" pitchFamily="18" charset="0"/>
                <a:cs typeface="Times New Roman" panose="02020603050405020304" pitchFamily="18" charset="0"/>
              </a:rPr>
              <a:t>.</a:t>
            </a:r>
          </a:p>
          <a:p>
            <a:pPr algn="just">
              <a:lnSpc>
                <a:spcPct val="150000"/>
              </a:lnSpc>
              <a:spcBef>
                <a:spcPts val="0"/>
              </a:spcBef>
            </a:pPr>
            <a:r>
              <a:rPr lang="en-US" sz="2000" dirty="0" smtClean="0">
                <a:solidFill>
                  <a:srgbClr val="000000"/>
                </a:solidFill>
                <a:latin typeface="Times New Roman" panose="02020603050405020304" pitchFamily="18" charset="0"/>
                <a:cs typeface="Times New Roman" panose="02020603050405020304" pitchFamily="18" charset="0"/>
              </a:rPr>
              <a:t> </a:t>
            </a:r>
            <a:r>
              <a:rPr lang="en-US" sz="2000" dirty="0">
                <a:solidFill>
                  <a:srgbClr val="000000"/>
                </a:solidFill>
                <a:latin typeface="Times New Roman" panose="02020603050405020304" pitchFamily="18" charset="0"/>
                <a:cs typeface="Times New Roman" panose="02020603050405020304" pitchFamily="18" charset="0"/>
              </a:rPr>
              <a:t>That is why we can choose any available view to render the model data.</a:t>
            </a:r>
          </a:p>
          <a:p>
            <a:pPr algn="just">
              <a:lnSpc>
                <a:spcPct val="150000"/>
              </a:lnSpc>
              <a:spcBef>
                <a:spcPts val="0"/>
              </a:spcBef>
            </a:pPr>
            <a:r>
              <a:rPr lang="en-US" sz="2000" dirty="0">
                <a:solidFill>
                  <a:srgbClr val="000000"/>
                </a:solidFill>
                <a:latin typeface="Times New Roman" panose="02020603050405020304" pitchFamily="18" charset="0"/>
                <a:cs typeface="Times New Roman" panose="02020603050405020304" pitchFamily="18" charset="0"/>
              </a:rPr>
              <a:t>Additionally, a model also contains the logic to update the relevant controller whenever there is any change in the model’s data.</a:t>
            </a:r>
          </a:p>
        </p:txBody>
      </p:sp>
      <p:sp>
        <p:nvSpPr>
          <p:cNvPr id="4" name="Date Placeholder 3"/>
          <p:cNvSpPr>
            <a:spLocks noGrp="1"/>
          </p:cNvSpPr>
          <p:nvPr>
            <p:ph type="dt" sz="half" idx="4294967295"/>
          </p:nvPr>
        </p:nvSpPr>
        <p:spPr>
          <a:xfrm>
            <a:off x="0" y="6496052"/>
            <a:ext cx="3911097" cy="365125"/>
          </a:xfrm>
        </p:spPr>
        <p:txBody>
          <a:bodyPr/>
          <a:lstStyle/>
          <a:p>
            <a:fld id="{401BBF6B-700E-4B84-9237-B17D81C517F1}" type="datetime1">
              <a:rPr lang="en-IN" smtClean="0"/>
              <a:t>28-08-2023</a:t>
            </a:fld>
            <a:endParaRPr lang="en-IN" dirty="0"/>
          </a:p>
        </p:txBody>
      </p:sp>
      <p:sp>
        <p:nvSpPr>
          <p:cNvPr id="6" name="Slide Number Placeholder 5"/>
          <p:cNvSpPr>
            <a:spLocks noGrp="1"/>
          </p:cNvSpPr>
          <p:nvPr>
            <p:ph type="sldNum" sz="quarter" idx="12"/>
          </p:nvPr>
        </p:nvSpPr>
        <p:spPr/>
        <p:txBody>
          <a:bodyPr/>
          <a:lstStyle/>
          <a:p>
            <a:fld id="{AD7ED525-5088-40CF-8CE0-E4296ADF624B}" type="slidenum">
              <a:rPr lang="en-IN" smtClean="0"/>
              <a:pPr/>
              <a:t>101</a:t>
            </a:fld>
            <a:endParaRPr lang="en-IN" dirty="0"/>
          </a:p>
        </p:txBody>
      </p:sp>
      <p:sp>
        <p:nvSpPr>
          <p:cNvPr id="5" name="Footer Placeholder 4">
            <a:extLst>
              <a:ext uri="{FF2B5EF4-FFF2-40B4-BE49-F238E27FC236}">
                <a16:creationId xmlns:a16="http://schemas.microsoft.com/office/drawing/2014/main" xmlns="" id="{13B4C1F0-43E9-4E5A-9CD1-B3FBFBBD575E}"/>
              </a:ext>
            </a:extLst>
          </p:cNvPr>
          <p:cNvSpPr>
            <a:spLocks noGrp="1"/>
          </p:cNvSpPr>
          <p:nvPr>
            <p:ph type="ftr" sz="quarter" idx="4294967295"/>
          </p:nvPr>
        </p:nvSpPr>
        <p:spPr>
          <a:xfrm>
            <a:off x="4038601" y="6483349"/>
            <a:ext cx="4038600" cy="365125"/>
          </a:xfrm>
        </p:spPr>
        <p:txBody>
          <a:bodyPr/>
          <a:lstStyle/>
          <a:p>
            <a:r>
              <a:rPr lang="en-IN" smtClean="0"/>
              <a:t>APP Faculties - CINTEL</a:t>
            </a:r>
            <a:endParaRPr lang="en-IN" dirty="0"/>
          </a:p>
        </p:txBody>
      </p:sp>
      <p:sp>
        <p:nvSpPr>
          <p:cNvPr id="7" name="Date Placeholder 5">
            <a:extLst>
              <a:ext uri="{FF2B5EF4-FFF2-40B4-BE49-F238E27FC236}">
                <a16:creationId xmlns:a16="http://schemas.microsoft.com/office/drawing/2014/main" xmlns="" id="{2F54C4AA-33D7-3725-10CE-448551F98604}"/>
              </a:ext>
            </a:extLst>
          </p:cNvPr>
          <p:cNvSpPr txBox="1">
            <a:spLocks/>
          </p:cNvSpPr>
          <p:nvPr/>
        </p:nvSpPr>
        <p:spPr>
          <a:xfrm>
            <a:off x="0" y="6483349"/>
            <a:ext cx="389299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FAE4F87E-2ACB-45B7-A04D-26AFFE8C41CD}" type="datetime1">
              <a:rPr lang="en-IN" b="1" smtClean="0">
                <a:solidFill>
                  <a:srgbClr val="0000FF"/>
                </a:solidFill>
                <a:latin typeface="Bookman Old Style" panose="02050604050505020204" pitchFamily="18" charset="0"/>
              </a:rPr>
              <a:pPr/>
              <a:t>28-08-2023</a:t>
            </a:fld>
            <a:endParaRPr lang="en-IN" b="1" dirty="0">
              <a:solidFill>
                <a:srgbClr val="0000FF"/>
              </a:solidFill>
              <a:latin typeface="Bookman Old Style" panose="02050604050505020204" pitchFamily="18" charset="0"/>
            </a:endParaRPr>
          </a:p>
        </p:txBody>
      </p:sp>
      <p:sp>
        <p:nvSpPr>
          <p:cNvPr id="8" name="Slide Number Placeholder 7">
            <a:extLst>
              <a:ext uri="{FF2B5EF4-FFF2-40B4-BE49-F238E27FC236}">
                <a16:creationId xmlns:a16="http://schemas.microsoft.com/office/drawing/2014/main" xmlns="" id="{953FEF9A-07FF-B0C3-32BF-9B689BC96403}"/>
              </a:ext>
            </a:extLst>
          </p:cNvPr>
          <p:cNvSpPr txBox="1">
            <a:spLocks/>
          </p:cNvSpPr>
          <p:nvPr/>
        </p:nvSpPr>
        <p:spPr>
          <a:xfrm>
            <a:off x="8139065" y="6483350"/>
            <a:ext cx="4052935" cy="365125"/>
          </a:xfrm>
          <a:prstGeom prst="rect">
            <a:avLst/>
          </a:prstGeom>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6350" cap="flat" cmpd="sng" algn="ctr">
            <a:noFill/>
            <a:prstDash val="solid"/>
            <a:miter lim="800000"/>
          </a:ln>
          <a:effectLst/>
        </p:spPr>
        <p:txBody>
          <a:bodyPr vert="horz" lIns="91440" tIns="45720" rIns="91440" bIns="45720" rtlCol="0" anchor="ctr"/>
          <a:lstStyle>
            <a:defPPr>
              <a:defRPr lang="en-US"/>
            </a:defPPr>
            <a:lvl1pPr marL="0" algn="r" defTabSz="914400" rtl="0" eaLnBrk="1" latinLnBrk="0" hangingPunct="1">
              <a:defRPr sz="1200" b="1" kern="1200">
                <a:solidFill>
                  <a:srgbClr val="0000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7ED525-5088-40CF-8CE0-E4296ADF624B}" type="slidenum">
              <a:rPr lang="en-IN" smtClean="0"/>
              <a:pPr/>
              <a:t>101</a:t>
            </a:fld>
            <a:endParaRPr lang="en-IN"/>
          </a:p>
        </p:txBody>
      </p:sp>
      <p:sp>
        <p:nvSpPr>
          <p:cNvPr id="9" name="Footer Placeholder 1">
            <a:extLst>
              <a:ext uri="{FF2B5EF4-FFF2-40B4-BE49-F238E27FC236}">
                <a16:creationId xmlns:a16="http://schemas.microsoft.com/office/drawing/2014/main" xmlns="" id="{73433519-87EA-D1B3-12D6-391B155E8C73}"/>
              </a:ext>
            </a:extLst>
          </p:cNvPr>
          <p:cNvSpPr txBox="1">
            <a:spLocks/>
          </p:cNvSpPr>
          <p:nvPr/>
        </p:nvSpPr>
        <p:spPr>
          <a:xfrm>
            <a:off x="4052936" y="6483348"/>
            <a:ext cx="3892990" cy="365125"/>
          </a:xfrm>
          <a:prstGeom prst="rect">
            <a:avLst/>
          </a:prstGeom>
          <a:solidFill>
            <a:schemeClr val="accent1"/>
          </a:solidFill>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10" name="Title 1"/>
          <p:cNvSpPr txBox="1">
            <a:spLocks/>
          </p:cNvSpPr>
          <p:nvPr/>
        </p:nvSpPr>
        <p:spPr>
          <a:xfrm>
            <a:off x="522486" y="9663"/>
            <a:ext cx="10515600" cy="463639"/>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smtClean="0">
                <a:solidFill>
                  <a:srgbClr val="FF0000"/>
                </a:solidFill>
                <a:latin typeface="Copperplate Gothic Light" panose="020E0507020206020404" pitchFamily="34" charset="0"/>
              </a:rPr>
              <a:t>Model-View-Controller</a:t>
            </a:r>
            <a:endParaRPr lang="en-IN" sz="3200" dirty="0">
              <a:solidFill>
                <a:srgbClr val="FF0000"/>
              </a:solidFill>
              <a:latin typeface="Copperplate Gothic Light" panose="020E0507020206020404" pitchFamily="34" charset="0"/>
            </a:endParaRPr>
          </a:p>
        </p:txBody>
      </p:sp>
      <p:sp>
        <p:nvSpPr>
          <p:cNvPr id="11" name="Date Placeholder 5"/>
          <p:cNvSpPr txBox="1">
            <a:spLocks/>
          </p:cNvSpPr>
          <p:nvPr/>
        </p:nvSpPr>
        <p:spPr>
          <a:xfrm>
            <a:off x="3892990" y="6483347"/>
            <a:ext cx="829901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Tree>
    <p:extLst>
      <p:ext uri="{BB962C8B-B14F-4D97-AF65-F5344CB8AC3E}">
        <p14:creationId xmlns:p14="http://schemas.microsoft.com/office/powerpoint/2010/main" val="213334296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8943" y="717745"/>
            <a:ext cx="11557916" cy="5047010"/>
          </a:xfrm>
        </p:spPr>
        <p:txBody>
          <a:bodyPr>
            <a:noAutofit/>
          </a:bodyPr>
          <a:lstStyle/>
          <a:p>
            <a:pPr marL="0" indent="0" algn="just">
              <a:lnSpc>
                <a:spcPct val="150000"/>
              </a:lnSpc>
              <a:spcBef>
                <a:spcPts val="0"/>
              </a:spcBef>
              <a:buNone/>
            </a:pPr>
            <a:r>
              <a:rPr lang="en-US" sz="2000" dirty="0" smtClean="0">
                <a:solidFill>
                  <a:srgbClr val="0000FF"/>
                </a:solidFill>
                <a:latin typeface="Times New Roman" panose="02020603050405020304" pitchFamily="18" charset="0"/>
                <a:cs typeface="Times New Roman" panose="02020603050405020304" pitchFamily="18" charset="0"/>
              </a:rPr>
              <a:t>VIEW: </a:t>
            </a:r>
          </a:p>
          <a:p>
            <a:pPr algn="just">
              <a:lnSpc>
                <a:spcPct val="150000"/>
              </a:lnSpc>
              <a:spcBef>
                <a:spcPts val="0"/>
              </a:spcBef>
            </a:pPr>
            <a:r>
              <a:rPr lang="en-US" sz="2000" dirty="0" smtClean="0">
                <a:solidFill>
                  <a:srgbClr val="000000"/>
                </a:solidFill>
                <a:latin typeface="Times New Roman" panose="02020603050405020304" pitchFamily="18" charset="0"/>
                <a:cs typeface="Times New Roman" panose="02020603050405020304" pitchFamily="18" charset="0"/>
              </a:rPr>
              <a:t>The </a:t>
            </a:r>
            <a:r>
              <a:rPr lang="en-US" sz="2000" b="1" dirty="0">
                <a:solidFill>
                  <a:srgbClr val="0070C0"/>
                </a:solidFill>
                <a:latin typeface="Times New Roman" panose="02020603050405020304" pitchFamily="18" charset="0"/>
                <a:cs typeface="Times New Roman" panose="02020603050405020304" pitchFamily="18" charset="0"/>
              </a:rPr>
              <a:t>view</a:t>
            </a:r>
            <a:r>
              <a:rPr lang="en-US" sz="2000" dirty="0">
                <a:solidFill>
                  <a:srgbClr val="000000"/>
                </a:solidFill>
                <a:latin typeface="Times New Roman" panose="02020603050405020304" pitchFamily="18" charset="0"/>
                <a:cs typeface="Times New Roman" panose="02020603050405020304" pitchFamily="18" charset="0"/>
              </a:rPr>
              <a:t> determines how </a:t>
            </a:r>
            <a:r>
              <a:rPr lang="en-US" sz="2000" dirty="0" smtClean="0">
                <a:solidFill>
                  <a:srgbClr val="000000"/>
                </a:solidFill>
                <a:latin typeface="Times New Roman" panose="02020603050405020304" pitchFamily="18" charset="0"/>
                <a:cs typeface="Times New Roman" panose="02020603050405020304" pitchFamily="18" charset="0"/>
              </a:rPr>
              <a:t>the component </a:t>
            </a:r>
            <a:r>
              <a:rPr lang="en-US" sz="2000" dirty="0">
                <a:solidFill>
                  <a:srgbClr val="000000"/>
                </a:solidFill>
                <a:latin typeface="Times New Roman" panose="02020603050405020304" pitchFamily="18" charset="0"/>
                <a:cs typeface="Times New Roman" panose="02020603050405020304" pitchFamily="18" charset="0"/>
              </a:rPr>
              <a:t>is displayed on the screen, including any aspects of the view that are </a:t>
            </a:r>
            <a:r>
              <a:rPr lang="en-US" sz="2000" dirty="0" smtClean="0">
                <a:solidFill>
                  <a:srgbClr val="000000"/>
                </a:solidFill>
                <a:latin typeface="Times New Roman" panose="02020603050405020304" pitchFamily="18" charset="0"/>
                <a:cs typeface="Times New Roman" panose="02020603050405020304" pitchFamily="18" charset="0"/>
              </a:rPr>
              <a:t>affected by </a:t>
            </a:r>
            <a:r>
              <a:rPr lang="en-US" sz="2000" dirty="0">
                <a:solidFill>
                  <a:srgbClr val="000000"/>
                </a:solidFill>
                <a:latin typeface="Times New Roman" panose="02020603050405020304" pitchFamily="18" charset="0"/>
                <a:cs typeface="Times New Roman" panose="02020603050405020304" pitchFamily="18" charset="0"/>
              </a:rPr>
              <a:t>the current state of the model. </a:t>
            </a:r>
            <a:endParaRPr lang="en-US" sz="2000" dirty="0" smtClean="0">
              <a:solidFill>
                <a:srgbClr val="000000"/>
              </a:solidFill>
              <a:latin typeface="Times New Roman" panose="02020603050405020304" pitchFamily="18" charset="0"/>
              <a:cs typeface="Times New Roman" panose="02020603050405020304" pitchFamily="18" charset="0"/>
            </a:endParaRPr>
          </a:p>
          <a:p>
            <a:pPr algn="just">
              <a:lnSpc>
                <a:spcPct val="150000"/>
              </a:lnSpc>
              <a:spcBef>
                <a:spcPts val="0"/>
              </a:spcBef>
            </a:pPr>
            <a:r>
              <a:rPr lang="en-US" sz="2000" dirty="0">
                <a:solidFill>
                  <a:srgbClr val="000000"/>
                </a:solidFill>
                <a:latin typeface="Times New Roman" panose="02020603050405020304" pitchFamily="18" charset="0"/>
                <a:cs typeface="Times New Roman" panose="02020603050405020304" pitchFamily="18" charset="0"/>
              </a:rPr>
              <a:t>View can also update the model </a:t>
            </a:r>
            <a:r>
              <a:rPr lang="en-US" sz="2000" dirty="0" smtClean="0">
                <a:solidFill>
                  <a:srgbClr val="000000"/>
                </a:solidFill>
                <a:latin typeface="Times New Roman" panose="02020603050405020304" pitchFamily="18" charset="0"/>
                <a:cs typeface="Times New Roman" panose="02020603050405020304" pitchFamily="18" charset="0"/>
              </a:rPr>
              <a:t>by sending </a:t>
            </a:r>
            <a:r>
              <a:rPr lang="en-US" sz="2000" dirty="0">
                <a:solidFill>
                  <a:srgbClr val="000000"/>
                </a:solidFill>
                <a:latin typeface="Times New Roman" panose="02020603050405020304" pitchFamily="18" charset="0"/>
                <a:cs typeface="Times New Roman" panose="02020603050405020304" pitchFamily="18" charset="0"/>
              </a:rPr>
              <a:t>appropriate messages. Users interact with an application through </a:t>
            </a:r>
            <a:r>
              <a:rPr lang="en-US" sz="2000" dirty="0" smtClean="0">
                <a:solidFill>
                  <a:srgbClr val="000000"/>
                </a:solidFill>
                <a:latin typeface="Times New Roman" panose="02020603050405020304" pitchFamily="18" charset="0"/>
                <a:cs typeface="Times New Roman" panose="02020603050405020304" pitchFamily="18" charset="0"/>
              </a:rPr>
              <a:t>its View</a:t>
            </a:r>
            <a:r>
              <a:rPr lang="en-US" sz="2000" dirty="0">
                <a:solidFill>
                  <a:srgbClr val="000000"/>
                </a:solidFill>
                <a:latin typeface="Times New Roman" panose="02020603050405020304" pitchFamily="18" charset="0"/>
                <a:cs typeface="Times New Roman" panose="02020603050405020304" pitchFamily="18" charset="0"/>
              </a:rPr>
              <a:t>.</a:t>
            </a:r>
          </a:p>
          <a:p>
            <a:pPr algn="just">
              <a:lnSpc>
                <a:spcPct val="150000"/>
              </a:lnSpc>
              <a:spcBef>
                <a:spcPts val="0"/>
              </a:spcBef>
            </a:pPr>
            <a:r>
              <a:rPr lang="en-US" sz="2000" dirty="0">
                <a:solidFill>
                  <a:srgbClr val="000000"/>
                </a:solidFill>
                <a:latin typeface="Times New Roman" panose="02020603050405020304" pitchFamily="18" charset="0"/>
                <a:cs typeface="Times New Roman" panose="02020603050405020304" pitchFamily="18" charset="0"/>
              </a:rPr>
              <a:t>As the name suggests, the view is responsible for rendering the data received from the model. There may be pre-designed templates where you can fit the data, and there may even be several different views per model depending on the requirements.</a:t>
            </a:r>
          </a:p>
          <a:p>
            <a:pPr algn="just">
              <a:lnSpc>
                <a:spcPct val="150000"/>
              </a:lnSpc>
              <a:spcBef>
                <a:spcPts val="0"/>
              </a:spcBef>
            </a:pPr>
            <a:r>
              <a:rPr lang="en-US" sz="2000" dirty="0" smtClean="0">
                <a:solidFill>
                  <a:srgbClr val="000000"/>
                </a:solidFill>
                <a:latin typeface="Times New Roman" panose="02020603050405020304" pitchFamily="18" charset="0"/>
                <a:cs typeface="Times New Roman" panose="02020603050405020304" pitchFamily="18" charset="0"/>
              </a:rPr>
              <a:t>Any </a:t>
            </a:r>
            <a:r>
              <a:rPr lang="en-US" sz="2000" dirty="0">
                <a:solidFill>
                  <a:srgbClr val="000000"/>
                </a:solidFill>
                <a:latin typeface="Times New Roman" panose="02020603050405020304" pitchFamily="18" charset="0"/>
                <a:cs typeface="Times New Roman" panose="02020603050405020304" pitchFamily="18" charset="0"/>
              </a:rPr>
              <a:t>web application is structured keeping these three core components in mind. There may be a primary controller that is responsible for receiving all the requests and calling the specific controller for specific actions. </a:t>
            </a:r>
            <a:endParaRPr lang="en-US" sz="2000" dirty="0" smtClean="0">
              <a:solidFill>
                <a:srgbClr val="000000"/>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4294967295"/>
          </p:nvPr>
        </p:nvSpPr>
        <p:spPr>
          <a:xfrm>
            <a:off x="0" y="6496052"/>
            <a:ext cx="3911097" cy="365125"/>
          </a:xfrm>
        </p:spPr>
        <p:txBody>
          <a:bodyPr/>
          <a:lstStyle/>
          <a:p>
            <a:fld id="{E962EB24-31B5-4BBF-8AA2-FBCCF2C4A1A8}" type="datetime1">
              <a:rPr lang="en-IN" smtClean="0"/>
              <a:t>28-08-2023</a:t>
            </a:fld>
            <a:endParaRPr lang="en-IN" dirty="0"/>
          </a:p>
        </p:txBody>
      </p:sp>
      <p:sp>
        <p:nvSpPr>
          <p:cNvPr id="6" name="Slide Number Placeholder 5"/>
          <p:cNvSpPr>
            <a:spLocks noGrp="1"/>
          </p:cNvSpPr>
          <p:nvPr>
            <p:ph type="sldNum" sz="quarter" idx="12"/>
          </p:nvPr>
        </p:nvSpPr>
        <p:spPr/>
        <p:txBody>
          <a:bodyPr/>
          <a:lstStyle/>
          <a:p>
            <a:fld id="{AD7ED525-5088-40CF-8CE0-E4296ADF624B}" type="slidenum">
              <a:rPr lang="en-IN" smtClean="0"/>
              <a:pPr/>
              <a:t>102</a:t>
            </a:fld>
            <a:endParaRPr lang="en-IN" dirty="0"/>
          </a:p>
        </p:txBody>
      </p:sp>
      <p:sp>
        <p:nvSpPr>
          <p:cNvPr id="5" name="Footer Placeholder 4">
            <a:extLst>
              <a:ext uri="{FF2B5EF4-FFF2-40B4-BE49-F238E27FC236}">
                <a16:creationId xmlns:a16="http://schemas.microsoft.com/office/drawing/2014/main" xmlns="" id="{13B4C1F0-43E9-4E5A-9CD1-B3FBFBBD575E}"/>
              </a:ext>
            </a:extLst>
          </p:cNvPr>
          <p:cNvSpPr>
            <a:spLocks noGrp="1"/>
          </p:cNvSpPr>
          <p:nvPr>
            <p:ph type="ftr" sz="quarter" idx="4294967295"/>
          </p:nvPr>
        </p:nvSpPr>
        <p:spPr>
          <a:xfrm>
            <a:off x="4038601" y="6483349"/>
            <a:ext cx="4038600" cy="365125"/>
          </a:xfrm>
        </p:spPr>
        <p:txBody>
          <a:bodyPr/>
          <a:lstStyle/>
          <a:p>
            <a:r>
              <a:rPr lang="en-IN" smtClean="0"/>
              <a:t>APP Faculties - CINTEL</a:t>
            </a:r>
            <a:endParaRPr lang="en-IN" dirty="0"/>
          </a:p>
        </p:txBody>
      </p:sp>
      <p:sp>
        <p:nvSpPr>
          <p:cNvPr id="7" name="Date Placeholder 5">
            <a:extLst>
              <a:ext uri="{FF2B5EF4-FFF2-40B4-BE49-F238E27FC236}">
                <a16:creationId xmlns:a16="http://schemas.microsoft.com/office/drawing/2014/main" xmlns="" id="{2F54C4AA-33D7-3725-10CE-448551F98604}"/>
              </a:ext>
            </a:extLst>
          </p:cNvPr>
          <p:cNvSpPr txBox="1">
            <a:spLocks/>
          </p:cNvSpPr>
          <p:nvPr/>
        </p:nvSpPr>
        <p:spPr>
          <a:xfrm>
            <a:off x="0" y="6483349"/>
            <a:ext cx="389299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FAE4F87E-2ACB-45B7-A04D-26AFFE8C41CD}" type="datetime1">
              <a:rPr lang="en-IN" b="1" smtClean="0">
                <a:solidFill>
                  <a:srgbClr val="0000FF"/>
                </a:solidFill>
                <a:latin typeface="Bookman Old Style" panose="02050604050505020204" pitchFamily="18" charset="0"/>
              </a:rPr>
              <a:pPr/>
              <a:t>28-08-2023</a:t>
            </a:fld>
            <a:endParaRPr lang="en-IN" b="1" dirty="0">
              <a:solidFill>
                <a:srgbClr val="0000FF"/>
              </a:solidFill>
              <a:latin typeface="Bookman Old Style" panose="02050604050505020204" pitchFamily="18" charset="0"/>
            </a:endParaRPr>
          </a:p>
        </p:txBody>
      </p:sp>
      <p:sp>
        <p:nvSpPr>
          <p:cNvPr id="8" name="Slide Number Placeholder 7">
            <a:extLst>
              <a:ext uri="{FF2B5EF4-FFF2-40B4-BE49-F238E27FC236}">
                <a16:creationId xmlns:a16="http://schemas.microsoft.com/office/drawing/2014/main" xmlns="" id="{953FEF9A-07FF-B0C3-32BF-9B689BC96403}"/>
              </a:ext>
            </a:extLst>
          </p:cNvPr>
          <p:cNvSpPr txBox="1">
            <a:spLocks/>
          </p:cNvSpPr>
          <p:nvPr/>
        </p:nvSpPr>
        <p:spPr>
          <a:xfrm>
            <a:off x="8139065" y="6483350"/>
            <a:ext cx="4052935" cy="365125"/>
          </a:xfrm>
          <a:prstGeom prst="rect">
            <a:avLst/>
          </a:prstGeom>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6350" cap="flat" cmpd="sng" algn="ctr">
            <a:noFill/>
            <a:prstDash val="solid"/>
            <a:miter lim="800000"/>
          </a:ln>
          <a:effectLst/>
        </p:spPr>
        <p:txBody>
          <a:bodyPr vert="horz" lIns="91440" tIns="45720" rIns="91440" bIns="45720" rtlCol="0" anchor="ctr"/>
          <a:lstStyle>
            <a:defPPr>
              <a:defRPr lang="en-US"/>
            </a:defPPr>
            <a:lvl1pPr marL="0" algn="r" defTabSz="914400" rtl="0" eaLnBrk="1" latinLnBrk="0" hangingPunct="1">
              <a:defRPr sz="1200" b="1" kern="1200">
                <a:solidFill>
                  <a:srgbClr val="0000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7ED525-5088-40CF-8CE0-E4296ADF624B}" type="slidenum">
              <a:rPr lang="en-IN" smtClean="0"/>
              <a:pPr/>
              <a:t>102</a:t>
            </a:fld>
            <a:endParaRPr lang="en-IN"/>
          </a:p>
        </p:txBody>
      </p:sp>
      <p:sp>
        <p:nvSpPr>
          <p:cNvPr id="9" name="Footer Placeholder 1">
            <a:extLst>
              <a:ext uri="{FF2B5EF4-FFF2-40B4-BE49-F238E27FC236}">
                <a16:creationId xmlns:a16="http://schemas.microsoft.com/office/drawing/2014/main" xmlns="" id="{73433519-87EA-D1B3-12D6-391B155E8C73}"/>
              </a:ext>
            </a:extLst>
          </p:cNvPr>
          <p:cNvSpPr txBox="1">
            <a:spLocks/>
          </p:cNvSpPr>
          <p:nvPr/>
        </p:nvSpPr>
        <p:spPr>
          <a:xfrm>
            <a:off x="4052936" y="6483348"/>
            <a:ext cx="3892990" cy="365125"/>
          </a:xfrm>
          <a:prstGeom prst="rect">
            <a:avLst/>
          </a:prstGeom>
          <a:solidFill>
            <a:schemeClr val="accent1"/>
          </a:solidFill>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10" name="Title 1"/>
          <p:cNvSpPr txBox="1">
            <a:spLocks/>
          </p:cNvSpPr>
          <p:nvPr/>
        </p:nvSpPr>
        <p:spPr>
          <a:xfrm>
            <a:off x="522486" y="9663"/>
            <a:ext cx="10515600" cy="463639"/>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smtClean="0">
                <a:solidFill>
                  <a:srgbClr val="FF0000"/>
                </a:solidFill>
                <a:latin typeface="Copperplate Gothic Light" panose="020E0507020206020404" pitchFamily="34" charset="0"/>
              </a:rPr>
              <a:t>Model-View-Controller</a:t>
            </a:r>
            <a:endParaRPr lang="en-IN" sz="3200" dirty="0">
              <a:solidFill>
                <a:srgbClr val="FF0000"/>
              </a:solidFill>
              <a:latin typeface="Copperplate Gothic Light" panose="020E0507020206020404" pitchFamily="34" charset="0"/>
            </a:endParaRPr>
          </a:p>
        </p:txBody>
      </p:sp>
      <p:sp>
        <p:nvSpPr>
          <p:cNvPr id="11" name="Date Placeholder 5"/>
          <p:cNvSpPr txBox="1">
            <a:spLocks/>
          </p:cNvSpPr>
          <p:nvPr/>
        </p:nvSpPr>
        <p:spPr>
          <a:xfrm>
            <a:off x="3892990" y="6470645"/>
            <a:ext cx="829901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Tree>
    <p:extLst>
      <p:ext uri="{BB962C8B-B14F-4D97-AF65-F5344CB8AC3E}">
        <p14:creationId xmlns:p14="http://schemas.microsoft.com/office/powerpoint/2010/main" val="357602108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8943" y="717745"/>
            <a:ext cx="11557916" cy="5047010"/>
          </a:xfrm>
        </p:spPr>
        <p:txBody>
          <a:bodyPr>
            <a:noAutofit/>
          </a:bodyPr>
          <a:lstStyle/>
          <a:p>
            <a:pPr marL="0" indent="0" algn="just">
              <a:lnSpc>
                <a:spcPct val="150000"/>
              </a:lnSpc>
              <a:spcBef>
                <a:spcPts val="0"/>
              </a:spcBef>
              <a:buNone/>
            </a:pPr>
            <a:r>
              <a:rPr lang="en-US" sz="2000" dirty="0" smtClean="0">
                <a:solidFill>
                  <a:srgbClr val="0000FF"/>
                </a:solidFill>
                <a:latin typeface="Times New Roman" panose="02020603050405020304" pitchFamily="18" charset="0"/>
                <a:cs typeface="Times New Roman" panose="02020603050405020304" pitchFamily="18" charset="0"/>
              </a:rPr>
              <a:t>CONTROLLER: </a:t>
            </a:r>
          </a:p>
          <a:p>
            <a:pPr algn="just">
              <a:lnSpc>
                <a:spcPct val="150000"/>
              </a:lnSpc>
              <a:spcBef>
                <a:spcPts val="0"/>
              </a:spcBef>
            </a:pPr>
            <a:r>
              <a:rPr lang="en-US" sz="2000" dirty="0" smtClean="0">
                <a:solidFill>
                  <a:srgbClr val="000000"/>
                </a:solidFill>
                <a:latin typeface="Times New Roman" panose="02020603050405020304" pitchFamily="18" charset="0"/>
                <a:cs typeface="Times New Roman" panose="02020603050405020304" pitchFamily="18" charset="0"/>
              </a:rPr>
              <a:t>The </a:t>
            </a:r>
            <a:r>
              <a:rPr lang="en-US" sz="2000" b="1" dirty="0">
                <a:solidFill>
                  <a:srgbClr val="0070C0"/>
                </a:solidFill>
                <a:latin typeface="Times New Roman" panose="02020603050405020304" pitchFamily="18" charset="0"/>
                <a:cs typeface="Times New Roman" panose="02020603050405020304" pitchFamily="18" charset="0"/>
              </a:rPr>
              <a:t>controller</a:t>
            </a:r>
            <a:r>
              <a:rPr lang="en-US" sz="2000" b="1" dirty="0">
                <a:solidFill>
                  <a:srgbClr val="000000"/>
                </a:solidFill>
                <a:latin typeface="Times New Roman" panose="02020603050405020304" pitchFamily="18" charset="0"/>
                <a:cs typeface="Times New Roman" panose="02020603050405020304" pitchFamily="18" charset="0"/>
              </a:rPr>
              <a:t> </a:t>
            </a:r>
            <a:r>
              <a:rPr lang="en-US" sz="2000" dirty="0">
                <a:solidFill>
                  <a:srgbClr val="000000"/>
                </a:solidFill>
                <a:latin typeface="Times New Roman" panose="02020603050405020304" pitchFamily="18" charset="0"/>
                <a:cs typeface="Times New Roman" panose="02020603050405020304" pitchFamily="18" charset="0"/>
              </a:rPr>
              <a:t>determines how the component reacts to </a:t>
            </a:r>
            <a:r>
              <a:rPr lang="en-US" sz="2000" dirty="0" smtClean="0">
                <a:solidFill>
                  <a:srgbClr val="000000"/>
                </a:solidFill>
                <a:latin typeface="Times New Roman" panose="02020603050405020304" pitchFamily="18" charset="0"/>
                <a:cs typeface="Times New Roman" panose="02020603050405020304" pitchFamily="18" charset="0"/>
              </a:rPr>
              <a:t>the user</a:t>
            </a:r>
            <a:r>
              <a:rPr lang="en-US" sz="2000" dirty="0">
                <a:solidFill>
                  <a:srgbClr val="000000"/>
                </a:solidFill>
                <a:latin typeface="Times New Roman" panose="02020603050405020304" pitchFamily="18" charset="0"/>
                <a:cs typeface="Times New Roman" panose="02020603050405020304" pitchFamily="18" charset="0"/>
              </a:rPr>
              <a:t>. </a:t>
            </a:r>
            <a:endParaRPr lang="en-US" sz="2000" dirty="0" smtClean="0">
              <a:solidFill>
                <a:srgbClr val="000000"/>
              </a:solidFill>
              <a:latin typeface="Times New Roman" panose="02020603050405020304" pitchFamily="18" charset="0"/>
              <a:cs typeface="Times New Roman" panose="02020603050405020304" pitchFamily="18" charset="0"/>
            </a:endParaRPr>
          </a:p>
          <a:p>
            <a:pPr algn="just">
              <a:lnSpc>
                <a:spcPct val="150000"/>
              </a:lnSpc>
              <a:spcBef>
                <a:spcPts val="0"/>
              </a:spcBef>
            </a:pPr>
            <a:r>
              <a:rPr lang="en-US" sz="2000" dirty="0">
                <a:solidFill>
                  <a:srgbClr val="000000"/>
                </a:solidFill>
                <a:latin typeface="Times New Roman" panose="02020603050405020304" pitchFamily="18" charset="0"/>
                <a:cs typeface="Times New Roman" panose="02020603050405020304" pitchFamily="18" charset="0"/>
              </a:rPr>
              <a:t>Example : </a:t>
            </a:r>
            <a:r>
              <a:rPr lang="en-US" sz="2000" dirty="0" smtClean="0">
                <a:solidFill>
                  <a:srgbClr val="000000"/>
                </a:solidFill>
                <a:latin typeface="Times New Roman" panose="02020603050405020304" pitchFamily="18" charset="0"/>
                <a:cs typeface="Times New Roman" panose="02020603050405020304" pitchFamily="18" charset="0"/>
              </a:rPr>
              <a:t>When </a:t>
            </a:r>
            <a:r>
              <a:rPr lang="en-US" sz="2000" dirty="0">
                <a:solidFill>
                  <a:srgbClr val="000000"/>
                </a:solidFill>
                <a:latin typeface="Times New Roman" panose="02020603050405020304" pitchFamily="18" charset="0"/>
                <a:cs typeface="Times New Roman" panose="02020603050405020304" pitchFamily="18" charset="0"/>
              </a:rPr>
              <a:t>the user clicks a check box, the controller reacts by changing </a:t>
            </a:r>
            <a:r>
              <a:rPr lang="en-US" sz="2000" dirty="0" smtClean="0">
                <a:solidFill>
                  <a:srgbClr val="000000"/>
                </a:solidFill>
                <a:latin typeface="Times New Roman" panose="02020603050405020304" pitchFamily="18" charset="0"/>
                <a:cs typeface="Times New Roman" panose="02020603050405020304" pitchFamily="18" charset="0"/>
              </a:rPr>
              <a:t>the model </a:t>
            </a:r>
            <a:r>
              <a:rPr lang="en-US" sz="2000" dirty="0">
                <a:solidFill>
                  <a:srgbClr val="000000"/>
                </a:solidFill>
                <a:latin typeface="Times New Roman" panose="02020603050405020304" pitchFamily="18" charset="0"/>
                <a:cs typeface="Times New Roman" panose="02020603050405020304" pitchFamily="18" charset="0"/>
              </a:rPr>
              <a:t>to reflect the user’s choice (checked or unchecked). </a:t>
            </a:r>
            <a:endParaRPr lang="en-US" sz="2000" dirty="0" smtClean="0">
              <a:solidFill>
                <a:srgbClr val="000000"/>
              </a:solidFill>
              <a:latin typeface="Times New Roman" panose="02020603050405020304" pitchFamily="18" charset="0"/>
              <a:cs typeface="Times New Roman" panose="02020603050405020304" pitchFamily="18" charset="0"/>
            </a:endParaRPr>
          </a:p>
          <a:p>
            <a:pPr algn="just">
              <a:lnSpc>
                <a:spcPct val="150000"/>
              </a:lnSpc>
              <a:spcBef>
                <a:spcPts val="0"/>
              </a:spcBef>
            </a:pPr>
            <a:r>
              <a:rPr lang="en-US" sz="2000" dirty="0">
                <a:solidFill>
                  <a:srgbClr val="000000"/>
                </a:solidFill>
                <a:latin typeface="Times New Roman" panose="02020603050405020304" pitchFamily="18" charset="0"/>
                <a:cs typeface="Times New Roman" panose="02020603050405020304" pitchFamily="18" charset="0"/>
              </a:rPr>
              <a:t>The controller is </a:t>
            </a:r>
            <a:r>
              <a:rPr lang="en-US" sz="2000" dirty="0" smtClean="0">
                <a:solidFill>
                  <a:srgbClr val="000000"/>
                </a:solidFill>
                <a:latin typeface="Times New Roman" panose="02020603050405020304" pitchFamily="18" charset="0"/>
                <a:cs typeface="Times New Roman" panose="02020603050405020304" pitchFamily="18" charset="0"/>
              </a:rPr>
              <a:t>like housekeeper </a:t>
            </a:r>
            <a:r>
              <a:rPr lang="en-US" sz="2000" dirty="0">
                <a:solidFill>
                  <a:srgbClr val="000000"/>
                </a:solidFill>
                <a:latin typeface="Times New Roman" panose="02020603050405020304" pitchFamily="18" charset="0"/>
                <a:cs typeface="Times New Roman" panose="02020603050405020304" pitchFamily="18" charset="0"/>
              </a:rPr>
              <a:t>of the application – it performs coordination between model and view to entertain a user request. The user requests are received as HTTP get or post request – for example, when the user clicks on any GUI elements to perform any action.</a:t>
            </a:r>
          </a:p>
          <a:p>
            <a:pPr algn="just">
              <a:lnSpc>
                <a:spcPct val="150000"/>
              </a:lnSpc>
              <a:spcBef>
                <a:spcPts val="0"/>
              </a:spcBef>
            </a:pPr>
            <a:r>
              <a:rPr lang="en-US" sz="2000" dirty="0">
                <a:solidFill>
                  <a:srgbClr val="000000"/>
                </a:solidFill>
                <a:latin typeface="Times New Roman" panose="02020603050405020304" pitchFamily="18" charset="0"/>
                <a:cs typeface="Times New Roman" panose="02020603050405020304" pitchFamily="18" charset="0"/>
              </a:rPr>
              <a:t>The primary function of a controller is to call and coordinate with the model to fetch any necessary resources required to act. </a:t>
            </a:r>
            <a:endParaRPr lang="en-US" sz="2000" dirty="0" smtClean="0">
              <a:solidFill>
                <a:srgbClr val="000000"/>
              </a:solidFill>
              <a:latin typeface="Times New Roman" panose="02020603050405020304" pitchFamily="18" charset="0"/>
              <a:cs typeface="Times New Roman" panose="02020603050405020304" pitchFamily="18" charset="0"/>
            </a:endParaRPr>
          </a:p>
          <a:p>
            <a:pPr algn="just">
              <a:lnSpc>
                <a:spcPct val="150000"/>
              </a:lnSpc>
              <a:spcBef>
                <a:spcPts val="0"/>
              </a:spcBef>
            </a:pPr>
            <a:r>
              <a:rPr lang="en-US" sz="2000" dirty="0" smtClean="0">
                <a:solidFill>
                  <a:srgbClr val="000000"/>
                </a:solidFill>
                <a:latin typeface="Times New Roman" panose="02020603050405020304" pitchFamily="18" charset="0"/>
                <a:cs typeface="Times New Roman" panose="02020603050405020304" pitchFamily="18" charset="0"/>
              </a:rPr>
              <a:t>Usually</a:t>
            </a:r>
            <a:r>
              <a:rPr lang="en-US" sz="2000" dirty="0">
                <a:solidFill>
                  <a:srgbClr val="000000"/>
                </a:solidFill>
                <a:latin typeface="Times New Roman" panose="02020603050405020304" pitchFamily="18" charset="0"/>
                <a:cs typeface="Times New Roman" panose="02020603050405020304" pitchFamily="18" charset="0"/>
              </a:rPr>
              <a:t>, on receiving a user request, the controller calls the appropriate model for the task at hand.</a:t>
            </a:r>
            <a:endParaRPr lang="en-US" sz="2000" dirty="0" smtClean="0">
              <a:solidFill>
                <a:srgbClr val="000000"/>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4294967295"/>
          </p:nvPr>
        </p:nvSpPr>
        <p:spPr>
          <a:xfrm>
            <a:off x="0" y="6496052"/>
            <a:ext cx="3911097" cy="365125"/>
          </a:xfrm>
        </p:spPr>
        <p:txBody>
          <a:bodyPr/>
          <a:lstStyle/>
          <a:p>
            <a:fld id="{614DBF2F-3B9C-4C1E-A2D8-44D5DDA1CB18}" type="datetime1">
              <a:rPr lang="en-IN" smtClean="0"/>
              <a:t>28-08-2023</a:t>
            </a:fld>
            <a:endParaRPr lang="en-IN" dirty="0"/>
          </a:p>
        </p:txBody>
      </p:sp>
      <p:sp>
        <p:nvSpPr>
          <p:cNvPr id="6" name="Slide Number Placeholder 5"/>
          <p:cNvSpPr>
            <a:spLocks noGrp="1"/>
          </p:cNvSpPr>
          <p:nvPr>
            <p:ph type="sldNum" sz="quarter" idx="12"/>
          </p:nvPr>
        </p:nvSpPr>
        <p:spPr/>
        <p:txBody>
          <a:bodyPr/>
          <a:lstStyle/>
          <a:p>
            <a:fld id="{AD7ED525-5088-40CF-8CE0-E4296ADF624B}" type="slidenum">
              <a:rPr lang="en-IN" smtClean="0"/>
              <a:pPr/>
              <a:t>103</a:t>
            </a:fld>
            <a:endParaRPr lang="en-IN" dirty="0"/>
          </a:p>
        </p:txBody>
      </p:sp>
      <p:sp>
        <p:nvSpPr>
          <p:cNvPr id="5" name="Footer Placeholder 4">
            <a:extLst>
              <a:ext uri="{FF2B5EF4-FFF2-40B4-BE49-F238E27FC236}">
                <a16:creationId xmlns:a16="http://schemas.microsoft.com/office/drawing/2014/main" xmlns="" id="{13B4C1F0-43E9-4E5A-9CD1-B3FBFBBD575E}"/>
              </a:ext>
            </a:extLst>
          </p:cNvPr>
          <p:cNvSpPr>
            <a:spLocks noGrp="1"/>
          </p:cNvSpPr>
          <p:nvPr>
            <p:ph type="ftr" sz="quarter" idx="4294967295"/>
          </p:nvPr>
        </p:nvSpPr>
        <p:spPr>
          <a:xfrm>
            <a:off x="4038601" y="6483349"/>
            <a:ext cx="4038600" cy="365125"/>
          </a:xfrm>
        </p:spPr>
        <p:txBody>
          <a:bodyPr/>
          <a:lstStyle/>
          <a:p>
            <a:r>
              <a:rPr lang="en-IN" smtClean="0"/>
              <a:t>APP Faculties - CINTEL</a:t>
            </a:r>
            <a:endParaRPr lang="en-IN" dirty="0"/>
          </a:p>
        </p:txBody>
      </p:sp>
      <p:sp>
        <p:nvSpPr>
          <p:cNvPr id="7" name="Date Placeholder 5">
            <a:extLst>
              <a:ext uri="{FF2B5EF4-FFF2-40B4-BE49-F238E27FC236}">
                <a16:creationId xmlns:a16="http://schemas.microsoft.com/office/drawing/2014/main" xmlns="" id="{2F54C4AA-33D7-3725-10CE-448551F98604}"/>
              </a:ext>
            </a:extLst>
          </p:cNvPr>
          <p:cNvSpPr txBox="1">
            <a:spLocks/>
          </p:cNvSpPr>
          <p:nvPr/>
        </p:nvSpPr>
        <p:spPr>
          <a:xfrm>
            <a:off x="0" y="6483349"/>
            <a:ext cx="389299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FAE4F87E-2ACB-45B7-A04D-26AFFE8C41CD}" type="datetime1">
              <a:rPr lang="en-IN" b="1" smtClean="0">
                <a:solidFill>
                  <a:srgbClr val="0000FF"/>
                </a:solidFill>
                <a:latin typeface="Bookman Old Style" panose="02050604050505020204" pitchFamily="18" charset="0"/>
              </a:rPr>
              <a:pPr/>
              <a:t>28-08-2023</a:t>
            </a:fld>
            <a:endParaRPr lang="en-IN" b="1" dirty="0">
              <a:solidFill>
                <a:srgbClr val="0000FF"/>
              </a:solidFill>
              <a:latin typeface="Bookman Old Style" panose="02050604050505020204" pitchFamily="18" charset="0"/>
            </a:endParaRPr>
          </a:p>
        </p:txBody>
      </p:sp>
      <p:sp>
        <p:nvSpPr>
          <p:cNvPr id="8" name="Slide Number Placeholder 7">
            <a:extLst>
              <a:ext uri="{FF2B5EF4-FFF2-40B4-BE49-F238E27FC236}">
                <a16:creationId xmlns:a16="http://schemas.microsoft.com/office/drawing/2014/main" xmlns="" id="{953FEF9A-07FF-B0C3-32BF-9B689BC96403}"/>
              </a:ext>
            </a:extLst>
          </p:cNvPr>
          <p:cNvSpPr txBox="1">
            <a:spLocks/>
          </p:cNvSpPr>
          <p:nvPr/>
        </p:nvSpPr>
        <p:spPr>
          <a:xfrm>
            <a:off x="8139065" y="6483350"/>
            <a:ext cx="4052935" cy="365125"/>
          </a:xfrm>
          <a:prstGeom prst="rect">
            <a:avLst/>
          </a:prstGeom>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6350" cap="flat" cmpd="sng" algn="ctr">
            <a:noFill/>
            <a:prstDash val="solid"/>
            <a:miter lim="800000"/>
          </a:ln>
          <a:effectLst/>
        </p:spPr>
        <p:txBody>
          <a:bodyPr vert="horz" lIns="91440" tIns="45720" rIns="91440" bIns="45720" rtlCol="0" anchor="ctr"/>
          <a:lstStyle>
            <a:defPPr>
              <a:defRPr lang="en-US"/>
            </a:defPPr>
            <a:lvl1pPr marL="0" algn="r" defTabSz="914400" rtl="0" eaLnBrk="1" latinLnBrk="0" hangingPunct="1">
              <a:defRPr sz="1200" b="1" kern="1200">
                <a:solidFill>
                  <a:srgbClr val="0000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7ED525-5088-40CF-8CE0-E4296ADF624B}" type="slidenum">
              <a:rPr lang="en-IN" smtClean="0"/>
              <a:pPr/>
              <a:t>103</a:t>
            </a:fld>
            <a:endParaRPr lang="en-IN"/>
          </a:p>
        </p:txBody>
      </p:sp>
      <p:sp>
        <p:nvSpPr>
          <p:cNvPr id="9" name="Footer Placeholder 1">
            <a:extLst>
              <a:ext uri="{FF2B5EF4-FFF2-40B4-BE49-F238E27FC236}">
                <a16:creationId xmlns:a16="http://schemas.microsoft.com/office/drawing/2014/main" xmlns="" id="{73433519-87EA-D1B3-12D6-391B155E8C73}"/>
              </a:ext>
            </a:extLst>
          </p:cNvPr>
          <p:cNvSpPr txBox="1">
            <a:spLocks/>
          </p:cNvSpPr>
          <p:nvPr/>
        </p:nvSpPr>
        <p:spPr>
          <a:xfrm>
            <a:off x="4052936" y="6483348"/>
            <a:ext cx="3892990" cy="365125"/>
          </a:xfrm>
          <a:prstGeom prst="rect">
            <a:avLst/>
          </a:prstGeom>
          <a:solidFill>
            <a:schemeClr val="accent1"/>
          </a:solidFill>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10" name="Title 1"/>
          <p:cNvSpPr txBox="1">
            <a:spLocks/>
          </p:cNvSpPr>
          <p:nvPr/>
        </p:nvSpPr>
        <p:spPr>
          <a:xfrm>
            <a:off x="522486" y="9663"/>
            <a:ext cx="10515600" cy="463639"/>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smtClean="0">
                <a:solidFill>
                  <a:srgbClr val="FF0000"/>
                </a:solidFill>
                <a:latin typeface="Copperplate Gothic Light" panose="020E0507020206020404" pitchFamily="34" charset="0"/>
              </a:rPr>
              <a:t>Model-View-Controller</a:t>
            </a:r>
            <a:endParaRPr lang="en-IN" sz="3200" dirty="0">
              <a:solidFill>
                <a:srgbClr val="FF0000"/>
              </a:solidFill>
              <a:latin typeface="Copperplate Gothic Light" panose="020E0507020206020404" pitchFamily="34" charset="0"/>
            </a:endParaRPr>
          </a:p>
        </p:txBody>
      </p:sp>
      <p:sp>
        <p:nvSpPr>
          <p:cNvPr id="11" name="Date Placeholder 5"/>
          <p:cNvSpPr txBox="1">
            <a:spLocks/>
          </p:cNvSpPr>
          <p:nvPr/>
        </p:nvSpPr>
        <p:spPr>
          <a:xfrm>
            <a:off x="3925432" y="6496052"/>
            <a:ext cx="8266568"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Tree>
    <p:extLst>
      <p:ext uri="{BB962C8B-B14F-4D97-AF65-F5344CB8AC3E}">
        <p14:creationId xmlns:p14="http://schemas.microsoft.com/office/powerpoint/2010/main" val="13899087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8943" y="717745"/>
            <a:ext cx="11056714" cy="5047010"/>
          </a:xfrm>
        </p:spPr>
        <p:txBody>
          <a:bodyPr>
            <a:noAutofit/>
          </a:bodyPr>
          <a:lstStyle/>
          <a:p>
            <a:pPr algn="just">
              <a:lnSpc>
                <a:spcPct val="150000"/>
              </a:lnSpc>
              <a:spcBef>
                <a:spcPts val="0"/>
              </a:spcBef>
            </a:pPr>
            <a:r>
              <a:rPr lang="en-US" sz="2000" dirty="0">
                <a:solidFill>
                  <a:srgbClr val="000000"/>
                </a:solidFill>
                <a:latin typeface="Times New Roman" panose="02020603050405020304" pitchFamily="18" charset="0"/>
                <a:cs typeface="Times New Roman" panose="02020603050405020304" pitchFamily="18" charset="0"/>
              </a:rPr>
              <a:t>A common problem faced by application developers these days is the support for different type of devices. </a:t>
            </a:r>
            <a:endParaRPr lang="en-US" sz="2000" dirty="0" smtClean="0">
              <a:solidFill>
                <a:srgbClr val="000000"/>
              </a:solidFill>
              <a:latin typeface="Times New Roman" panose="02020603050405020304" pitchFamily="18" charset="0"/>
              <a:cs typeface="Times New Roman" panose="02020603050405020304" pitchFamily="18" charset="0"/>
            </a:endParaRPr>
          </a:p>
          <a:p>
            <a:pPr algn="just">
              <a:lnSpc>
                <a:spcPct val="150000"/>
              </a:lnSpc>
              <a:spcBef>
                <a:spcPts val="0"/>
              </a:spcBef>
            </a:pPr>
            <a:r>
              <a:rPr lang="en-US" sz="2000" dirty="0" smtClean="0">
                <a:solidFill>
                  <a:srgbClr val="000000"/>
                </a:solidFill>
                <a:latin typeface="Times New Roman" panose="02020603050405020304" pitchFamily="18" charset="0"/>
                <a:cs typeface="Times New Roman" panose="02020603050405020304" pitchFamily="18" charset="0"/>
              </a:rPr>
              <a:t>The </a:t>
            </a:r>
            <a:r>
              <a:rPr lang="en-US" sz="2000" dirty="0">
                <a:solidFill>
                  <a:srgbClr val="000000"/>
                </a:solidFill>
                <a:latin typeface="Times New Roman" panose="02020603050405020304" pitchFamily="18" charset="0"/>
                <a:cs typeface="Times New Roman" panose="02020603050405020304" pitchFamily="18" charset="0"/>
              </a:rPr>
              <a:t>MVC architecture solves this problem as developers can create different interfaces for different devices, and based on from which device the request is made, the controller will select an appropriate view. </a:t>
            </a:r>
            <a:endParaRPr lang="en-US" sz="2000" dirty="0" smtClean="0">
              <a:solidFill>
                <a:srgbClr val="000000"/>
              </a:solidFill>
              <a:latin typeface="Times New Roman" panose="02020603050405020304" pitchFamily="18" charset="0"/>
              <a:cs typeface="Times New Roman" panose="02020603050405020304" pitchFamily="18" charset="0"/>
            </a:endParaRPr>
          </a:p>
          <a:p>
            <a:pPr algn="just">
              <a:lnSpc>
                <a:spcPct val="150000"/>
              </a:lnSpc>
              <a:spcBef>
                <a:spcPts val="0"/>
              </a:spcBef>
            </a:pPr>
            <a:r>
              <a:rPr lang="en-US" sz="2000" dirty="0" smtClean="0">
                <a:solidFill>
                  <a:srgbClr val="000000"/>
                </a:solidFill>
                <a:latin typeface="Times New Roman" panose="02020603050405020304" pitchFamily="18" charset="0"/>
                <a:cs typeface="Times New Roman" panose="02020603050405020304" pitchFamily="18" charset="0"/>
              </a:rPr>
              <a:t>The </a:t>
            </a:r>
            <a:r>
              <a:rPr lang="en-US" sz="2000" dirty="0">
                <a:solidFill>
                  <a:srgbClr val="000000"/>
                </a:solidFill>
                <a:latin typeface="Times New Roman" panose="02020603050405020304" pitchFamily="18" charset="0"/>
                <a:cs typeface="Times New Roman" panose="02020603050405020304" pitchFamily="18" charset="0"/>
              </a:rPr>
              <a:t>model sends the same data irrespective of the device being used, which ensures a complete consistency across all devices.</a:t>
            </a:r>
          </a:p>
          <a:p>
            <a:pPr algn="just">
              <a:lnSpc>
                <a:spcPct val="150000"/>
              </a:lnSpc>
              <a:spcBef>
                <a:spcPts val="0"/>
              </a:spcBef>
            </a:pPr>
            <a:r>
              <a:rPr lang="en-US" sz="2000" dirty="0">
                <a:solidFill>
                  <a:srgbClr val="000000"/>
                </a:solidFill>
                <a:latin typeface="Times New Roman" panose="02020603050405020304" pitchFamily="18" charset="0"/>
                <a:cs typeface="Times New Roman" panose="02020603050405020304" pitchFamily="18" charset="0"/>
              </a:rPr>
              <a:t>The MVC separation beautifully isolates the view from the business logic. </a:t>
            </a:r>
            <a:endParaRPr lang="en-US" sz="2000" dirty="0" smtClean="0">
              <a:solidFill>
                <a:srgbClr val="000000"/>
              </a:solidFill>
              <a:latin typeface="Times New Roman" panose="02020603050405020304" pitchFamily="18" charset="0"/>
              <a:cs typeface="Times New Roman" panose="02020603050405020304" pitchFamily="18" charset="0"/>
            </a:endParaRPr>
          </a:p>
          <a:p>
            <a:pPr algn="just">
              <a:lnSpc>
                <a:spcPct val="150000"/>
              </a:lnSpc>
              <a:spcBef>
                <a:spcPts val="0"/>
              </a:spcBef>
            </a:pPr>
            <a:r>
              <a:rPr lang="en-US" sz="2000" dirty="0" smtClean="0">
                <a:solidFill>
                  <a:srgbClr val="000000"/>
                </a:solidFill>
                <a:latin typeface="Times New Roman" panose="02020603050405020304" pitchFamily="18" charset="0"/>
                <a:cs typeface="Times New Roman" panose="02020603050405020304" pitchFamily="18" charset="0"/>
              </a:rPr>
              <a:t>It </a:t>
            </a:r>
            <a:r>
              <a:rPr lang="en-US" sz="2000" dirty="0">
                <a:solidFill>
                  <a:srgbClr val="000000"/>
                </a:solidFill>
                <a:latin typeface="Times New Roman" panose="02020603050405020304" pitchFamily="18" charset="0"/>
                <a:cs typeface="Times New Roman" panose="02020603050405020304" pitchFamily="18" charset="0"/>
              </a:rPr>
              <a:t>also reduces complexities in designing large application by keeping the code and workflow structured</a:t>
            </a:r>
            <a:r>
              <a:rPr lang="en-US" sz="2000" dirty="0" smtClean="0">
                <a:solidFill>
                  <a:srgbClr val="000000"/>
                </a:solidFill>
                <a:latin typeface="Times New Roman" panose="02020603050405020304" pitchFamily="18" charset="0"/>
                <a:cs typeface="Times New Roman" panose="02020603050405020304" pitchFamily="18" charset="0"/>
              </a:rPr>
              <a:t>.</a:t>
            </a:r>
          </a:p>
          <a:p>
            <a:pPr algn="just">
              <a:lnSpc>
                <a:spcPct val="150000"/>
              </a:lnSpc>
              <a:spcBef>
                <a:spcPts val="0"/>
              </a:spcBef>
            </a:pPr>
            <a:r>
              <a:rPr lang="en-US" sz="2000" dirty="0" smtClean="0">
                <a:solidFill>
                  <a:srgbClr val="000000"/>
                </a:solidFill>
                <a:latin typeface="Times New Roman" panose="02020603050405020304" pitchFamily="18" charset="0"/>
                <a:cs typeface="Times New Roman" panose="02020603050405020304" pitchFamily="18" charset="0"/>
              </a:rPr>
              <a:t>This </a:t>
            </a:r>
            <a:r>
              <a:rPr lang="en-US" sz="2000" dirty="0">
                <a:solidFill>
                  <a:srgbClr val="000000"/>
                </a:solidFill>
                <a:latin typeface="Times New Roman" panose="02020603050405020304" pitchFamily="18" charset="0"/>
                <a:cs typeface="Times New Roman" panose="02020603050405020304" pitchFamily="18" charset="0"/>
              </a:rPr>
              <a:t>makes the overall code much easier to maintain, test, debug, and reuse.</a:t>
            </a:r>
            <a:endParaRPr lang="en-US" sz="2000" dirty="0" smtClean="0">
              <a:solidFill>
                <a:srgbClr val="000000"/>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4294967295"/>
          </p:nvPr>
        </p:nvSpPr>
        <p:spPr>
          <a:xfrm>
            <a:off x="0" y="6496052"/>
            <a:ext cx="3911097" cy="365125"/>
          </a:xfrm>
        </p:spPr>
        <p:txBody>
          <a:bodyPr/>
          <a:lstStyle/>
          <a:p>
            <a:fld id="{8A618EFD-3926-4534-9C25-F6A678E73126}" type="datetime1">
              <a:rPr lang="en-IN" smtClean="0"/>
              <a:t>28-08-2023</a:t>
            </a:fld>
            <a:endParaRPr lang="en-IN" dirty="0"/>
          </a:p>
        </p:txBody>
      </p:sp>
      <p:sp>
        <p:nvSpPr>
          <p:cNvPr id="6" name="Slide Number Placeholder 5"/>
          <p:cNvSpPr>
            <a:spLocks noGrp="1"/>
          </p:cNvSpPr>
          <p:nvPr>
            <p:ph type="sldNum" sz="quarter" idx="12"/>
          </p:nvPr>
        </p:nvSpPr>
        <p:spPr/>
        <p:txBody>
          <a:bodyPr/>
          <a:lstStyle/>
          <a:p>
            <a:fld id="{AD7ED525-5088-40CF-8CE0-E4296ADF624B}" type="slidenum">
              <a:rPr lang="en-IN" smtClean="0"/>
              <a:pPr/>
              <a:t>104</a:t>
            </a:fld>
            <a:endParaRPr lang="en-IN" dirty="0"/>
          </a:p>
        </p:txBody>
      </p:sp>
      <p:sp>
        <p:nvSpPr>
          <p:cNvPr id="5" name="Footer Placeholder 4">
            <a:extLst>
              <a:ext uri="{FF2B5EF4-FFF2-40B4-BE49-F238E27FC236}">
                <a16:creationId xmlns:a16="http://schemas.microsoft.com/office/drawing/2014/main" xmlns="" id="{13B4C1F0-43E9-4E5A-9CD1-B3FBFBBD575E}"/>
              </a:ext>
            </a:extLst>
          </p:cNvPr>
          <p:cNvSpPr>
            <a:spLocks noGrp="1"/>
          </p:cNvSpPr>
          <p:nvPr>
            <p:ph type="ftr" sz="quarter" idx="4294967295"/>
          </p:nvPr>
        </p:nvSpPr>
        <p:spPr>
          <a:xfrm>
            <a:off x="4038601" y="6483349"/>
            <a:ext cx="4038600" cy="365125"/>
          </a:xfrm>
        </p:spPr>
        <p:txBody>
          <a:bodyPr/>
          <a:lstStyle/>
          <a:p>
            <a:r>
              <a:rPr lang="en-IN" smtClean="0"/>
              <a:t>APP Faculties - CINTEL</a:t>
            </a:r>
            <a:endParaRPr lang="en-IN" dirty="0"/>
          </a:p>
        </p:txBody>
      </p:sp>
      <p:sp>
        <p:nvSpPr>
          <p:cNvPr id="7" name="Date Placeholder 5">
            <a:extLst>
              <a:ext uri="{FF2B5EF4-FFF2-40B4-BE49-F238E27FC236}">
                <a16:creationId xmlns:a16="http://schemas.microsoft.com/office/drawing/2014/main" xmlns="" id="{2F54C4AA-33D7-3725-10CE-448551F98604}"/>
              </a:ext>
            </a:extLst>
          </p:cNvPr>
          <p:cNvSpPr txBox="1">
            <a:spLocks/>
          </p:cNvSpPr>
          <p:nvPr/>
        </p:nvSpPr>
        <p:spPr>
          <a:xfrm>
            <a:off x="0" y="6483349"/>
            <a:ext cx="389299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FAE4F87E-2ACB-45B7-A04D-26AFFE8C41CD}" type="datetime1">
              <a:rPr lang="en-IN" b="1" smtClean="0">
                <a:solidFill>
                  <a:srgbClr val="0000FF"/>
                </a:solidFill>
                <a:latin typeface="Bookman Old Style" panose="02050604050505020204" pitchFamily="18" charset="0"/>
              </a:rPr>
              <a:pPr/>
              <a:t>28-08-2023</a:t>
            </a:fld>
            <a:endParaRPr lang="en-IN" b="1" dirty="0">
              <a:solidFill>
                <a:srgbClr val="0000FF"/>
              </a:solidFill>
              <a:latin typeface="Bookman Old Style" panose="02050604050505020204" pitchFamily="18" charset="0"/>
            </a:endParaRPr>
          </a:p>
        </p:txBody>
      </p:sp>
      <p:sp>
        <p:nvSpPr>
          <p:cNvPr id="8" name="Slide Number Placeholder 7">
            <a:extLst>
              <a:ext uri="{FF2B5EF4-FFF2-40B4-BE49-F238E27FC236}">
                <a16:creationId xmlns:a16="http://schemas.microsoft.com/office/drawing/2014/main" xmlns="" id="{953FEF9A-07FF-B0C3-32BF-9B689BC96403}"/>
              </a:ext>
            </a:extLst>
          </p:cNvPr>
          <p:cNvSpPr txBox="1">
            <a:spLocks/>
          </p:cNvSpPr>
          <p:nvPr/>
        </p:nvSpPr>
        <p:spPr>
          <a:xfrm>
            <a:off x="8139065" y="6483350"/>
            <a:ext cx="4052935" cy="365125"/>
          </a:xfrm>
          <a:prstGeom prst="rect">
            <a:avLst/>
          </a:prstGeom>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6350" cap="flat" cmpd="sng" algn="ctr">
            <a:noFill/>
            <a:prstDash val="solid"/>
            <a:miter lim="800000"/>
          </a:ln>
          <a:effectLst/>
        </p:spPr>
        <p:txBody>
          <a:bodyPr vert="horz" lIns="91440" tIns="45720" rIns="91440" bIns="45720" rtlCol="0" anchor="ctr"/>
          <a:lstStyle>
            <a:defPPr>
              <a:defRPr lang="en-US"/>
            </a:defPPr>
            <a:lvl1pPr marL="0" algn="r" defTabSz="914400" rtl="0" eaLnBrk="1" latinLnBrk="0" hangingPunct="1">
              <a:defRPr sz="1200" b="1" kern="1200">
                <a:solidFill>
                  <a:srgbClr val="0000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7ED525-5088-40CF-8CE0-E4296ADF624B}" type="slidenum">
              <a:rPr lang="en-IN" smtClean="0"/>
              <a:pPr/>
              <a:t>104</a:t>
            </a:fld>
            <a:endParaRPr lang="en-IN"/>
          </a:p>
        </p:txBody>
      </p:sp>
      <p:sp>
        <p:nvSpPr>
          <p:cNvPr id="9" name="Footer Placeholder 1">
            <a:extLst>
              <a:ext uri="{FF2B5EF4-FFF2-40B4-BE49-F238E27FC236}">
                <a16:creationId xmlns:a16="http://schemas.microsoft.com/office/drawing/2014/main" xmlns="" id="{73433519-87EA-D1B3-12D6-391B155E8C73}"/>
              </a:ext>
            </a:extLst>
          </p:cNvPr>
          <p:cNvSpPr txBox="1">
            <a:spLocks/>
          </p:cNvSpPr>
          <p:nvPr/>
        </p:nvSpPr>
        <p:spPr>
          <a:xfrm>
            <a:off x="4052936" y="6483348"/>
            <a:ext cx="3892990" cy="365125"/>
          </a:xfrm>
          <a:prstGeom prst="rect">
            <a:avLst/>
          </a:prstGeom>
          <a:solidFill>
            <a:schemeClr val="accent1"/>
          </a:solidFill>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10" name="Title 1"/>
          <p:cNvSpPr txBox="1">
            <a:spLocks/>
          </p:cNvSpPr>
          <p:nvPr/>
        </p:nvSpPr>
        <p:spPr>
          <a:xfrm>
            <a:off x="522486" y="9663"/>
            <a:ext cx="10515600" cy="463639"/>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rgbClr val="FF0000"/>
                </a:solidFill>
                <a:latin typeface="Copperplate Gothic Light" panose="020E0507020206020404" pitchFamily="34" charset="0"/>
              </a:rPr>
              <a:t>Advantages of the MVC Architecture</a:t>
            </a:r>
            <a:endParaRPr lang="en-IN" sz="3200" dirty="0">
              <a:solidFill>
                <a:srgbClr val="FF0000"/>
              </a:solidFill>
              <a:latin typeface="Copperplate Gothic Light" panose="020E0507020206020404" pitchFamily="34" charset="0"/>
            </a:endParaRPr>
          </a:p>
        </p:txBody>
      </p:sp>
      <p:sp>
        <p:nvSpPr>
          <p:cNvPr id="11" name="Date Placeholder 5"/>
          <p:cNvSpPr txBox="1">
            <a:spLocks/>
          </p:cNvSpPr>
          <p:nvPr/>
        </p:nvSpPr>
        <p:spPr>
          <a:xfrm>
            <a:off x="3892990" y="6470645"/>
            <a:ext cx="829901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Tree>
    <p:extLst>
      <p:ext uri="{BB962C8B-B14F-4D97-AF65-F5344CB8AC3E}">
        <p14:creationId xmlns:p14="http://schemas.microsoft.com/office/powerpoint/2010/main" val="329082701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0473" y="486005"/>
            <a:ext cx="11557916" cy="5047010"/>
          </a:xfrm>
        </p:spPr>
        <p:txBody>
          <a:bodyPr>
            <a:noAutofit/>
          </a:bodyPr>
          <a:lstStyle/>
          <a:p>
            <a:pPr>
              <a:lnSpc>
                <a:spcPct val="150000"/>
              </a:lnSpc>
              <a:spcBef>
                <a:spcPts val="0"/>
              </a:spcBef>
            </a:pPr>
            <a:r>
              <a:rPr lang="en-US" sz="2000" dirty="0" smtClean="0">
                <a:latin typeface="Times New Roman" panose="02020603050405020304" pitchFamily="18" charset="0"/>
                <a:cs typeface="Times New Roman" panose="02020603050405020304" pitchFamily="18" charset="0"/>
              </a:rPr>
              <a:t>We </a:t>
            </a:r>
            <a:r>
              <a:rPr lang="en-US" sz="2000" dirty="0">
                <a:latin typeface="Times New Roman" panose="02020603050405020304" pitchFamily="18" charset="0"/>
                <a:cs typeface="Times New Roman" panose="02020603050405020304" pitchFamily="18" charset="0"/>
              </a:rPr>
              <a:t>are going to create a </a:t>
            </a:r>
            <a:r>
              <a:rPr lang="en-US" sz="2000" b="1" i="1" dirty="0">
                <a:latin typeface="Times New Roman" panose="02020603050405020304" pitchFamily="18" charset="0"/>
                <a:cs typeface="Times New Roman" panose="02020603050405020304" pitchFamily="18" charset="0"/>
              </a:rPr>
              <a:t>Student </a:t>
            </a:r>
            <a:r>
              <a:rPr lang="en-US" sz="2000" dirty="0">
                <a:latin typeface="Times New Roman" panose="02020603050405020304" pitchFamily="18" charset="0"/>
                <a:cs typeface="Times New Roman" panose="02020603050405020304" pitchFamily="18" charset="0"/>
              </a:rPr>
              <a:t>object acting as a model. </a:t>
            </a:r>
            <a:endParaRPr lang="en-US" sz="2000" dirty="0" smtClean="0">
              <a:latin typeface="Times New Roman" panose="02020603050405020304" pitchFamily="18" charset="0"/>
              <a:cs typeface="Times New Roman" panose="02020603050405020304" pitchFamily="18" charset="0"/>
            </a:endParaRPr>
          </a:p>
          <a:p>
            <a:pPr>
              <a:lnSpc>
                <a:spcPct val="150000"/>
              </a:lnSpc>
              <a:spcBef>
                <a:spcPts val="0"/>
              </a:spcBef>
            </a:pPr>
            <a:r>
              <a:rPr lang="en-US" sz="2000" b="1" i="1" dirty="0" err="1" smtClean="0">
                <a:latin typeface="Times New Roman" panose="02020603050405020304" pitchFamily="18" charset="0"/>
                <a:cs typeface="Times New Roman" panose="02020603050405020304" pitchFamily="18" charset="0"/>
              </a:rPr>
              <a:t>StudentView</a:t>
            </a:r>
            <a:r>
              <a:rPr lang="en-US" sz="2000" b="1" i="1"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will be </a:t>
            </a:r>
            <a:r>
              <a:rPr lang="en-US" sz="2000" dirty="0" smtClean="0">
                <a:latin typeface="Times New Roman" panose="02020603050405020304" pitchFamily="18" charset="0"/>
                <a:cs typeface="Times New Roman" panose="02020603050405020304" pitchFamily="18" charset="0"/>
              </a:rPr>
              <a:t>a view </a:t>
            </a:r>
            <a:r>
              <a:rPr lang="en-US" sz="2000" dirty="0">
                <a:latin typeface="Times New Roman" panose="02020603050405020304" pitchFamily="18" charset="0"/>
                <a:cs typeface="Times New Roman" panose="02020603050405020304" pitchFamily="18" charset="0"/>
              </a:rPr>
              <a:t>class which can print student details on console </a:t>
            </a:r>
            <a:endParaRPr lang="en-US" sz="2000" dirty="0" smtClean="0">
              <a:latin typeface="Times New Roman" panose="02020603050405020304" pitchFamily="18" charset="0"/>
              <a:cs typeface="Times New Roman" panose="02020603050405020304" pitchFamily="18" charset="0"/>
            </a:endParaRPr>
          </a:p>
          <a:p>
            <a:pPr>
              <a:lnSpc>
                <a:spcPct val="150000"/>
              </a:lnSpc>
              <a:spcBef>
                <a:spcPts val="0"/>
              </a:spcBef>
            </a:pPr>
            <a:r>
              <a:rPr lang="en-US" sz="2000" b="1" i="1" dirty="0" err="1" smtClean="0">
                <a:latin typeface="Times New Roman" panose="02020603050405020304" pitchFamily="18" charset="0"/>
                <a:cs typeface="Times New Roman" panose="02020603050405020304" pitchFamily="18" charset="0"/>
              </a:rPr>
              <a:t>StudentController</a:t>
            </a:r>
            <a:r>
              <a:rPr lang="en-US" sz="2000" b="1" i="1" dirty="0" smtClean="0">
                <a:latin typeface="Times New Roman" panose="02020603050405020304" pitchFamily="18" charset="0"/>
                <a:cs typeface="Times New Roman" panose="02020603050405020304" pitchFamily="18" charset="0"/>
              </a:rPr>
              <a:t> </a:t>
            </a:r>
            <a:r>
              <a:rPr lang="en-US" sz="2000" dirty="0" smtClean="0">
                <a:latin typeface="Times New Roman" panose="02020603050405020304" pitchFamily="18" charset="0"/>
                <a:cs typeface="Times New Roman" panose="02020603050405020304" pitchFamily="18" charset="0"/>
              </a:rPr>
              <a:t>is the </a:t>
            </a:r>
            <a:r>
              <a:rPr lang="en-US" sz="2000" dirty="0">
                <a:latin typeface="Times New Roman" panose="02020603050405020304" pitchFamily="18" charset="0"/>
                <a:cs typeface="Times New Roman" panose="02020603050405020304" pitchFamily="18" charset="0"/>
              </a:rPr>
              <a:t>controller class responsible for storing data in the </a:t>
            </a:r>
            <a:r>
              <a:rPr lang="en-US" sz="2000" b="1" i="1" dirty="0">
                <a:latin typeface="Times New Roman" panose="02020603050405020304" pitchFamily="18" charset="0"/>
                <a:cs typeface="Times New Roman" panose="02020603050405020304" pitchFamily="18" charset="0"/>
              </a:rPr>
              <a:t>Student </a:t>
            </a:r>
            <a:r>
              <a:rPr lang="en-US" sz="2000" dirty="0">
                <a:latin typeface="Times New Roman" panose="02020603050405020304" pitchFamily="18" charset="0"/>
                <a:cs typeface="Times New Roman" panose="02020603050405020304" pitchFamily="18" charset="0"/>
              </a:rPr>
              <a:t>object </a:t>
            </a:r>
            <a:r>
              <a:rPr lang="en-US" sz="2000" dirty="0" smtClean="0">
                <a:latin typeface="Times New Roman" panose="02020603050405020304" pitchFamily="18" charset="0"/>
                <a:cs typeface="Times New Roman" panose="02020603050405020304" pitchFamily="18" charset="0"/>
              </a:rPr>
              <a:t>and updating </a:t>
            </a:r>
            <a:r>
              <a:rPr lang="en-US" sz="2000" b="1" i="1" dirty="0" err="1">
                <a:latin typeface="Times New Roman" panose="02020603050405020304" pitchFamily="18" charset="0"/>
                <a:cs typeface="Times New Roman" panose="02020603050405020304" pitchFamily="18" charset="0"/>
              </a:rPr>
              <a:t>StudentView</a:t>
            </a:r>
            <a:r>
              <a:rPr lang="en-US" sz="2000" b="1" i="1" dirty="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accordingly. </a:t>
            </a:r>
            <a:endParaRPr lang="en-US" sz="2000" dirty="0" smtClean="0">
              <a:latin typeface="Times New Roman" panose="02020603050405020304" pitchFamily="18" charset="0"/>
              <a:cs typeface="Times New Roman" panose="02020603050405020304" pitchFamily="18" charset="0"/>
            </a:endParaRPr>
          </a:p>
          <a:p>
            <a:pPr>
              <a:lnSpc>
                <a:spcPct val="150000"/>
              </a:lnSpc>
              <a:spcBef>
                <a:spcPts val="0"/>
              </a:spcBef>
            </a:pPr>
            <a:r>
              <a:rPr lang="en-US" sz="2000" b="1" i="1" dirty="0" err="1" smtClean="0">
                <a:latin typeface="Times New Roman" panose="02020603050405020304" pitchFamily="18" charset="0"/>
                <a:cs typeface="Times New Roman" panose="02020603050405020304" pitchFamily="18" charset="0"/>
              </a:rPr>
              <a:t>MVCPatternDemo</a:t>
            </a:r>
            <a:r>
              <a:rPr lang="en-US" sz="2000" dirty="0">
                <a:latin typeface="Times New Roman" panose="02020603050405020304" pitchFamily="18" charset="0"/>
                <a:cs typeface="Times New Roman" panose="02020603050405020304" pitchFamily="18" charset="0"/>
              </a:rPr>
              <a:t>, our </a:t>
            </a:r>
            <a:r>
              <a:rPr lang="en-US" sz="2000" dirty="0" smtClean="0">
                <a:latin typeface="Times New Roman" panose="02020603050405020304" pitchFamily="18" charset="0"/>
                <a:cs typeface="Times New Roman" panose="02020603050405020304" pitchFamily="18" charset="0"/>
              </a:rPr>
              <a:t>demo </a:t>
            </a:r>
            <a:r>
              <a:rPr lang="en-US" sz="2000" dirty="0">
                <a:latin typeface="Times New Roman" panose="02020603050405020304" pitchFamily="18" charset="0"/>
                <a:cs typeface="Times New Roman" panose="02020603050405020304" pitchFamily="18" charset="0"/>
              </a:rPr>
              <a:t>class, will </a:t>
            </a:r>
            <a:r>
              <a:rPr lang="en-US" sz="2000" dirty="0" smtClean="0">
                <a:latin typeface="Times New Roman" panose="02020603050405020304" pitchFamily="18" charset="0"/>
                <a:cs typeface="Times New Roman" panose="02020603050405020304" pitchFamily="18" charset="0"/>
              </a:rPr>
              <a:t>use </a:t>
            </a:r>
            <a:r>
              <a:rPr lang="en-US" sz="2000" b="1" i="1" dirty="0" err="1" smtClean="0">
                <a:latin typeface="Times New Roman" panose="02020603050405020304" pitchFamily="18" charset="0"/>
                <a:cs typeface="Times New Roman" panose="02020603050405020304" pitchFamily="18" charset="0"/>
              </a:rPr>
              <a:t>StudentController</a:t>
            </a:r>
            <a:r>
              <a:rPr lang="en-US" sz="2000" b="1" i="1" dirty="0" smtClean="0">
                <a:latin typeface="Times New Roman" panose="02020603050405020304" pitchFamily="18" charset="0"/>
                <a:cs typeface="Times New Roman" panose="02020603050405020304" pitchFamily="18" charset="0"/>
              </a:rPr>
              <a:t> </a:t>
            </a:r>
            <a:r>
              <a:rPr lang="en-US" sz="2000" dirty="0">
                <a:latin typeface="Times New Roman" panose="02020603050405020304" pitchFamily="18" charset="0"/>
                <a:cs typeface="Times New Roman" panose="02020603050405020304" pitchFamily="18" charset="0"/>
              </a:rPr>
              <a:t>to demonstrate the use of MVC pattern</a:t>
            </a:r>
            <a:r>
              <a:rPr lang="en-US" sz="2000" dirty="0" smtClean="0">
                <a:latin typeface="Times New Roman" panose="02020603050405020304" pitchFamily="18" charset="0"/>
                <a:cs typeface="Times New Roman" panose="02020603050405020304" pitchFamily="18" charset="0"/>
              </a:rPr>
              <a:t>.</a:t>
            </a:r>
          </a:p>
        </p:txBody>
      </p:sp>
      <p:sp>
        <p:nvSpPr>
          <p:cNvPr id="4" name="Date Placeholder 3"/>
          <p:cNvSpPr>
            <a:spLocks noGrp="1"/>
          </p:cNvSpPr>
          <p:nvPr>
            <p:ph type="dt" sz="half" idx="4294967295"/>
          </p:nvPr>
        </p:nvSpPr>
        <p:spPr>
          <a:xfrm>
            <a:off x="0" y="6496052"/>
            <a:ext cx="3911097" cy="365125"/>
          </a:xfrm>
        </p:spPr>
        <p:txBody>
          <a:bodyPr/>
          <a:lstStyle/>
          <a:p>
            <a:fld id="{F07B8E57-952D-4DB1-A82A-CAFB9B41E0D0}" type="datetime1">
              <a:rPr lang="en-IN" smtClean="0"/>
              <a:t>28-08-2023</a:t>
            </a:fld>
            <a:endParaRPr lang="en-IN" dirty="0"/>
          </a:p>
        </p:txBody>
      </p:sp>
      <p:sp>
        <p:nvSpPr>
          <p:cNvPr id="6" name="Slide Number Placeholder 5"/>
          <p:cNvSpPr>
            <a:spLocks noGrp="1"/>
          </p:cNvSpPr>
          <p:nvPr>
            <p:ph type="sldNum" sz="quarter" idx="12"/>
          </p:nvPr>
        </p:nvSpPr>
        <p:spPr/>
        <p:txBody>
          <a:bodyPr/>
          <a:lstStyle/>
          <a:p>
            <a:fld id="{AD7ED525-5088-40CF-8CE0-E4296ADF624B}" type="slidenum">
              <a:rPr lang="en-IN" smtClean="0"/>
              <a:pPr/>
              <a:t>105</a:t>
            </a:fld>
            <a:endParaRPr lang="en-IN" dirty="0"/>
          </a:p>
        </p:txBody>
      </p:sp>
      <p:sp>
        <p:nvSpPr>
          <p:cNvPr id="5" name="Footer Placeholder 4">
            <a:extLst>
              <a:ext uri="{FF2B5EF4-FFF2-40B4-BE49-F238E27FC236}">
                <a16:creationId xmlns:a16="http://schemas.microsoft.com/office/drawing/2014/main" xmlns="" id="{13B4C1F0-43E9-4E5A-9CD1-B3FBFBBD575E}"/>
              </a:ext>
            </a:extLst>
          </p:cNvPr>
          <p:cNvSpPr>
            <a:spLocks noGrp="1"/>
          </p:cNvSpPr>
          <p:nvPr>
            <p:ph type="ftr" sz="quarter" idx="4294967295"/>
          </p:nvPr>
        </p:nvSpPr>
        <p:spPr>
          <a:xfrm>
            <a:off x="4038601" y="6483349"/>
            <a:ext cx="4038600" cy="365125"/>
          </a:xfrm>
        </p:spPr>
        <p:txBody>
          <a:bodyPr/>
          <a:lstStyle/>
          <a:p>
            <a:r>
              <a:rPr lang="en-IN" smtClean="0"/>
              <a:t>APP Faculties - CINTEL</a:t>
            </a:r>
            <a:endParaRPr lang="en-IN" dirty="0"/>
          </a:p>
        </p:txBody>
      </p:sp>
      <p:sp>
        <p:nvSpPr>
          <p:cNvPr id="7" name="Date Placeholder 5">
            <a:extLst>
              <a:ext uri="{FF2B5EF4-FFF2-40B4-BE49-F238E27FC236}">
                <a16:creationId xmlns:a16="http://schemas.microsoft.com/office/drawing/2014/main" xmlns="" id="{2F54C4AA-33D7-3725-10CE-448551F98604}"/>
              </a:ext>
            </a:extLst>
          </p:cNvPr>
          <p:cNvSpPr txBox="1">
            <a:spLocks/>
          </p:cNvSpPr>
          <p:nvPr/>
        </p:nvSpPr>
        <p:spPr>
          <a:xfrm>
            <a:off x="0" y="6483349"/>
            <a:ext cx="389299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FAE4F87E-2ACB-45B7-A04D-26AFFE8C41CD}" type="datetime1">
              <a:rPr lang="en-IN" b="1" smtClean="0">
                <a:solidFill>
                  <a:srgbClr val="0000FF"/>
                </a:solidFill>
                <a:latin typeface="Bookman Old Style" panose="02050604050505020204" pitchFamily="18" charset="0"/>
              </a:rPr>
              <a:pPr/>
              <a:t>28-08-2023</a:t>
            </a:fld>
            <a:endParaRPr lang="en-IN" b="1" dirty="0">
              <a:solidFill>
                <a:srgbClr val="0000FF"/>
              </a:solidFill>
              <a:latin typeface="Bookman Old Style" panose="02050604050505020204" pitchFamily="18" charset="0"/>
            </a:endParaRPr>
          </a:p>
        </p:txBody>
      </p:sp>
      <p:sp>
        <p:nvSpPr>
          <p:cNvPr id="8" name="Slide Number Placeholder 7">
            <a:extLst>
              <a:ext uri="{FF2B5EF4-FFF2-40B4-BE49-F238E27FC236}">
                <a16:creationId xmlns:a16="http://schemas.microsoft.com/office/drawing/2014/main" xmlns="" id="{953FEF9A-07FF-B0C3-32BF-9B689BC96403}"/>
              </a:ext>
            </a:extLst>
          </p:cNvPr>
          <p:cNvSpPr txBox="1">
            <a:spLocks/>
          </p:cNvSpPr>
          <p:nvPr/>
        </p:nvSpPr>
        <p:spPr>
          <a:xfrm>
            <a:off x="8139065" y="6483350"/>
            <a:ext cx="4052935" cy="365125"/>
          </a:xfrm>
          <a:prstGeom prst="rect">
            <a:avLst/>
          </a:prstGeom>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6350" cap="flat" cmpd="sng" algn="ctr">
            <a:noFill/>
            <a:prstDash val="solid"/>
            <a:miter lim="800000"/>
          </a:ln>
          <a:effectLst/>
        </p:spPr>
        <p:txBody>
          <a:bodyPr vert="horz" lIns="91440" tIns="45720" rIns="91440" bIns="45720" rtlCol="0" anchor="ctr"/>
          <a:lstStyle>
            <a:defPPr>
              <a:defRPr lang="en-US"/>
            </a:defPPr>
            <a:lvl1pPr marL="0" algn="r" defTabSz="914400" rtl="0" eaLnBrk="1" latinLnBrk="0" hangingPunct="1">
              <a:defRPr sz="1200" b="1" kern="1200">
                <a:solidFill>
                  <a:srgbClr val="0000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7ED525-5088-40CF-8CE0-E4296ADF624B}" type="slidenum">
              <a:rPr lang="en-IN" smtClean="0"/>
              <a:pPr/>
              <a:t>105</a:t>
            </a:fld>
            <a:endParaRPr lang="en-IN"/>
          </a:p>
        </p:txBody>
      </p:sp>
      <p:sp>
        <p:nvSpPr>
          <p:cNvPr id="9" name="Footer Placeholder 1">
            <a:extLst>
              <a:ext uri="{FF2B5EF4-FFF2-40B4-BE49-F238E27FC236}">
                <a16:creationId xmlns:a16="http://schemas.microsoft.com/office/drawing/2014/main" xmlns="" id="{73433519-87EA-D1B3-12D6-391B155E8C73}"/>
              </a:ext>
            </a:extLst>
          </p:cNvPr>
          <p:cNvSpPr txBox="1">
            <a:spLocks/>
          </p:cNvSpPr>
          <p:nvPr/>
        </p:nvSpPr>
        <p:spPr>
          <a:xfrm>
            <a:off x="4052936" y="6483348"/>
            <a:ext cx="3892990" cy="365125"/>
          </a:xfrm>
          <a:prstGeom prst="rect">
            <a:avLst/>
          </a:prstGeom>
          <a:solidFill>
            <a:schemeClr val="accent1"/>
          </a:solidFill>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11" name="Title 1"/>
          <p:cNvSpPr txBox="1">
            <a:spLocks/>
          </p:cNvSpPr>
          <p:nvPr/>
        </p:nvSpPr>
        <p:spPr>
          <a:xfrm>
            <a:off x="522486" y="9663"/>
            <a:ext cx="10515600" cy="463639"/>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smtClean="0">
                <a:solidFill>
                  <a:srgbClr val="FF0000"/>
                </a:solidFill>
                <a:latin typeface="Copperplate Gothic Light" panose="020E0507020206020404" pitchFamily="34" charset="0"/>
              </a:rPr>
              <a:t>Model-View-Controller</a:t>
            </a:r>
            <a:endParaRPr lang="en-IN" sz="3200" dirty="0">
              <a:solidFill>
                <a:srgbClr val="FF0000"/>
              </a:solidFill>
              <a:latin typeface="Copperplate Gothic Light" panose="020E0507020206020404" pitchFamily="34" charset="0"/>
            </a:endParaRPr>
          </a:p>
        </p:txBody>
      </p:sp>
      <p:pic>
        <p:nvPicPr>
          <p:cNvPr id="12" name="Picture 11"/>
          <p:cNvPicPr>
            <a:picLocks noChangeAspect="1"/>
          </p:cNvPicPr>
          <p:nvPr/>
        </p:nvPicPr>
        <p:blipFill>
          <a:blip r:embed="rId3"/>
          <a:stretch>
            <a:fillRect/>
          </a:stretch>
        </p:blipFill>
        <p:spPr>
          <a:xfrm>
            <a:off x="3021175" y="2946303"/>
            <a:ext cx="5518222" cy="3902170"/>
          </a:xfrm>
          <a:prstGeom prst="rect">
            <a:avLst/>
          </a:prstGeom>
        </p:spPr>
      </p:pic>
      <p:sp>
        <p:nvSpPr>
          <p:cNvPr id="13" name="Date Placeholder 5"/>
          <p:cNvSpPr txBox="1">
            <a:spLocks/>
          </p:cNvSpPr>
          <p:nvPr/>
        </p:nvSpPr>
        <p:spPr>
          <a:xfrm>
            <a:off x="3021175" y="6470644"/>
            <a:ext cx="9170825"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Tree>
    <p:extLst>
      <p:ext uri="{BB962C8B-B14F-4D97-AF65-F5344CB8AC3E}">
        <p14:creationId xmlns:p14="http://schemas.microsoft.com/office/powerpoint/2010/main" val="82735463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0" y="6496052"/>
            <a:ext cx="3911097" cy="365125"/>
          </a:xfrm>
        </p:spPr>
        <p:txBody>
          <a:bodyPr/>
          <a:lstStyle/>
          <a:p>
            <a:fld id="{57F8C9CE-1305-4383-9A5C-403F77E042AC}" type="datetime1">
              <a:rPr lang="en-IN" smtClean="0"/>
              <a:t>28-08-2023</a:t>
            </a:fld>
            <a:endParaRPr lang="en-IN" dirty="0"/>
          </a:p>
        </p:txBody>
      </p:sp>
      <p:sp>
        <p:nvSpPr>
          <p:cNvPr id="6" name="Slide Number Placeholder 5"/>
          <p:cNvSpPr>
            <a:spLocks noGrp="1"/>
          </p:cNvSpPr>
          <p:nvPr>
            <p:ph type="sldNum" sz="quarter" idx="12"/>
          </p:nvPr>
        </p:nvSpPr>
        <p:spPr/>
        <p:txBody>
          <a:bodyPr/>
          <a:lstStyle/>
          <a:p>
            <a:fld id="{AD7ED525-5088-40CF-8CE0-E4296ADF624B}" type="slidenum">
              <a:rPr lang="en-IN" smtClean="0"/>
              <a:pPr/>
              <a:t>106</a:t>
            </a:fld>
            <a:endParaRPr lang="en-IN" dirty="0"/>
          </a:p>
        </p:txBody>
      </p:sp>
      <p:sp>
        <p:nvSpPr>
          <p:cNvPr id="5" name="Footer Placeholder 4">
            <a:extLst>
              <a:ext uri="{FF2B5EF4-FFF2-40B4-BE49-F238E27FC236}">
                <a16:creationId xmlns:a16="http://schemas.microsoft.com/office/drawing/2014/main" xmlns="" id="{13B4C1F0-43E9-4E5A-9CD1-B3FBFBBD575E}"/>
              </a:ext>
            </a:extLst>
          </p:cNvPr>
          <p:cNvSpPr>
            <a:spLocks noGrp="1"/>
          </p:cNvSpPr>
          <p:nvPr>
            <p:ph type="ftr" sz="quarter" idx="4294967295"/>
          </p:nvPr>
        </p:nvSpPr>
        <p:spPr>
          <a:xfrm>
            <a:off x="4038601" y="6483349"/>
            <a:ext cx="4038600" cy="365125"/>
          </a:xfrm>
        </p:spPr>
        <p:txBody>
          <a:bodyPr/>
          <a:lstStyle/>
          <a:p>
            <a:r>
              <a:rPr lang="en-IN" smtClean="0"/>
              <a:t>APP Faculties - CINTEL</a:t>
            </a:r>
            <a:endParaRPr lang="en-IN" dirty="0"/>
          </a:p>
        </p:txBody>
      </p:sp>
      <p:sp>
        <p:nvSpPr>
          <p:cNvPr id="7" name="Date Placeholder 5">
            <a:extLst>
              <a:ext uri="{FF2B5EF4-FFF2-40B4-BE49-F238E27FC236}">
                <a16:creationId xmlns:a16="http://schemas.microsoft.com/office/drawing/2014/main" xmlns="" id="{2F54C4AA-33D7-3725-10CE-448551F98604}"/>
              </a:ext>
            </a:extLst>
          </p:cNvPr>
          <p:cNvSpPr txBox="1">
            <a:spLocks/>
          </p:cNvSpPr>
          <p:nvPr/>
        </p:nvSpPr>
        <p:spPr>
          <a:xfrm>
            <a:off x="0" y="6483349"/>
            <a:ext cx="389299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FAE4F87E-2ACB-45B7-A04D-26AFFE8C41CD}" type="datetime1">
              <a:rPr lang="en-IN" b="1" smtClean="0">
                <a:solidFill>
                  <a:srgbClr val="0000FF"/>
                </a:solidFill>
                <a:latin typeface="Bookman Old Style" panose="02050604050505020204" pitchFamily="18" charset="0"/>
              </a:rPr>
              <a:pPr/>
              <a:t>28-08-2023</a:t>
            </a:fld>
            <a:endParaRPr lang="en-IN" b="1" dirty="0">
              <a:solidFill>
                <a:srgbClr val="0000FF"/>
              </a:solidFill>
              <a:latin typeface="Bookman Old Style" panose="02050604050505020204" pitchFamily="18" charset="0"/>
            </a:endParaRPr>
          </a:p>
        </p:txBody>
      </p:sp>
      <p:sp>
        <p:nvSpPr>
          <p:cNvPr id="8" name="Slide Number Placeholder 7">
            <a:extLst>
              <a:ext uri="{FF2B5EF4-FFF2-40B4-BE49-F238E27FC236}">
                <a16:creationId xmlns:a16="http://schemas.microsoft.com/office/drawing/2014/main" xmlns="" id="{953FEF9A-07FF-B0C3-32BF-9B689BC96403}"/>
              </a:ext>
            </a:extLst>
          </p:cNvPr>
          <p:cNvSpPr txBox="1">
            <a:spLocks/>
          </p:cNvSpPr>
          <p:nvPr/>
        </p:nvSpPr>
        <p:spPr>
          <a:xfrm>
            <a:off x="8139065" y="6483350"/>
            <a:ext cx="4052935" cy="365125"/>
          </a:xfrm>
          <a:prstGeom prst="rect">
            <a:avLst/>
          </a:prstGeom>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6350" cap="flat" cmpd="sng" algn="ctr">
            <a:noFill/>
            <a:prstDash val="solid"/>
            <a:miter lim="800000"/>
          </a:ln>
          <a:effectLst/>
        </p:spPr>
        <p:txBody>
          <a:bodyPr vert="horz" lIns="91440" tIns="45720" rIns="91440" bIns="45720" rtlCol="0" anchor="ctr"/>
          <a:lstStyle>
            <a:defPPr>
              <a:defRPr lang="en-US"/>
            </a:defPPr>
            <a:lvl1pPr marL="0" algn="r" defTabSz="914400" rtl="0" eaLnBrk="1" latinLnBrk="0" hangingPunct="1">
              <a:defRPr sz="1200" b="1" kern="1200">
                <a:solidFill>
                  <a:srgbClr val="0000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7ED525-5088-40CF-8CE0-E4296ADF624B}" type="slidenum">
              <a:rPr lang="en-IN" smtClean="0"/>
              <a:pPr/>
              <a:t>106</a:t>
            </a:fld>
            <a:endParaRPr lang="en-IN"/>
          </a:p>
        </p:txBody>
      </p:sp>
      <p:sp>
        <p:nvSpPr>
          <p:cNvPr id="9" name="Footer Placeholder 1">
            <a:extLst>
              <a:ext uri="{FF2B5EF4-FFF2-40B4-BE49-F238E27FC236}">
                <a16:creationId xmlns:a16="http://schemas.microsoft.com/office/drawing/2014/main" xmlns="" id="{73433519-87EA-D1B3-12D6-391B155E8C73}"/>
              </a:ext>
            </a:extLst>
          </p:cNvPr>
          <p:cNvSpPr txBox="1">
            <a:spLocks/>
          </p:cNvSpPr>
          <p:nvPr/>
        </p:nvSpPr>
        <p:spPr>
          <a:xfrm>
            <a:off x="4052936" y="6483348"/>
            <a:ext cx="3892990" cy="365125"/>
          </a:xfrm>
          <a:prstGeom prst="rect">
            <a:avLst/>
          </a:prstGeom>
          <a:solidFill>
            <a:schemeClr val="accent1"/>
          </a:solidFill>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10" name="Title 1"/>
          <p:cNvSpPr txBox="1">
            <a:spLocks/>
          </p:cNvSpPr>
          <p:nvPr/>
        </p:nvSpPr>
        <p:spPr>
          <a:xfrm>
            <a:off x="522486" y="9663"/>
            <a:ext cx="10515600" cy="463639"/>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smtClean="0">
                <a:solidFill>
                  <a:srgbClr val="FF0000"/>
                </a:solidFill>
                <a:latin typeface="Copperplate Gothic Light" panose="020E0507020206020404" pitchFamily="34" charset="0"/>
              </a:rPr>
              <a:t>Model-View-Controller</a:t>
            </a:r>
            <a:endParaRPr lang="en-IN" sz="3200" dirty="0">
              <a:solidFill>
                <a:srgbClr val="FF0000"/>
              </a:solidFill>
              <a:latin typeface="Copperplate Gothic Light" panose="020E0507020206020404" pitchFamily="34" charset="0"/>
            </a:endParaRPr>
          </a:p>
        </p:txBody>
      </p:sp>
      <p:sp>
        <p:nvSpPr>
          <p:cNvPr id="12" name="Rectangle 11"/>
          <p:cNvSpPr/>
          <p:nvPr/>
        </p:nvSpPr>
        <p:spPr>
          <a:xfrm>
            <a:off x="106464" y="324767"/>
            <a:ext cx="2835071" cy="507831"/>
          </a:xfrm>
          <a:prstGeom prst="rect">
            <a:avLst/>
          </a:prstGeom>
        </p:spPr>
        <p:txBody>
          <a:bodyPr wrap="none">
            <a:spAutoFit/>
          </a:bodyPr>
          <a:lstStyle/>
          <a:p>
            <a:pPr>
              <a:lnSpc>
                <a:spcPct val="150000"/>
              </a:lnSpc>
            </a:pPr>
            <a:r>
              <a:rPr lang="en-US" b="1" dirty="0">
                <a:solidFill>
                  <a:srgbClr val="0070C0"/>
                </a:solidFill>
                <a:latin typeface="Times New Roman" panose="02020603050405020304" pitchFamily="18" charset="0"/>
                <a:cs typeface="Times New Roman" panose="02020603050405020304" pitchFamily="18" charset="0"/>
              </a:rPr>
              <a:t>Step 1: Create the Model : </a:t>
            </a:r>
          </a:p>
        </p:txBody>
      </p:sp>
      <p:pic>
        <p:nvPicPr>
          <p:cNvPr id="20" name="Picture 19"/>
          <p:cNvPicPr>
            <a:picLocks noChangeAspect="1"/>
          </p:cNvPicPr>
          <p:nvPr/>
        </p:nvPicPr>
        <p:blipFill>
          <a:blip r:embed="rId3"/>
          <a:stretch>
            <a:fillRect/>
          </a:stretch>
        </p:blipFill>
        <p:spPr>
          <a:xfrm>
            <a:off x="3134674" y="473302"/>
            <a:ext cx="4652433" cy="6054500"/>
          </a:xfrm>
          <a:prstGeom prst="rect">
            <a:avLst/>
          </a:prstGeom>
        </p:spPr>
      </p:pic>
      <p:sp>
        <p:nvSpPr>
          <p:cNvPr id="11" name="Date Placeholder 5"/>
          <p:cNvSpPr txBox="1">
            <a:spLocks/>
          </p:cNvSpPr>
          <p:nvPr/>
        </p:nvSpPr>
        <p:spPr>
          <a:xfrm>
            <a:off x="3892990" y="6483348"/>
            <a:ext cx="829901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Tree>
    <p:extLst>
      <p:ext uri="{BB962C8B-B14F-4D97-AF65-F5344CB8AC3E}">
        <p14:creationId xmlns:p14="http://schemas.microsoft.com/office/powerpoint/2010/main" val="2746372952"/>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0" y="6496052"/>
            <a:ext cx="3911097" cy="365125"/>
          </a:xfrm>
        </p:spPr>
        <p:txBody>
          <a:bodyPr/>
          <a:lstStyle/>
          <a:p>
            <a:fld id="{444D7707-8650-4386-B9F1-4642EDABEBB6}" type="datetime1">
              <a:rPr lang="en-IN" smtClean="0"/>
              <a:t>28-08-2023</a:t>
            </a:fld>
            <a:endParaRPr lang="en-IN" dirty="0"/>
          </a:p>
        </p:txBody>
      </p:sp>
      <p:sp>
        <p:nvSpPr>
          <p:cNvPr id="6" name="Slide Number Placeholder 5"/>
          <p:cNvSpPr>
            <a:spLocks noGrp="1"/>
          </p:cNvSpPr>
          <p:nvPr>
            <p:ph type="sldNum" sz="quarter" idx="12"/>
          </p:nvPr>
        </p:nvSpPr>
        <p:spPr/>
        <p:txBody>
          <a:bodyPr/>
          <a:lstStyle/>
          <a:p>
            <a:fld id="{AD7ED525-5088-40CF-8CE0-E4296ADF624B}" type="slidenum">
              <a:rPr lang="en-IN" smtClean="0"/>
              <a:pPr/>
              <a:t>107</a:t>
            </a:fld>
            <a:endParaRPr lang="en-IN" dirty="0"/>
          </a:p>
        </p:txBody>
      </p:sp>
      <p:sp>
        <p:nvSpPr>
          <p:cNvPr id="5" name="Footer Placeholder 4">
            <a:extLst>
              <a:ext uri="{FF2B5EF4-FFF2-40B4-BE49-F238E27FC236}">
                <a16:creationId xmlns:a16="http://schemas.microsoft.com/office/drawing/2014/main" xmlns="" id="{13B4C1F0-43E9-4E5A-9CD1-B3FBFBBD575E}"/>
              </a:ext>
            </a:extLst>
          </p:cNvPr>
          <p:cNvSpPr>
            <a:spLocks noGrp="1"/>
          </p:cNvSpPr>
          <p:nvPr>
            <p:ph type="ftr" sz="quarter" idx="4294967295"/>
          </p:nvPr>
        </p:nvSpPr>
        <p:spPr>
          <a:xfrm>
            <a:off x="4038601" y="6483349"/>
            <a:ext cx="4038600" cy="365125"/>
          </a:xfrm>
        </p:spPr>
        <p:txBody>
          <a:bodyPr/>
          <a:lstStyle/>
          <a:p>
            <a:r>
              <a:rPr lang="en-IN" smtClean="0"/>
              <a:t>APP Faculties - CINTEL</a:t>
            </a:r>
            <a:endParaRPr lang="en-IN" dirty="0"/>
          </a:p>
        </p:txBody>
      </p:sp>
      <p:sp>
        <p:nvSpPr>
          <p:cNvPr id="7" name="Date Placeholder 5">
            <a:extLst>
              <a:ext uri="{FF2B5EF4-FFF2-40B4-BE49-F238E27FC236}">
                <a16:creationId xmlns:a16="http://schemas.microsoft.com/office/drawing/2014/main" xmlns="" id="{2F54C4AA-33D7-3725-10CE-448551F98604}"/>
              </a:ext>
            </a:extLst>
          </p:cNvPr>
          <p:cNvSpPr txBox="1">
            <a:spLocks/>
          </p:cNvSpPr>
          <p:nvPr/>
        </p:nvSpPr>
        <p:spPr>
          <a:xfrm>
            <a:off x="0" y="6483349"/>
            <a:ext cx="389299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FAE4F87E-2ACB-45B7-A04D-26AFFE8C41CD}" type="datetime1">
              <a:rPr lang="en-IN" b="1" smtClean="0">
                <a:solidFill>
                  <a:srgbClr val="0000FF"/>
                </a:solidFill>
                <a:latin typeface="Bookman Old Style" panose="02050604050505020204" pitchFamily="18" charset="0"/>
              </a:rPr>
              <a:pPr/>
              <a:t>28-08-2023</a:t>
            </a:fld>
            <a:endParaRPr lang="en-IN" b="1" dirty="0">
              <a:solidFill>
                <a:srgbClr val="0000FF"/>
              </a:solidFill>
              <a:latin typeface="Bookman Old Style" panose="02050604050505020204" pitchFamily="18" charset="0"/>
            </a:endParaRPr>
          </a:p>
        </p:txBody>
      </p:sp>
      <p:sp>
        <p:nvSpPr>
          <p:cNvPr id="8" name="Slide Number Placeholder 7">
            <a:extLst>
              <a:ext uri="{FF2B5EF4-FFF2-40B4-BE49-F238E27FC236}">
                <a16:creationId xmlns:a16="http://schemas.microsoft.com/office/drawing/2014/main" xmlns="" id="{953FEF9A-07FF-B0C3-32BF-9B689BC96403}"/>
              </a:ext>
            </a:extLst>
          </p:cNvPr>
          <p:cNvSpPr txBox="1">
            <a:spLocks/>
          </p:cNvSpPr>
          <p:nvPr/>
        </p:nvSpPr>
        <p:spPr>
          <a:xfrm>
            <a:off x="8139065" y="6483350"/>
            <a:ext cx="4052935" cy="365125"/>
          </a:xfrm>
          <a:prstGeom prst="rect">
            <a:avLst/>
          </a:prstGeom>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6350" cap="flat" cmpd="sng" algn="ctr">
            <a:noFill/>
            <a:prstDash val="solid"/>
            <a:miter lim="800000"/>
          </a:ln>
          <a:effectLst/>
        </p:spPr>
        <p:txBody>
          <a:bodyPr vert="horz" lIns="91440" tIns="45720" rIns="91440" bIns="45720" rtlCol="0" anchor="ctr"/>
          <a:lstStyle>
            <a:defPPr>
              <a:defRPr lang="en-US"/>
            </a:defPPr>
            <a:lvl1pPr marL="0" algn="r" defTabSz="914400" rtl="0" eaLnBrk="1" latinLnBrk="0" hangingPunct="1">
              <a:defRPr sz="1200" b="1" kern="1200">
                <a:solidFill>
                  <a:srgbClr val="0000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7ED525-5088-40CF-8CE0-E4296ADF624B}" type="slidenum">
              <a:rPr lang="en-IN" smtClean="0"/>
              <a:pPr/>
              <a:t>107</a:t>
            </a:fld>
            <a:endParaRPr lang="en-IN"/>
          </a:p>
        </p:txBody>
      </p:sp>
      <p:sp>
        <p:nvSpPr>
          <p:cNvPr id="9" name="Footer Placeholder 1">
            <a:extLst>
              <a:ext uri="{FF2B5EF4-FFF2-40B4-BE49-F238E27FC236}">
                <a16:creationId xmlns:a16="http://schemas.microsoft.com/office/drawing/2014/main" xmlns="" id="{73433519-87EA-D1B3-12D6-391B155E8C73}"/>
              </a:ext>
            </a:extLst>
          </p:cNvPr>
          <p:cNvSpPr txBox="1">
            <a:spLocks/>
          </p:cNvSpPr>
          <p:nvPr/>
        </p:nvSpPr>
        <p:spPr>
          <a:xfrm>
            <a:off x="4052936" y="6483348"/>
            <a:ext cx="3892990" cy="365125"/>
          </a:xfrm>
          <a:prstGeom prst="rect">
            <a:avLst/>
          </a:prstGeom>
          <a:solidFill>
            <a:schemeClr val="accent1"/>
          </a:solidFill>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10" name="Title 1"/>
          <p:cNvSpPr txBox="1">
            <a:spLocks/>
          </p:cNvSpPr>
          <p:nvPr/>
        </p:nvSpPr>
        <p:spPr>
          <a:xfrm>
            <a:off x="522486" y="9663"/>
            <a:ext cx="10515600" cy="463639"/>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smtClean="0">
                <a:solidFill>
                  <a:srgbClr val="FF0000"/>
                </a:solidFill>
                <a:latin typeface="Copperplate Gothic Light" panose="020E0507020206020404" pitchFamily="34" charset="0"/>
              </a:rPr>
              <a:t>Model-View-Controller</a:t>
            </a:r>
            <a:endParaRPr lang="en-IN" sz="3200" dirty="0">
              <a:solidFill>
                <a:srgbClr val="FF0000"/>
              </a:solidFill>
              <a:latin typeface="Copperplate Gothic Light" panose="020E0507020206020404" pitchFamily="34" charset="0"/>
            </a:endParaRPr>
          </a:p>
        </p:txBody>
      </p:sp>
      <p:sp>
        <p:nvSpPr>
          <p:cNvPr id="12" name="Rectangle 11"/>
          <p:cNvSpPr/>
          <p:nvPr/>
        </p:nvSpPr>
        <p:spPr>
          <a:xfrm>
            <a:off x="106464" y="324767"/>
            <a:ext cx="2501710" cy="458074"/>
          </a:xfrm>
          <a:prstGeom prst="rect">
            <a:avLst/>
          </a:prstGeom>
        </p:spPr>
        <p:txBody>
          <a:bodyPr wrap="none">
            <a:spAutoFit/>
          </a:bodyPr>
          <a:lstStyle/>
          <a:p>
            <a:pPr>
              <a:lnSpc>
                <a:spcPct val="150000"/>
              </a:lnSpc>
            </a:pPr>
            <a:r>
              <a:rPr lang="en-US" b="1" dirty="0" smtClean="0">
                <a:solidFill>
                  <a:srgbClr val="0070C0"/>
                </a:solidFill>
                <a:latin typeface="Times New Roman" panose="02020603050405020304" pitchFamily="18" charset="0"/>
                <a:cs typeface="Times New Roman" panose="02020603050405020304" pitchFamily="18" charset="0"/>
              </a:rPr>
              <a:t>Step </a:t>
            </a:r>
            <a:r>
              <a:rPr lang="en-US" b="1" dirty="0">
                <a:solidFill>
                  <a:srgbClr val="0070C0"/>
                </a:solidFill>
                <a:latin typeface="Times New Roman" panose="02020603050405020304" pitchFamily="18" charset="0"/>
                <a:cs typeface="Times New Roman" panose="02020603050405020304" pitchFamily="18" charset="0"/>
              </a:rPr>
              <a:t>2: Create the View</a:t>
            </a:r>
          </a:p>
        </p:txBody>
      </p:sp>
      <p:pic>
        <p:nvPicPr>
          <p:cNvPr id="3" name="Picture 2"/>
          <p:cNvPicPr>
            <a:picLocks noChangeAspect="1"/>
          </p:cNvPicPr>
          <p:nvPr/>
        </p:nvPicPr>
        <p:blipFill>
          <a:blip r:embed="rId3"/>
          <a:stretch>
            <a:fillRect/>
          </a:stretch>
        </p:blipFill>
        <p:spPr>
          <a:xfrm>
            <a:off x="1203694" y="1377440"/>
            <a:ext cx="10465748" cy="3571932"/>
          </a:xfrm>
          <a:prstGeom prst="rect">
            <a:avLst/>
          </a:prstGeom>
        </p:spPr>
      </p:pic>
      <p:sp>
        <p:nvSpPr>
          <p:cNvPr id="11" name="Date Placeholder 5"/>
          <p:cNvSpPr txBox="1">
            <a:spLocks/>
          </p:cNvSpPr>
          <p:nvPr/>
        </p:nvSpPr>
        <p:spPr>
          <a:xfrm>
            <a:off x="3892990" y="6470645"/>
            <a:ext cx="829901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Tree>
    <p:extLst>
      <p:ext uri="{BB962C8B-B14F-4D97-AF65-F5344CB8AC3E}">
        <p14:creationId xmlns:p14="http://schemas.microsoft.com/office/powerpoint/2010/main" val="1157221309"/>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0" y="6496052"/>
            <a:ext cx="3911097" cy="365125"/>
          </a:xfrm>
        </p:spPr>
        <p:txBody>
          <a:bodyPr/>
          <a:lstStyle/>
          <a:p>
            <a:fld id="{7A5421BD-1643-42CF-9352-ED79D5E3E872}" type="datetime1">
              <a:rPr lang="en-IN" smtClean="0"/>
              <a:t>28-08-2023</a:t>
            </a:fld>
            <a:endParaRPr lang="en-IN" dirty="0"/>
          </a:p>
        </p:txBody>
      </p:sp>
      <p:sp>
        <p:nvSpPr>
          <p:cNvPr id="6" name="Slide Number Placeholder 5"/>
          <p:cNvSpPr>
            <a:spLocks noGrp="1"/>
          </p:cNvSpPr>
          <p:nvPr>
            <p:ph type="sldNum" sz="quarter" idx="12"/>
          </p:nvPr>
        </p:nvSpPr>
        <p:spPr/>
        <p:txBody>
          <a:bodyPr/>
          <a:lstStyle/>
          <a:p>
            <a:fld id="{AD7ED525-5088-40CF-8CE0-E4296ADF624B}" type="slidenum">
              <a:rPr lang="en-IN" smtClean="0"/>
              <a:pPr/>
              <a:t>108</a:t>
            </a:fld>
            <a:endParaRPr lang="en-IN" dirty="0"/>
          </a:p>
        </p:txBody>
      </p:sp>
      <p:sp>
        <p:nvSpPr>
          <p:cNvPr id="5" name="Footer Placeholder 4">
            <a:extLst>
              <a:ext uri="{FF2B5EF4-FFF2-40B4-BE49-F238E27FC236}">
                <a16:creationId xmlns:a16="http://schemas.microsoft.com/office/drawing/2014/main" xmlns="" id="{13B4C1F0-43E9-4E5A-9CD1-B3FBFBBD575E}"/>
              </a:ext>
            </a:extLst>
          </p:cNvPr>
          <p:cNvSpPr>
            <a:spLocks noGrp="1"/>
          </p:cNvSpPr>
          <p:nvPr>
            <p:ph type="ftr" sz="quarter" idx="4294967295"/>
          </p:nvPr>
        </p:nvSpPr>
        <p:spPr>
          <a:xfrm>
            <a:off x="4038601" y="6483349"/>
            <a:ext cx="4038600" cy="365125"/>
          </a:xfrm>
        </p:spPr>
        <p:txBody>
          <a:bodyPr/>
          <a:lstStyle/>
          <a:p>
            <a:r>
              <a:rPr lang="en-IN" smtClean="0"/>
              <a:t>APP Faculties - CINTEL</a:t>
            </a:r>
            <a:endParaRPr lang="en-IN" dirty="0"/>
          </a:p>
        </p:txBody>
      </p:sp>
      <p:sp>
        <p:nvSpPr>
          <p:cNvPr id="7" name="Date Placeholder 5">
            <a:extLst>
              <a:ext uri="{FF2B5EF4-FFF2-40B4-BE49-F238E27FC236}">
                <a16:creationId xmlns:a16="http://schemas.microsoft.com/office/drawing/2014/main" xmlns="" id="{2F54C4AA-33D7-3725-10CE-448551F98604}"/>
              </a:ext>
            </a:extLst>
          </p:cNvPr>
          <p:cNvSpPr txBox="1">
            <a:spLocks/>
          </p:cNvSpPr>
          <p:nvPr/>
        </p:nvSpPr>
        <p:spPr>
          <a:xfrm>
            <a:off x="0" y="6483349"/>
            <a:ext cx="389299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FAE4F87E-2ACB-45B7-A04D-26AFFE8C41CD}" type="datetime1">
              <a:rPr lang="en-IN" b="1" smtClean="0">
                <a:solidFill>
                  <a:srgbClr val="0000FF"/>
                </a:solidFill>
                <a:latin typeface="Bookman Old Style" panose="02050604050505020204" pitchFamily="18" charset="0"/>
              </a:rPr>
              <a:pPr/>
              <a:t>28-08-2023</a:t>
            </a:fld>
            <a:endParaRPr lang="en-IN" b="1" dirty="0">
              <a:solidFill>
                <a:srgbClr val="0000FF"/>
              </a:solidFill>
              <a:latin typeface="Bookman Old Style" panose="02050604050505020204" pitchFamily="18" charset="0"/>
            </a:endParaRPr>
          </a:p>
        </p:txBody>
      </p:sp>
      <p:sp>
        <p:nvSpPr>
          <p:cNvPr id="8" name="Slide Number Placeholder 7">
            <a:extLst>
              <a:ext uri="{FF2B5EF4-FFF2-40B4-BE49-F238E27FC236}">
                <a16:creationId xmlns:a16="http://schemas.microsoft.com/office/drawing/2014/main" xmlns="" id="{953FEF9A-07FF-B0C3-32BF-9B689BC96403}"/>
              </a:ext>
            </a:extLst>
          </p:cNvPr>
          <p:cNvSpPr txBox="1">
            <a:spLocks/>
          </p:cNvSpPr>
          <p:nvPr/>
        </p:nvSpPr>
        <p:spPr>
          <a:xfrm>
            <a:off x="8139065" y="6483350"/>
            <a:ext cx="4052935" cy="365125"/>
          </a:xfrm>
          <a:prstGeom prst="rect">
            <a:avLst/>
          </a:prstGeom>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6350" cap="flat" cmpd="sng" algn="ctr">
            <a:noFill/>
            <a:prstDash val="solid"/>
            <a:miter lim="800000"/>
          </a:ln>
          <a:effectLst/>
        </p:spPr>
        <p:txBody>
          <a:bodyPr vert="horz" lIns="91440" tIns="45720" rIns="91440" bIns="45720" rtlCol="0" anchor="ctr"/>
          <a:lstStyle>
            <a:defPPr>
              <a:defRPr lang="en-US"/>
            </a:defPPr>
            <a:lvl1pPr marL="0" algn="r" defTabSz="914400" rtl="0" eaLnBrk="1" latinLnBrk="0" hangingPunct="1">
              <a:defRPr sz="1200" b="1" kern="1200">
                <a:solidFill>
                  <a:srgbClr val="0000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7ED525-5088-40CF-8CE0-E4296ADF624B}" type="slidenum">
              <a:rPr lang="en-IN" smtClean="0"/>
              <a:pPr/>
              <a:t>108</a:t>
            </a:fld>
            <a:endParaRPr lang="en-IN"/>
          </a:p>
        </p:txBody>
      </p:sp>
      <p:sp>
        <p:nvSpPr>
          <p:cNvPr id="9" name="Footer Placeholder 1">
            <a:extLst>
              <a:ext uri="{FF2B5EF4-FFF2-40B4-BE49-F238E27FC236}">
                <a16:creationId xmlns:a16="http://schemas.microsoft.com/office/drawing/2014/main" xmlns="" id="{73433519-87EA-D1B3-12D6-391B155E8C73}"/>
              </a:ext>
            </a:extLst>
          </p:cNvPr>
          <p:cNvSpPr txBox="1">
            <a:spLocks/>
          </p:cNvSpPr>
          <p:nvPr/>
        </p:nvSpPr>
        <p:spPr>
          <a:xfrm>
            <a:off x="4052936" y="6483348"/>
            <a:ext cx="3892990" cy="365125"/>
          </a:xfrm>
          <a:prstGeom prst="rect">
            <a:avLst/>
          </a:prstGeom>
          <a:solidFill>
            <a:schemeClr val="accent1"/>
          </a:solidFill>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10" name="Title 1"/>
          <p:cNvSpPr txBox="1">
            <a:spLocks/>
          </p:cNvSpPr>
          <p:nvPr/>
        </p:nvSpPr>
        <p:spPr>
          <a:xfrm>
            <a:off x="522486" y="9663"/>
            <a:ext cx="10515600" cy="463639"/>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smtClean="0">
                <a:solidFill>
                  <a:srgbClr val="FF0000"/>
                </a:solidFill>
                <a:latin typeface="Copperplate Gothic Light" panose="020E0507020206020404" pitchFamily="34" charset="0"/>
              </a:rPr>
              <a:t>Model-View-Controller</a:t>
            </a:r>
            <a:endParaRPr lang="en-IN" sz="3200" dirty="0">
              <a:solidFill>
                <a:srgbClr val="FF0000"/>
              </a:solidFill>
              <a:latin typeface="Copperplate Gothic Light" panose="020E0507020206020404" pitchFamily="34" charset="0"/>
            </a:endParaRPr>
          </a:p>
        </p:txBody>
      </p:sp>
      <p:sp>
        <p:nvSpPr>
          <p:cNvPr id="12" name="Rectangle 11"/>
          <p:cNvSpPr/>
          <p:nvPr/>
        </p:nvSpPr>
        <p:spPr>
          <a:xfrm>
            <a:off x="106464" y="324767"/>
            <a:ext cx="3106620" cy="507831"/>
          </a:xfrm>
          <a:prstGeom prst="rect">
            <a:avLst/>
          </a:prstGeom>
        </p:spPr>
        <p:txBody>
          <a:bodyPr wrap="none">
            <a:spAutoFit/>
          </a:bodyPr>
          <a:lstStyle/>
          <a:p>
            <a:pPr>
              <a:lnSpc>
                <a:spcPct val="150000"/>
              </a:lnSpc>
            </a:pPr>
            <a:r>
              <a:rPr lang="en-US" b="1" dirty="0" smtClean="0">
                <a:solidFill>
                  <a:srgbClr val="0070C0"/>
                </a:solidFill>
                <a:latin typeface="Times New Roman" panose="02020603050405020304" pitchFamily="18" charset="0"/>
                <a:cs typeface="Times New Roman" panose="02020603050405020304" pitchFamily="18" charset="0"/>
              </a:rPr>
              <a:t>Step 3</a:t>
            </a:r>
            <a:r>
              <a:rPr lang="en-US" b="1" dirty="0">
                <a:solidFill>
                  <a:srgbClr val="0070C0"/>
                </a:solidFill>
                <a:latin typeface="Times New Roman" panose="02020603050405020304" pitchFamily="18" charset="0"/>
                <a:cs typeface="Times New Roman" panose="02020603050405020304" pitchFamily="18" charset="0"/>
              </a:rPr>
              <a:t>:  Create the Controller</a:t>
            </a:r>
          </a:p>
        </p:txBody>
      </p:sp>
      <p:sp>
        <p:nvSpPr>
          <p:cNvPr id="13" name="Rectangle 12"/>
          <p:cNvSpPr/>
          <p:nvPr/>
        </p:nvSpPr>
        <p:spPr>
          <a:xfrm>
            <a:off x="2612570" y="606966"/>
            <a:ext cx="8665029" cy="5755422"/>
          </a:xfrm>
          <a:prstGeom prst="rect">
            <a:avLst/>
          </a:prstGeom>
        </p:spPr>
        <p:txBody>
          <a:bodyPr wrap="square">
            <a:spAutoFit/>
          </a:bodyPr>
          <a:lstStyle/>
          <a:p>
            <a:r>
              <a:rPr lang="en-US" sz="1600"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public class </a:t>
            </a:r>
            <a:r>
              <a:rPr lang="en-US" sz="1600" dirty="0" err="1">
                <a:solidFill>
                  <a:srgbClr val="C55A11"/>
                </a:solidFill>
                <a:latin typeface="Times New Roman" panose="02020603050405020304" pitchFamily="18" charset="0"/>
                <a:ea typeface="Calibri" panose="020F0502020204030204" pitchFamily="34" charset="0"/>
                <a:cs typeface="Times New Roman" panose="02020603050405020304" pitchFamily="18" charset="0"/>
              </a:rPr>
              <a:t>StudentController</a:t>
            </a:r>
            <a:r>
              <a:rPr lang="en-US" sz="1600"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 {</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r>
              <a:rPr lang="en-US" sz="1600"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   	private Student model;</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r>
              <a:rPr lang="en-US" sz="1600"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   	private </a:t>
            </a:r>
            <a:r>
              <a:rPr lang="en-US" sz="1600" dirty="0" err="1">
                <a:solidFill>
                  <a:srgbClr val="C55A11"/>
                </a:solidFill>
                <a:latin typeface="Times New Roman" panose="02020603050405020304" pitchFamily="18" charset="0"/>
                <a:ea typeface="Calibri" panose="020F0502020204030204" pitchFamily="34" charset="0"/>
                <a:cs typeface="Times New Roman" panose="02020603050405020304" pitchFamily="18" charset="0"/>
              </a:rPr>
              <a:t>StudentView</a:t>
            </a:r>
            <a:r>
              <a:rPr lang="en-US" sz="1600"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 view;</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r>
              <a:rPr lang="en-US" sz="1600"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   	public </a:t>
            </a:r>
            <a:r>
              <a:rPr lang="en-US" sz="1600" dirty="0" err="1">
                <a:solidFill>
                  <a:srgbClr val="C55A11"/>
                </a:solidFill>
                <a:latin typeface="Times New Roman" panose="02020603050405020304" pitchFamily="18" charset="0"/>
                <a:ea typeface="Calibri" panose="020F0502020204030204" pitchFamily="34" charset="0"/>
                <a:cs typeface="Times New Roman" panose="02020603050405020304" pitchFamily="18" charset="0"/>
              </a:rPr>
              <a:t>StudentController</a:t>
            </a:r>
            <a:r>
              <a:rPr lang="en-US" sz="1600"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(Student model, </a:t>
            </a:r>
            <a:r>
              <a:rPr lang="en-US" sz="1600" dirty="0" err="1">
                <a:solidFill>
                  <a:srgbClr val="C55A11"/>
                </a:solidFill>
                <a:latin typeface="Times New Roman" panose="02020603050405020304" pitchFamily="18" charset="0"/>
                <a:ea typeface="Calibri" panose="020F0502020204030204" pitchFamily="34" charset="0"/>
                <a:cs typeface="Times New Roman" panose="02020603050405020304" pitchFamily="18" charset="0"/>
              </a:rPr>
              <a:t>StudentView</a:t>
            </a:r>
            <a:r>
              <a:rPr lang="en-US" sz="1600"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 view</a:t>
            </a:r>
            <a:r>
              <a:rPr lang="en-US" sz="1600" dirty="0" smtClean="0">
                <a:solidFill>
                  <a:srgbClr val="C55A11"/>
                </a:solidFill>
                <a:latin typeface="Times New Roman" panose="02020603050405020304" pitchFamily="18" charset="0"/>
                <a:ea typeface="Calibri" panose="020F0502020204030204" pitchFamily="34" charset="0"/>
                <a:cs typeface="Times New Roman" panose="02020603050405020304" pitchFamily="18" charset="0"/>
              </a:rPr>
              <a:t>) {</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r>
              <a:rPr lang="en-US" sz="1600"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smtClean="0">
                <a:solidFill>
                  <a:srgbClr val="C55A1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smtClean="0">
                <a:solidFill>
                  <a:srgbClr val="C55A11"/>
                </a:solidFill>
                <a:latin typeface="Times New Roman" panose="02020603050405020304" pitchFamily="18" charset="0"/>
                <a:ea typeface="Calibri" panose="020F0502020204030204" pitchFamily="34" charset="0"/>
                <a:cs typeface="Times New Roman" panose="02020603050405020304" pitchFamily="18" charset="0"/>
              </a:rPr>
              <a:t>this.model</a:t>
            </a:r>
            <a:r>
              <a:rPr lang="en-US" sz="1600" dirty="0" smtClean="0">
                <a:solidFill>
                  <a:srgbClr val="C55A1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 model;</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r>
              <a:rPr lang="en-US" sz="1600"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C55A11"/>
                </a:solidFill>
                <a:latin typeface="Times New Roman" panose="02020603050405020304" pitchFamily="18" charset="0"/>
                <a:ea typeface="Calibri" panose="020F0502020204030204" pitchFamily="34" charset="0"/>
                <a:cs typeface="Times New Roman" panose="02020603050405020304" pitchFamily="18" charset="0"/>
              </a:rPr>
              <a:t>this.view</a:t>
            </a:r>
            <a:r>
              <a:rPr lang="en-US" sz="1600"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 = view;</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r>
              <a:rPr lang="en-US" sz="1600"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   	}</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r>
              <a:rPr lang="en-US" sz="1600"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   	public void </a:t>
            </a:r>
            <a:r>
              <a:rPr lang="en-US" sz="1600" dirty="0" err="1">
                <a:solidFill>
                  <a:srgbClr val="C55A11"/>
                </a:solidFill>
                <a:latin typeface="Times New Roman" panose="02020603050405020304" pitchFamily="18" charset="0"/>
                <a:ea typeface="Calibri" panose="020F0502020204030204" pitchFamily="34" charset="0"/>
                <a:cs typeface="Times New Roman" panose="02020603050405020304" pitchFamily="18" charset="0"/>
              </a:rPr>
              <a:t>setStudentName</a:t>
            </a:r>
            <a:r>
              <a:rPr lang="en-US" sz="1600"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(String name){</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r>
              <a:rPr lang="en-US" sz="1600"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C55A11"/>
                </a:solidFill>
                <a:latin typeface="Times New Roman" panose="02020603050405020304" pitchFamily="18" charset="0"/>
                <a:ea typeface="Calibri" panose="020F0502020204030204" pitchFamily="34" charset="0"/>
                <a:cs typeface="Times New Roman" panose="02020603050405020304" pitchFamily="18" charset="0"/>
              </a:rPr>
              <a:t>model.setName</a:t>
            </a:r>
            <a:r>
              <a:rPr lang="en-US" sz="1600"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(name);</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r>
              <a:rPr lang="en-US" sz="1600"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   	}</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r>
              <a:rPr lang="en-US" sz="1600"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   	public String </a:t>
            </a:r>
            <a:r>
              <a:rPr lang="en-US" sz="1600" dirty="0" err="1">
                <a:solidFill>
                  <a:srgbClr val="C55A11"/>
                </a:solidFill>
                <a:latin typeface="Times New Roman" panose="02020603050405020304" pitchFamily="18" charset="0"/>
                <a:ea typeface="Calibri" panose="020F0502020204030204" pitchFamily="34" charset="0"/>
                <a:cs typeface="Times New Roman" panose="02020603050405020304" pitchFamily="18" charset="0"/>
              </a:rPr>
              <a:t>getStudentName</a:t>
            </a:r>
            <a:r>
              <a:rPr lang="en-US" sz="1600"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r>
              <a:rPr lang="en-US" sz="1600"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      		return </a:t>
            </a:r>
            <a:r>
              <a:rPr lang="en-US" sz="1600" dirty="0" err="1">
                <a:solidFill>
                  <a:srgbClr val="C55A11"/>
                </a:solidFill>
                <a:latin typeface="Times New Roman" panose="02020603050405020304" pitchFamily="18" charset="0"/>
                <a:ea typeface="Calibri" panose="020F0502020204030204" pitchFamily="34" charset="0"/>
                <a:cs typeface="Times New Roman" panose="02020603050405020304" pitchFamily="18" charset="0"/>
              </a:rPr>
              <a:t>model.getName</a:t>
            </a:r>
            <a:r>
              <a:rPr lang="en-US" sz="1600"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r>
              <a:rPr lang="en-US" sz="1600"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   	}</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r>
              <a:rPr lang="en-US" sz="1600"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   	public void </a:t>
            </a:r>
            <a:r>
              <a:rPr lang="en-US" sz="1600" dirty="0" err="1">
                <a:solidFill>
                  <a:srgbClr val="C55A11"/>
                </a:solidFill>
                <a:latin typeface="Times New Roman" panose="02020603050405020304" pitchFamily="18" charset="0"/>
                <a:ea typeface="Calibri" panose="020F0502020204030204" pitchFamily="34" charset="0"/>
                <a:cs typeface="Times New Roman" panose="02020603050405020304" pitchFamily="18" charset="0"/>
              </a:rPr>
              <a:t>setStudentRollNo</a:t>
            </a:r>
            <a:r>
              <a:rPr lang="en-US" sz="1600"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(String </a:t>
            </a:r>
            <a:r>
              <a:rPr lang="en-US" sz="1600" dirty="0" err="1">
                <a:solidFill>
                  <a:srgbClr val="C55A11"/>
                </a:solidFill>
                <a:latin typeface="Times New Roman" panose="02020603050405020304" pitchFamily="18" charset="0"/>
                <a:ea typeface="Calibri" panose="020F0502020204030204" pitchFamily="34" charset="0"/>
                <a:cs typeface="Times New Roman" panose="02020603050405020304" pitchFamily="18" charset="0"/>
              </a:rPr>
              <a:t>rollNo</a:t>
            </a:r>
            <a:r>
              <a:rPr lang="en-US" sz="1600"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r>
              <a:rPr lang="en-US" sz="1600"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C55A11"/>
                </a:solidFill>
                <a:latin typeface="Times New Roman" panose="02020603050405020304" pitchFamily="18" charset="0"/>
                <a:ea typeface="Calibri" panose="020F0502020204030204" pitchFamily="34" charset="0"/>
                <a:cs typeface="Times New Roman" panose="02020603050405020304" pitchFamily="18" charset="0"/>
              </a:rPr>
              <a:t>model.setRollNo</a:t>
            </a:r>
            <a:r>
              <a:rPr lang="en-US" sz="1600"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a:t>
            </a:r>
            <a:r>
              <a:rPr lang="en-US" sz="1600" dirty="0" err="1">
                <a:solidFill>
                  <a:srgbClr val="C55A11"/>
                </a:solidFill>
                <a:latin typeface="Times New Roman" panose="02020603050405020304" pitchFamily="18" charset="0"/>
                <a:ea typeface="Calibri" panose="020F0502020204030204" pitchFamily="34" charset="0"/>
                <a:cs typeface="Times New Roman" panose="02020603050405020304" pitchFamily="18" charset="0"/>
              </a:rPr>
              <a:t>rollNo</a:t>
            </a:r>
            <a:r>
              <a:rPr lang="en-US" sz="1600"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r>
              <a:rPr lang="en-US" sz="1600"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   	}</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r>
              <a:rPr lang="en-US" sz="1600"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   	public String </a:t>
            </a:r>
            <a:r>
              <a:rPr lang="en-US" sz="1600" dirty="0" err="1">
                <a:solidFill>
                  <a:srgbClr val="C55A11"/>
                </a:solidFill>
                <a:latin typeface="Times New Roman" panose="02020603050405020304" pitchFamily="18" charset="0"/>
                <a:ea typeface="Calibri" panose="020F0502020204030204" pitchFamily="34" charset="0"/>
                <a:cs typeface="Times New Roman" panose="02020603050405020304" pitchFamily="18" charset="0"/>
              </a:rPr>
              <a:t>getStudentRollNo</a:t>
            </a:r>
            <a:r>
              <a:rPr lang="en-US" sz="1600"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r>
              <a:rPr lang="en-US" sz="1600"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      		return </a:t>
            </a:r>
            <a:r>
              <a:rPr lang="en-US" sz="1600" dirty="0" err="1">
                <a:solidFill>
                  <a:srgbClr val="C55A11"/>
                </a:solidFill>
                <a:latin typeface="Times New Roman" panose="02020603050405020304" pitchFamily="18" charset="0"/>
                <a:ea typeface="Calibri" panose="020F0502020204030204" pitchFamily="34" charset="0"/>
                <a:cs typeface="Times New Roman" panose="02020603050405020304" pitchFamily="18" charset="0"/>
              </a:rPr>
              <a:t>model.getRollNo</a:t>
            </a:r>
            <a:r>
              <a:rPr lang="en-US" sz="1600"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r>
              <a:rPr lang="en-US" sz="1600"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   	}</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r>
              <a:rPr lang="en-US" sz="1600"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   	public void </a:t>
            </a:r>
            <a:r>
              <a:rPr lang="en-US" sz="1600" dirty="0" err="1">
                <a:solidFill>
                  <a:srgbClr val="C55A11"/>
                </a:solidFill>
                <a:latin typeface="Times New Roman" panose="02020603050405020304" pitchFamily="18" charset="0"/>
                <a:ea typeface="Calibri" panose="020F0502020204030204" pitchFamily="34" charset="0"/>
                <a:cs typeface="Times New Roman" panose="02020603050405020304" pitchFamily="18" charset="0"/>
              </a:rPr>
              <a:t>updateView</a:t>
            </a:r>
            <a:r>
              <a:rPr lang="en-US" sz="1600"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r>
              <a:rPr lang="en-US" sz="1600"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C55A11"/>
                </a:solidFill>
                <a:latin typeface="Times New Roman" panose="02020603050405020304" pitchFamily="18" charset="0"/>
                <a:ea typeface="Calibri" panose="020F0502020204030204" pitchFamily="34" charset="0"/>
                <a:cs typeface="Times New Roman" panose="02020603050405020304" pitchFamily="18" charset="0"/>
              </a:rPr>
              <a:t>view.printStudentDetails</a:t>
            </a:r>
            <a:r>
              <a:rPr lang="en-US" sz="1600"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a:t>
            </a:r>
            <a:r>
              <a:rPr lang="en-US" sz="1600" dirty="0" err="1">
                <a:solidFill>
                  <a:srgbClr val="C55A11"/>
                </a:solidFill>
                <a:latin typeface="Times New Roman" panose="02020603050405020304" pitchFamily="18" charset="0"/>
                <a:ea typeface="Calibri" panose="020F0502020204030204" pitchFamily="34" charset="0"/>
                <a:cs typeface="Times New Roman" panose="02020603050405020304" pitchFamily="18" charset="0"/>
              </a:rPr>
              <a:t>model.getName</a:t>
            </a:r>
            <a:r>
              <a:rPr lang="en-US" sz="1600"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 </a:t>
            </a:r>
            <a:r>
              <a:rPr lang="en-US" sz="1600" dirty="0" err="1">
                <a:solidFill>
                  <a:srgbClr val="C55A11"/>
                </a:solidFill>
                <a:latin typeface="Times New Roman" panose="02020603050405020304" pitchFamily="18" charset="0"/>
                <a:ea typeface="Calibri" panose="020F0502020204030204" pitchFamily="34" charset="0"/>
                <a:cs typeface="Times New Roman" panose="02020603050405020304" pitchFamily="18" charset="0"/>
              </a:rPr>
              <a:t>model.getRollNo</a:t>
            </a:r>
            <a:r>
              <a:rPr lang="en-US" sz="1600"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r>
              <a:rPr lang="en-US" sz="1600"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   	}</a:t>
            </a:r>
            <a:endParaRPr lang="en-US" sz="1600" dirty="0">
              <a:latin typeface="Times New Roman" panose="02020603050405020304" pitchFamily="18" charset="0"/>
              <a:ea typeface="Calibri" panose="020F0502020204030204" pitchFamily="34" charset="0"/>
              <a:cs typeface="Times New Roman" panose="02020603050405020304" pitchFamily="18" charset="0"/>
            </a:endParaRPr>
          </a:p>
          <a:p>
            <a:r>
              <a:rPr lang="en-US" sz="1600"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a:t>
            </a:r>
            <a:endParaRPr lang="en-US" sz="16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1" name="Date Placeholder 5"/>
          <p:cNvSpPr txBox="1">
            <a:spLocks/>
          </p:cNvSpPr>
          <p:nvPr/>
        </p:nvSpPr>
        <p:spPr>
          <a:xfrm>
            <a:off x="3925432" y="6483347"/>
            <a:ext cx="8266568"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Tree>
    <p:extLst>
      <p:ext uri="{BB962C8B-B14F-4D97-AF65-F5344CB8AC3E}">
        <p14:creationId xmlns:p14="http://schemas.microsoft.com/office/powerpoint/2010/main" val="1513304996"/>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0" y="6496052"/>
            <a:ext cx="3911097" cy="365125"/>
          </a:xfrm>
        </p:spPr>
        <p:txBody>
          <a:bodyPr/>
          <a:lstStyle/>
          <a:p>
            <a:fld id="{9F4DFD3C-345B-4D45-A386-4A6A7B0C2B10}" type="datetime1">
              <a:rPr lang="en-IN" smtClean="0"/>
              <a:t>28-08-2023</a:t>
            </a:fld>
            <a:endParaRPr lang="en-IN" dirty="0"/>
          </a:p>
        </p:txBody>
      </p:sp>
      <p:sp>
        <p:nvSpPr>
          <p:cNvPr id="6" name="Slide Number Placeholder 5"/>
          <p:cNvSpPr>
            <a:spLocks noGrp="1"/>
          </p:cNvSpPr>
          <p:nvPr>
            <p:ph type="sldNum" sz="quarter" idx="12"/>
          </p:nvPr>
        </p:nvSpPr>
        <p:spPr/>
        <p:txBody>
          <a:bodyPr/>
          <a:lstStyle/>
          <a:p>
            <a:fld id="{AD7ED525-5088-40CF-8CE0-E4296ADF624B}" type="slidenum">
              <a:rPr lang="en-IN" smtClean="0"/>
              <a:pPr/>
              <a:t>109</a:t>
            </a:fld>
            <a:endParaRPr lang="en-IN" dirty="0"/>
          </a:p>
        </p:txBody>
      </p:sp>
      <p:sp>
        <p:nvSpPr>
          <p:cNvPr id="5" name="Footer Placeholder 4">
            <a:extLst>
              <a:ext uri="{FF2B5EF4-FFF2-40B4-BE49-F238E27FC236}">
                <a16:creationId xmlns:a16="http://schemas.microsoft.com/office/drawing/2014/main" xmlns="" id="{13B4C1F0-43E9-4E5A-9CD1-B3FBFBBD575E}"/>
              </a:ext>
            </a:extLst>
          </p:cNvPr>
          <p:cNvSpPr>
            <a:spLocks noGrp="1"/>
          </p:cNvSpPr>
          <p:nvPr>
            <p:ph type="ftr" sz="quarter" idx="4294967295"/>
          </p:nvPr>
        </p:nvSpPr>
        <p:spPr>
          <a:xfrm>
            <a:off x="4038601" y="6483349"/>
            <a:ext cx="4038600" cy="365125"/>
          </a:xfrm>
        </p:spPr>
        <p:txBody>
          <a:bodyPr/>
          <a:lstStyle/>
          <a:p>
            <a:r>
              <a:rPr lang="en-IN" smtClean="0"/>
              <a:t>APP Faculties - CINTEL</a:t>
            </a:r>
            <a:endParaRPr lang="en-IN" dirty="0"/>
          </a:p>
        </p:txBody>
      </p:sp>
      <p:sp>
        <p:nvSpPr>
          <p:cNvPr id="7" name="Date Placeholder 5">
            <a:extLst>
              <a:ext uri="{FF2B5EF4-FFF2-40B4-BE49-F238E27FC236}">
                <a16:creationId xmlns:a16="http://schemas.microsoft.com/office/drawing/2014/main" xmlns="" id="{2F54C4AA-33D7-3725-10CE-448551F98604}"/>
              </a:ext>
            </a:extLst>
          </p:cNvPr>
          <p:cNvSpPr txBox="1">
            <a:spLocks/>
          </p:cNvSpPr>
          <p:nvPr/>
        </p:nvSpPr>
        <p:spPr>
          <a:xfrm>
            <a:off x="0" y="6483349"/>
            <a:ext cx="389299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FAE4F87E-2ACB-45B7-A04D-26AFFE8C41CD}" type="datetime1">
              <a:rPr lang="en-IN" b="1" smtClean="0">
                <a:solidFill>
                  <a:srgbClr val="0000FF"/>
                </a:solidFill>
                <a:latin typeface="Bookman Old Style" panose="02050604050505020204" pitchFamily="18" charset="0"/>
              </a:rPr>
              <a:pPr/>
              <a:t>28-08-2023</a:t>
            </a:fld>
            <a:endParaRPr lang="en-IN" b="1" dirty="0">
              <a:solidFill>
                <a:srgbClr val="0000FF"/>
              </a:solidFill>
              <a:latin typeface="Bookman Old Style" panose="02050604050505020204" pitchFamily="18" charset="0"/>
            </a:endParaRPr>
          </a:p>
        </p:txBody>
      </p:sp>
      <p:sp>
        <p:nvSpPr>
          <p:cNvPr id="8" name="Slide Number Placeholder 7">
            <a:extLst>
              <a:ext uri="{FF2B5EF4-FFF2-40B4-BE49-F238E27FC236}">
                <a16:creationId xmlns:a16="http://schemas.microsoft.com/office/drawing/2014/main" xmlns="" id="{953FEF9A-07FF-B0C3-32BF-9B689BC96403}"/>
              </a:ext>
            </a:extLst>
          </p:cNvPr>
          <p:cNvSpPr txBox="1">
            <a:spLocks/>
          </p:cNvSpPr>
          <p:nvPr/>
        </p:nvSpPr>
        <p:spPr>
          <a:xfrm>
            <a:off x="8139065" y="6483350"/>
            <a:ext cx="4052935" cy="365125"/>
          </a:xfrm>
          <a:prstGeom prst="rect">
            <a:avLst/>
          </a:prstGeom>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6350" cap="flat" cmpd="sng" algn="ctr">
            <a:noFill/>
            <a:prstDash val="solid"/>
            <a:miter lim="800000"/>
          </a:ln>
          <a:effectLst/>
        </p:spPr>
        <p:txBody>
          <a:bodyPr vert="horz" lIns="91440" tIns="45720" rIns="91440" bIns="45720" rtlCol="0" anchor="ctr"/>
          <a:lstStyle>
            <a:defPPr>
              <a:defRPr lang="en-US"/>
            </a:defPPr>
            <a:lvl1pPr marL="0" algn="r" defTabSz="914400" rtl="0" eaLnBrk="1" latinLnBrk="0" hangingPunct="1">
              <a:defRPr sz="1200" b="1" kern="1200">
                <a:solidFill>
                  <a:srgbClr val="0000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7ED525-5088-40CF-8CE0-E4296ADF624B}" type="slidenum">
              <a:rPr lang="en-IN" smtClean="0"/>
              <a:pPr/>
              <a:t>109</a:t>
            </a:fld>
            <a:endParaRPr lang="en-IN"/>
          </a:p>
        </p:txBody>
      </p:sp>
      <p:sp>
        <p:nvSpPr>
          <p:cNvPr id="9" name="Footer Placeholder 1">
            <a:extLst>
              <a:ext uri="{FF2B5EF4-FFF2-40B4-BE49-F238E27FC236}">
                <a16:creationId xmlns:a16="http://schemas.microsoft.com/office/drawing/2014/main" xmlns="" id="{73433519-87EA-D1B3-12D6-391B155E8C73}"/>
              </a:ext>
            </a:extLst>
          </p:cNvPr>
          <p:cNvSpPr txBox="1">
            <a:spLocks/>
          </p:cNvSpPr>
          <p:nvPr/>
        </p:nvSpPr>
        <p:spPr>
          <a:xfrm>
            <a:off x="4052936" y="6483348"/>
            <a:ext cx="3892990" cy="365125"/>
          </a:xfrm>
          <a:prstGeom prst="rect">
            <a:avLst/>
          </a:prstGeom>
          <a:solidFill>
            <a:schemeClr val="accent1"/>
          </a:solidFill>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10" name="Title 1"/>
          <p:cNvSpPr txBox="1">
            <a:spLocks/>
          </p:cNvSpPr>
          <p:nvPr/>
        </p:nvSpPr>
        <p:spPr>
          <a:xfrm>
            <a:off x="522486" y="9663"/>
            <a:ext cx="10515600" cy="463639"/>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smtClean="0">
                <a:solidFill>
                  <a:srgbClr val="FF0000"/>
                </a:solidFill>
                <a:latin typeface="Copperplate Gothic Light" panose="020E0507020206020404" pitchFamily="34" charset="0"/>
              </a:rPr>
              <a:t>Model-View-Controller</a:t>
            </a:r>
            <a:endParaRPr lang="en-IN" sz="3200" dirty="0">
              <a:solidFill>
                <a:srgbClr val="FF0000"/>
              </a:solidFill>
              <a:latin typeface="Copperplate Gothic Light" panose="020E0507020206020404" pitchFamily="34" charset="0"/>
            </a:endParaRPr>
          </a:p>
        </p:txBody>
      </p:sp>
      <p:sp>
        <p:nvSpPr>
          <p:cNvPr id="12" name="Rectangle 11"/>
          <p:cNvSpPr/>
          <p:nvPr/>
        </p:nvSpPr>
        <p:spPr>
          <a:xfrm>
            <a:off x="106464" y="324767"/>
            <a:ext cx="3457037" cy="507831"/>
          </a:xfrm>
          <a:prstGeom prst="rect">
            <a:avLst/>
          </a:prstGeom>
        </p:spPr>
        <p:txBody>
          <a:bodyPr wrap="none">
            <a:spAutoFit/>
          </a:bodyPr>
          <a:lstStyle/>
          <a:p>
            <a:pPr>
              <a:lnSpc>
                <a:spcPct val="150000"/>
              </a:lnSpc>
            </a:pPr>
            <a:r>
              <a:rPr lang="en-US" b="1" dirty="0" smtClean="0">
                <a:solidFill>
                  <a:srgbClr val="0070C0"/>
                </a:solidFill>
                <a:latin typeface="Times New Roman" panose="02020603050405020304" pitchFamily="18" charset="0"/>
                <a:cs typeface="Times New Roman" panose="02020603050405020304" pitchFamily="18" charset="0"/>
              </a:rPr>
              <a:t>Step 4</a:t>
            </a:r>
            <a:r>
              <a:rPr lang="en-US" b="1" dirty="0">
                <a:solidFill>
                  <a:srgbClr val="0070C0"/>
                </a:solidFill>
                <a:latin typeface="Times New Roman" panose="02020603050405020304" pitchFamily="18" charset="0"/>
                <a:cs typeface="Times New Roman" panose="02020603050405020304" pitchFamily="18" charset="0"/>
              </a:rPr>
              <a:t>:  Create the main Java file</a:t>
            </a:r>
          </a:p>
        </p:txBody>
      </p:sp>
      <p:sp>
        <p:nvSpPr>
          <p:cNvPr id="15" name="Rectangle 14"/>
          <p:cNvSpPr/>
          <p:nvPr/>
        </p:nvSpPr>
        <p:spPr>
          <a:xfrm>
            <a:off x="5370257" y="832598"/>
            <a:ext cx="7155571" cy="5355312"/>
          </a:xfrm>
          <a:prstGeom prst="rect">
            <a:avLst/>
          </a:prstGeom>
        </p:spPr>
        <p:txBody>
          <a:bodyPr wrap="square">
            <a:spAutoFit/>
          </a:bodyPr>
          <a:lstStyle/>
          <a:p>
            <a:r>
              <a:rPr lang="en-US"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public class </a:t>
            </a:r>
            <a:r>
              <a:rPr lang="en-US" dirty="0" err="1">
                <a:solidFill>
                  <a:srgbClr val="C55A11"/>
                </a:solidFill>
                <a:latin typeface="Times New Roman" panose="02020603050405020304" pitchFamily="18" charset="0"/>
                <a:ea typeface="Calibri" panose="020F0502020204030204" pitchFamily="34" charset="0"/>
                <a:cs typeface="Times New Roman" panose="02020603050405020304" pitchFamily="18" charset="0"/>
              </a:rPr>
              <a:t>MVCPatternDemo</a:t>
            </a:r>
            <a:r>
              <a:rPr lang="en-US"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 {</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r>
              <a:rPr lang="en-US"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   public static void main(String[] </a:t>
            </a:r>
            <a:r>
              <a:rPr lang="en-US" dirty="0" err="1">
                <a:solidFill>
                  <a:srgbClr val="C55A11"/>
                </a:solidFill>
                <a:latin typeface="Times New Roman" panose="02020603050405020304" pitchFamily="18" charset="0"/>
                <a:ea typeface="Calibri" panose="020F0502020204030204" pitchFamily="34" charset="0"/>
                <a:cs typeface="Times New Roman" panose="02020603050405020304" pitchFamily="18" charset="0"/>
              </a:rPr>
              <a:t>args</a:t>
            </a:r>
            <a:r>
              <a:rPr lang="en-US"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 {</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r>
              <a:rPr lang="en-US"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      //fetch student record based on his roll no from the database</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r>
              <a:rPr lang="en-US"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      Student model  = </a:t>
            </a:r>
            <a:r>
              <a:rPr lang="en-US" dirty="0" err="1">
                <a:solidFill>
                  <a:srgbClr val="C55A11"/>
                </a:solidFill>
                <a:latin typeface="Times New Roman" panose="02020603050405020304" pitchFamily="18" charset="0"/>
                <a:ea typeface="Calibri" panose="020F0502020204030204" pitchFamily="34" charset="0"/>
                <a:cs typeface="Times New Roman" panose="02020603050405020304" pitchFamily="18" charset="0"/>
              </a:rPr>
              <a:t>retriveStudentFromDatabase</a:t>
            </a:r>
            <a:r>
              <a:rPr lang="en-US"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r>
              <a:rPr lang="en-US"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      //Create a view : to write student details on console</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r>
              <a:rPr lang="en-US"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C55A11"/>
                </a:solidFill>
                <a:latin typeface="Times New Roman" panose="02020603050405020304" pitchFamily="18" charset="0"/>
                <a:ea typeface="Calibri" panose="020F0502020204030204" pitchFamily="34" charset="0"/>
                <a:cs typeface="Times New Roman" panose="02020603050405020304" pitchFamily="18" charset="0"/>
              </a:rPr>
              <a:t>StudentView</a:t>
            </a:r>
            <a:r>
              <a:rPr lang="en-US"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 view = new </a:t>
            </a:r>
            <a:r>
              <a:rPr lang="en-US" dirty="0" err="1">
                <a:solidFill>
                  <a:srgbClr val="C55A11"/>
                </a:solidFill>
                <a:latin typeface="Times New Roman" panose="02020603050405020304" pitchFamily="18" charset="0"/>
                <a:ea typeface="Calibri" panose="020F0502020204030204" pitchFamily="34" charset="0"/>
                <a:cs typeface="Times New Roman" panose="02020603050405020304" pitchFamily="18" charset="0"/>
              </a:rPr>
              <a:t>StudentView</a:t>
            </a:r>
            <a:r>
              <a:rPr lang="en-US"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r>
              <a:rPr lang="en-US"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C55A11"/>
                </a:solidFill>
                <a:latin typeface="Times New Roman" panose="02020603050405020304" pitchFamily="18" charset="0"/>
                <a:ea typeface="Calibri" panose="020F0502020204030204" pitchFamily="34" charset="0"/>
                <a:cs typeface="Times New Roman" panose="02020603050405020304" pitchFamily="18" charset="0"/>
              </a:rPr>
              <a:t>StudentController</a:t>
            </a:r>
            <a:r>
              <a:rPr lang="en-US"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 controller = new </a:t>
            </a:r>
            <a:r>
              <a:rPr lang="en-US" dirty="0" err="1">
                <a:solidFill>
                  <a:srgbClr val="C55A11"/>
                </a:solidFill>
                <a:latin typeface="Times New Roman" panose="02020603050405020304" pitchFamily="18" charset="0"/>
                <a:ea typeface="Calibri" panose="020F0502020204030204" pitchFamily="34" charset="0"/>
                <a:cs typeface="Times New Roman" panose="02020603050405020304" pitchFamily="18" charset="0"/>
              </a:rPr>
              <a:t>StudentController</a:t>
            </a:r>
            <a:r>
              <a:rPr lang="en-US"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(model, view);</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r>
              <a:rPr lang="en-US"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C55A11"/>
                </a:solidFill>
                <a:latin typeface="Times New Roman" panose="02020603050405020304" pitchFamily="18" charset="0"/>
                <a:ea typeface="Calibri" panose="020F0502020204030204" pitchFamily="34" charset="0"/>
                <a:cs typeface="Times New Roman" panose="02020603050405020304" pitchFamily="18" charset="0"/>
              </a:rPr>
              <a:t>controller.updateView</a:t>
            </a:r>
            <a:r>
              <a:rPr lang="en-US"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r>
              <a:rPr lang="en-US"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      //update model data</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r>
              <a:rPr lang="en-US"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C55A11"/>
                </a:solidFill>
                <a:latin typeface="Times New Roman" panose="02020603050405020304" pitchFamily="18" charset="0"/>
                <a:ea typeface="Calibri" panose="020F0502020204030204" pitchFamily="34" charset="0"/>
                <a:cs typeface="Times New Roman" panose="02020603050405020304" pitchFamily="18" charset="0"/>
              </a:rPr>
              <a:t>controller.setStudentName</a:t>
            </a:r>
            <a:r>
              <a:rPr lang="en-US"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("John");</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r>
              <a:rPr lang="en-US"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C55A11"/>
                </a:solidFill>
                <a:latin typeface="Times New Roman" panose="02020603050405020304" pitchFamily="18" charset="0"/>
                <a:ea typeface="Calibri" panose="020F0502020204030204" pitchFamily="34" charset="0"/>
                <a:cs typeface="Times New Roman" panose="02020603050405020304" pitchFamily="18" charset="0"/>
              </a:rPr>
              <a:t>controller.updateView</a:t>
            </a:r>
            <a:r>
              <a:rPr lang="en-US"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r>
              <a:rPr lang="en-US"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   }</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r>
              <a:rPr lang="en-US"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   private static Student </a:t>
            </a:r>
            <a:r>
              <a:rPr lang="en-US" dirty="0" err="1">
                <a:solidFill>
                  <a:srgbClr val="C55A11"/>
                </a:solidFill>
                <a:latin typeface="Times New Roman" panose="02020603050405020304" pitchFamily="18" charset="0"/>
                <a:ea typeface="Calibri" panose="020F0502020204030204" pitchFamily="34" charset="0"/>
                <a:cs typeface="Times New Roman" panose="02020603050405020304" pitchFamily="18" charset="0"/>
              </a:rPr>
              <a:t>retriveStudentFromDatabase</a:t>
            </a:r>
            <a:r>
              <a:rPr lang="en-US"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r>
              <a:rPr lang="en-US"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      Student </a:t>
            </a:r>
            <a:r>
              <a:rPr lang="en-US" dirty="0" err="1">
                <a:solidFill>
                  <a:srgbClr val="C55A11"/>
                </a:solidFill>
                <a:latin typeface="Times New Roman" panose="02020603050405020304" pitchFamily="18" charset="0"/>
                <a:ea typeface="Calibri" panose="020F0502020204030204" pitchFamily="34" charset="0"/>
                <a:cs typeface="Times New Roman" panose="02020603050405020304" pitchFamily="18" charset="0"/>
              </a:rPr>
              <a:t>student</a:t>
            </a:r>
            <a:r>
              <a:rPr lang="en-US"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 = new Student();</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r>
              <a:rPr lang="en-US"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C55A11"/>
                </a:solidFill>
                <a:latin typeface="Times New Roman" panose="02020603050405020304" pitchFamily="18" charset="0"/>
                <a:ea typeface="Calibri" panose="020F0502020204030204" pitchFamily="34" charset="0"/>
                <a:cs typeface="Times New Roman" panose="02020603050405020304" pitchFamily="18" charset="0"/>
              </a:rPr>
              <a:t>student.setName</a:t>
            </a:r>
            <a:r>
              <a:rPr lang="en-US"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("Robert");</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r>
              <a:rPr lang="en-US"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      </a:t>
            </a:r>
            <a:r>
              <a:rPr lang="en-US" dirty="0" err="1">
                <a:solidFill>
                  <a:srgbClr val="C55A11"/>
                </a:solidFill>
                <a:latin typeface="Times New Roman" panose="02020603050405020304" pitchFamily="18" charset="0"/>
                <a:ea typeface="Calibri" panose="020F0502020204030204" pitchFamily="34" charset="0"/>
                <a:cs typeface="Times New Roman" panose="02020603050405020304" pitchFamily="18" charset="0"/>
              </a:rPr>
              <a:t>student.setRollNo</a:t>
            </a:r>
            <a:r>
              <a:rPr lang="en-US"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("10");</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r>
              <a:rPr lang="en-US"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      return student;</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r>
              <a:rPr lang="en-US"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   }</a:t>
            </a:r>
            <a:endParaRPr lang="en-US" sz="1200" dirty="0">
              <a:latin typeface="Times New Roman" panose="02020603050405020304" pitchFamily="18" charset="0"/>
              <a:ea typeface="Calibri" panose="020F0502020204030204" pitchFamily="34" charset="0"/>
              <a:cs typeface="Times New Roman" panose="02020603050405020304" pitchFamily="18" charset="0"/>
            </a:endParaRPr>
          </a:p>
          <a:p>
            <a:r>
              <a:rPr lang="en-US" dirty="0">
                <a:solidFill>
                  <a:srgbClr val="C55A11"/>
                </a:solidFill>
                <a:latin typeface="Times New Roman" panose="02020603050405020304" pitchFamily="18" charset="0"/>
                <a:ea typeface="Calibri" panose="020F0502020204030204" pitchFamily="34" charset="0"/>
                <a:cs typeface="Times New Roman" panose="02020603050405020304" pitchFamily="18" charset="0"/>
              </a:rPr>
              <a:t>}</a:t>
            </a:r>
            <a:endParaRPr lang="en-US" sz="1200" dirty="0">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7" name="Rectangle 16"/>
          <p:cNvSpPr/>
          <p:nvPr/>
        </p:nvSpPr>
        <p:spPr>
          <a:xfrm>
            <a:off x="106464" y="788406"/>
            <a:ext cx="4775200" cy="5576976"/>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“MVCPatternDemo.java” fetches </a:t>
            </a:r>
            <a:r>
              <a:rPr lang="en-US" sz="2000" dirty="0">
                <a:latin typeface="Times New Roman" panose="02020603050405020304" pitchFamily="18" charset="0"/>
                <a:cs typeface="Times New Roman" panose="02020603050405020304" pitchFamily="18" charset="0"/>
              </a:rPr>
              <a:t>the student data from the database or a function (in this case we’re using a function to set the values) and pushes it on to the Student model. </a:t>
            </a:r>
            <a:endParaRPr lang="en-US" sz="2000" dirty="0" smtClean="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Then</a:t>
            </a:r>
            <a:r>
              <a:rPr lang="en-US" sz="2000" dirty="0">
                <a:latin typeface="Times New Roman" panose="02020603050405020304" pitchFamily="18" charset="0"/>
                <a:cs typeface="Times New Roman" panose="02020603050405020304" pitchFamily="18" charset="0"/>
              </a:rPr>
              <a:t>, it </a:t>
            </a:r>
            <a:r>
              <a:rPr lang="en-US" sz="2000" dirty="0" smtClean="0">
                <a:latin typeface="Times New Roman" panose="02020603050405020304" pitchFamily="18" charset="0"/>
                <a:cs typeface="Times New Roman" panose="02020603050405020304" pitchFamily="18" charset="0"/>
              </a:rPr>
              <a:t>initializes </a:t>
            </a:r>
            <a:r>
              <a:rPr lang="en-US" sz="2000" dirty="0">
                <a:latin typeface="Times New Roman" panose="02020603050405020304" pitchFamily="18" charset="0"/>
                <a:cs typeface="Times New Roman" panose="02020603050405020304" pitchFamily="18" charset="0"/>
              </a:rPr>
              <a:t>the view we had created earlier.</a:t>
            </a:r>
          </a:p>
          <a:p>
            <a:pPr marL="342900" indent="-342900" algn="just">
              <a:lnSpc>
                <a:spcPct val="150000"/>
              </a:lnSpc>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Further, it also </a:t>
            </a:r>
            <a:r>
              <a:rPr lang="en-US" sz="2000" dirty="0" smtClean="0">
                <a:latin typeface="Times New Roman" panose="02020603050405020304" pitchFamily="18" charset="0"/>
                <a:cs typeface="Times New Roman" panose="02020603050405020304" pitchFamily="18" charset="0"/>
              </a:rPr>
              <a:t>initializes </a:t>
            </a:r>
            <a:r>
              <a:rPr lang="en-US" sz="2000" dirty="0">
                <a:latin typeface="Times New Roman" panose="02020603050405020304" pitchFamily="18" charset="0"/>
                <a:cs typeface="Times New Roman" panose="02020603050405020304" pitchFamily="18" charset="0"/>
              </a:rPr>
              <a:t>our controller and binds it to the model and the view</a:t>
            </a:r>
            <a:r>
              <a:rPr lang="en-US" sz="2000" dirty="0" smtClean="0">
                <a:latin typeface="Times New Roman" panose="02020603050405020304" pitchFamily="18" charset="0"/>
                <a:cs typeface="Times New Roman" panose="02020603050405020304" pitchFamily="18" charset="0"/>
              </a:rPr>
              <a:t>.</a:t>
            </a:r>
          </a:p>
          <a:p>
            <a:pPr marL="342900" indent="-342900" algn="just">
              <a:lnSpc>
                <a:spcPct val="150000"/>
              </a:lnSpc>
              <a:buFont typeface="Arial" panose="020B0604020202020204" pitchFamily="34" charset="0"/>
              <a:buChar char="•"/>
            </a:pPr>
            <a:r>
              <a:rPr lang="en-US" sz="2000" dirty="0" smtClean="0">
                <a:latin typeface="Times New Roman" panose="02020603050405020304" pitchFamily="18" charset="0"/>
                <a:cs typeface="Times New Roman" panose="02020603050405020304" pitchFamily="18" charset="0"/>
              </a:rPr>
              <a:t>The </a:t>
            </a:r>
            <a:r>
              <a:rPr lang="en-US" sz="2000" dirty="0" err="1">
                <a:latin typeface="Times New Roman" panose="02020603050405020304" pitchFamily="18" charset="0"/>
                <a:cs typeface="Times New Roman" panose="02020603050405020304" pitchFamily="18" charset="0"/>
              </a:rPr>
              <a:t>updateView</a:t>
            </a:r>
            <a:r>
              <a:rPr lang="en-US" sz="2000" dirty="0">
                <a:latin typeface="Times New Roman" panose="02020603050405020304" pitchFamily="18" charset="0"/>
                <a:cs typeface="Times New Roman" panose="02020603050405020304" pitchFamily="18" charset="0"/>
              </a:rPr>
              <a:t>() method is a part of the controller which updates the student details on the console.</a:t>
            </a:r>
          </a:p>
        </p:txBody>
      </p:sp>
      <p:sp>
        <p:nvSpPr>
          <p:cNvPr id="13" name="Date Placeholder 5"/>
          <p:cNvSpPr txBox="1">
            <a:spLocks/>
          </p:cNvSpPr>
          <p:nvPr/>
        </p:nvSpPr>
        <p:spPr>
          <a:xfrm>
            <a:off x="3907325" y="6463896"/>
            <a:ext cx="8284675"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Tree>
    <p:extLst>
      <p:ext uri="{BB962C8B-B14F-4D97-AF65-F5344CB8AC3E}">
        <p14:creationId xmlns:p14="http://schemas.microsoft.com/office/powerpoint/2010/main" val="79254750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617AA1-53D7-13A2-EB04-59D25A7E3949}"/>
              </a:ext>
            </a:extLst>
          </p:cNvPr>
          <p:cNvSpPr>
            <a:spLocks noGrp="1"/>
          </p:cNvSpPr>
          <p:nvPr>
            <p:ph type="title"/>
          </p:nvPr>
        </p:nvSpPr>
        <p:spPr>
          <a:xfrm>
            <a:off x="524301" y="427689"/>
            <a:ext cx="10515600" cy="950736"/>
          </a:xfrm>
        </p:spPr>
        <p:txBody>
          <a:bodyPr/>
          <a:lstStyle/>
          <a:p>
            <a:r>
              <a:rPr lang="en-US" sz="2563" b="1" spc="13" dirty="0">
                <a:solidFill>
                  <a:srgbClr val="010103"/>
                </a:solidFill>
                <a:latin typeface="Arial"/>
                <a:ea typeface="+mn-ea"/>
                <a:cs typeface="Arial"/>
              </a:rPr>
              <a:t>Thread-based multitasking</a:t>
            </a:r>
          </a:p>
        </p:txBody>
      </p:sp>
      <p:sp>
        <p:nvSpPr>
          <p:cNvPr id="3" name="Content Placeholder 2">
            <a:extLst>
              <a:ext uri="{FF2B5EF4-FFF2-40B4-BE49-F238E27FC236}">
                <a16:creationId xmlns:a16="http://schemas.microsoft.com/office/drawing/2014/main" xmlns="" id="{E98DFC44-C582-B566-AAD8-C0289497B389}"/>
              </a:ext>
            </a:extLst>
          </p:cNvPr>
          <p:cNvSpPr>
            <a:spLocks noGrp="1"/>
          </p:cNvSpPr>
          <p:nvPr>
            <p:ph idx="1"/>
          </p:nvPr>
        </p:nvSpPr>
        <p:spPr>
          <a:xfrm>
            <a:off x="701723" y="1378425"/>
            <a:ext cx="10515600" cy="4351338"/>
          </a:xfrm>
        </p:spPr>
        <p:txBody>
          <a:bodyPr/>
          <a:lstStyle/>
          <a:p>
            <a:pPr algn="just">
              <a:lnSpc>
                <a:spcPct val="150000"/>
              </a:lnSpc>
            </a:pPr>
            <a:r>
              <a:rPr lang="en-US" sz="1800" b="0" i="1" u="none" strike="noStrike" baseline="0" dirty="0">
                <a:solidFill>
                  <a:srgbClr val="C00000"/>
                </a:solidFill>
                <a:latin typeface="Palatino-Italic"/>
              </a:rPr>
              <a:t>Thread-based </a:t>
            </a:r>
            <a:r>
              <a:rPr lang="en-US" sz="1800" b="0" i="0" u="none" strike="noStrike" baseline="0" dirty="0">
                <a:solidFill>
                  <a:srgbClr val="C00000"/>
                </a:solidFill>
                <a:latin typeface="Palatino-Roman"/>
              </a:rPr>
              <a:t>multitasking </a:t>
            </a:r>
            <a:r>
              <a:rPr lang="en-US" sz="1800" b="0" i="0" u="none" strike="noStrike" baseline="0" dirty="0">
                <a:solidFill>
                  <a:srgbClr val="1D1D1E"/>
                </a:solidFill>
                <a:latin typeface="Palatino-Roman"/>
              </a:rPr>
              <a:t>environment, the thread is the smallest unit of dispatchable code. This means that a single program can perform two or more tasks simultaneously. </a:t>
            </a:r>
          </a:p>
          <a:p>
            <a:pPr algn="just">
              <a:lnSpc>
                <a:spcPct val="150000"/>
              </a:lnSpc>
            </a:pPr>
            <a:r>
              <a:rPr lang="en-US" sz="1800" b="0" i="0" u="none" strike="noStrike" baseline="0" dirty="0">
                <a:solidFill>
                  <a:srgbClr val="1D1D1E"/>
                </a:solidFill>
                <a:latin typeface="Palatino-Roman"/>
              </a:rPr>
              <a:t>For instance, a text editor can format text at the same time that it is printing, as long as these two actions are being performed by two separate threads.</a:t>
            </a:r>
          </a:p>
          <a:p>
            <a:pPr algn="just">
              <a:lnSpc>
                <a:spcPct val="150000"/>
              </a:lnSpc>
            </a:pPr>
            <a:r>
              <a:rPr lang="en-US" sz="1800" b="0" i="0" u="none" strike="noStrike" baseline="0" dirty="0">
                <a:solidFill>
                  <a:srgbClr val="1D1D1E"/>
                </a:solidFill>
                <a:latin typeface="Palatino-Roman"/>
              </a:rPr>
              <a:t>Thus, process-based multitasking deals with the “big picture,” and thread-based multitasking handles the details.</a:t>
            </a:r>
            <a:endParaRPr lang="en-US" dirty="0"/>
          </a:p>
        </p:txBody>
      </p:sp>
      <p:sp>
        <p:nvSpPr>
          <p:cNvPr id="4" name="Date Placeholder 5"/>
          <p:cNvSpPr>
            <a:spLocks noGrp="1"/>
          </p:cNvSpPr>
          <p:nvPr>
            <p:ph type="dt" sz="half" idx="10"/>
          </p:nvPr>
        </p:nvSpPr>
        <p:spPr>
          <a:xfrm>
            <a:off x="0" y="6496050"/>
            <a:ext cx="4038600" cy="365125"/>
          </a:xfrm>
        </p:spPr>
        <p:style>
          <a:lnRef idx="1">
            <a:schemeClr val="accent1"/>
          </a:lnRef>
          <a:fillRef idx="2">
            <a:schemeClr val="accent1"/>
          </a:fillRef>
          <a:effectRef idx="1">
            <a:schemeClr val="accent1"/>
          </a:effectRef>
          <a:fontRef idx="minor">
            <a:schemeClr val="dk1"/>
          </a:fontRef>
        </p:style>
        <p:txBody>
          <a:bodyPr/>
          <a:lstStyle/>
          <a:p>
            <a:fld id="{2EAD5F0F-4F70-47B8-9B60-698F31203AF3}" type="datetime1">
              <a:rPr lang="en-IN" b="1" smtClean="0">
                <a:solidFill>
                  <a:srgbClr val="0000FF"/>
                </a:solidFill>
                <a:latin typeface="Bookman Old Style" panose="02050604050505020204" pitchFamily="18" charset="0"/>
              </a:rPr>
              <a:t>28-08-2023</a:t>
            </a:fld>
            <a:endParaRPr lang="en-IN" b="1" dirty="0">
              <a:solidFill>
                <a:srgbClr val="0000FF"/>
              </a:solidFill>
              <a:latin typeface="Bookman Old Style" panose="02050604050505020204" pitchFamily="18" charset="0"/>
            </a:endParaRPr>
          </a:p>
        </p:txBody>
      </p:sp>
      <p:sp>
        <p:nvSpPr>
          <p:cNvPr id="5" name="Date Placeholder 5"/>
          <p:cNvSpPr txBox="1">
            <a:spLocks/>
          </p:cNvSpPr>
          <p:nvPr/>
        </p:nvSpPr>
        <p:spPr>
          <a:xfrm>
            <a:off x="4038600" y="6492875"/>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17323" y="102049"/>
            <a:ext cx="898814" cy="894820"/>
          </a:xfrm>
          <a:prstGeom prst="rect">
            <a:avLst/>
          </a:prstGeom>
        </p:spPr>
      </p:pic>
      <p:sp>
        <p:nvSpPr>
          <p:cNvPr id="7" name="Footer Placeholder 6"/>
          <p:cNvSpPr>
            <a:spLocks noGrp="1"/>
          </p:cNvSpPr>
          <p:nvPr>
            <p:ph type="ftr" sz="quarter" idx="11"/>
          </p:nvPr>
        </p:nvSpPr>
        <p:spPr/>
        <p:txBody>
          <a:bodyPr/>
          <a:lstStyle/>
          <a:p>
            <a:r>
              <a:rPr lang="en-IN" smtClean="0"/>
              <a:t>APP Faculties - CINTEL</a:t>
            </a:r>
            <a:endParaRPr lang="en-IN"/>
          </a:p>
        </p:txBody>
      </p:sp>
      <p:sp>
        <p:nvSpPr>
          <p:cNvPr id="8" name="Slide Number Placeholder 7"/>
          <p:cNvSpPr>
            <a:spLocks noGrp="1"/>
          </p:cNvSpPr>
          <p:nvPr>
            <p:ph type="sldNum" sz="quarter" idx="12"/>
          </p:nvPr>
        </p:nvSpPr>
        <p:spPr/>
        <p:txBody>
          <a:bodyPr/>
          <a:lstStyle/>
          <a:p>
            <a:fld id="{F59C78FD-3676-4262-8623-CA1BA4C6293E}" type="slidenum">
              <a:rPr lang="en-IN" smtClean="0"/>
              <a:t>11</a:t>
            </a:fld>
            <a:endParaRPr lang="en-IN"/>
          </a:p>
        </p:txBody>
      </p:sp>
    </p:spTree>
    <p:extLst>
      <p:ext uri="{BB962C8B-B14F-4D97-AF65-F5344CB8AC3E}">
        <p14:creationId xmlns:p14="http://schemas.microsoft.com/office/powerpoint/2010/main" val="31658641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4294967295"/>
          </p:nvPr>
        </p:nvSpPr>
        <p:spPr>
          <a:xfrm>
            <a:off x="0" y="6496052"/>
            <a:ext cx="3911097" cy="365125"/>
          </a:xfrm>
        </p:spPr>
        <p:txBody>
          <a:bodyPr/>
          <a:lstStyle/>
          <a:p>
            <a:fld id="{08C13CE2-229F-495A-8469-4ABF106E1A01}" type="datetime1">
              <a:rPr lang="en-IN" smtClean="0"/>
              <a:t>28-08-2023</a:t>
            </a:fld>
            <a:endParaRPr lang="en-IN" dirty="0"/>
          </a:p>
        </p:txBody>
      </p:sp>
      <p:sp>
        <p:nvSpPr>
          <p:cNvPr id="6" name="Slide Number Placeholder 5"/>
          <p:cNvSpPr>
            <a:spLocks noGrp="1"/>
          </p:cNvSpPr>
          <p:nvPr>
            <p:ph type="sldNum" sz="quarter" idx="12"/>
          </p:nvPr>
        </p:nvSpPr>
        <p:spPr/>
        <p:txBody>
          <a:bodyPr/>
          <a:lstStyle/>
          <a:p>
            <a:fld id="{AD7ED525-5088-40CF-8CE0-E4296ADF624B}" type="slidenum">
              <a:rPr lang="en-IN" smtClean="0"/>
              <a:pPr/>
              <a:t>110</a:t>
            </a:fld>
            <a:endParaRPr lang="en-IN" dirty="0"/>
          </a:p>
        </p:txBody>
      </p:sp>
      <p:sp>
        <p:nvSpPr>
          <p:cNvPr id="5" name="Footer Placeholder 4">
            <a:extLst>
              <a:ext uri="{FF2B5EF4-FFF2-40B4-BE49-F238E27FC236}">
                <a16:creationId xmlns:a16="http://schemas.microsoft.com/office/drawing/2014/main" xmlns="" id="{13B4C1F0-43E9-4E5A-9CD1-B3FBFBBD575E}"/>
              </a:ext>
            </a:extLst>
          </p:cNvPr>
          <p:cNvSpPr>
            <a:spLocks noGrp="1"/>
          </p:cNvSpPr>
          <p:nvPr>
            <p:ph type="ftr" sz="quarter" idx="4294967295"/>
          </p:nvPr>
        </p:nvSpPr>
        <p:spPr>
          <a:xfrm>
            <a:off x="4038601" y="6483349"/>
            <a:ext cx="4038600" cy="365125"/>
          </a:xfrm>
        </p:spPr>
        <p:txBody>
          <a:bodyPr/>
          <a:lstStyle/>
          <a:p>
            <a:r>
              <a:rPr lang="en-IN" smtClean="0"/>
              <a:t>APP Faculties - CINTEL</a:t>
            </a:r>
            <a:endParaRPr lang="en-IN" dirty="0"/>
          </a:p>
        </p:txBody>
      </p:sp>
      <p:sp>
        <p:nvSpPr>
          <p:cNvPr id="7" name="Date Placeholder 5">
            <a:extLst>
              <a:ext uri="{FF2B5EF4-FFF2-40B4-BE49-F238E27FC236}">
                <a16:creationId xmlns:a16="http://schemas.microsoft.com/office/drawing/2014/main" xmlns="" id="{2F54C4AA-33D7-3725-10CE-448551F98604}"/>
              </a:ext>
            </a:extLst>
          </p:cNvPr>
          <p:cNvSpPr txBox="1">
            <a:spLocks/>
          </p:cNvSpPr>
          <p:nvPr/>
        </p:nvSpPr>
        <p:spPr>
          <a:xfrm>
            <a:off x="0" y="6483349"/>
            <a:ext cx="389299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FAE4F87E-2ACB-45B7-A04D-26AFFE8C41CD}" type="datetime1">
              <a:rPr lang="en-IN" b="1" smtClean="0">
                <a:solidFill>
                  <a:srgbClr val="0000FF"/>
                </a:solidFill>
                <a:latin typeface="Bookman Old Style" panose="02050604050505020204" pitchFamily="18" charset="0"/>
              </a:rPr>
              <a:pPr/>
              <a:t>28-08-2023</a:t>
            </a:fld>
            <a:endParaRPr lang="en-IN" b="1" dirty="0">
              <a:solidFill>
                <a:srgbClr val="0000FF"/>
              </a:solidFill>
              <a:latin typeface="Bookman Old Style" panose="02050604050505020204" pitchFamily="18" charset="0"/>
            </a:endParaRPr>
          </a:p>
        </p:txBody>
      </p:sp>
      <p:sp>
        <p:nvSpPr>
          <p:cNvPr id="8" name="Slide Number Placeholder 7">
            <a:extLst>
              <a:ext uri="{FF2B5EF4-FFF2-40B4-BE49-F238E27FC236}">
                <a16:creationId xmlns:a16="http://schemas.microsoft.com/office/drawing/2014/main" xmlns="" id="{953FEF9A-07FF-B0C3-32BF-9B689BC96403}"/>
              </a:ext>
            </a:extLst>
          </p:cNvPr>
          <p:cNvSpPr txBox="1">
            <a:spLocks/>
          </p:cNvSpPr>
          <p:nvPr/>
        </p:nvSpPr>
        <p:spPr>
          <a:xfrm>
            <a:off x="8139065" y="6483350"/>
            <a:ext cx="4052935" cy="365125"/>
          </a:xfrm>
          <a:prstGeom prst="rect">
            <a:avLst/>
          </a:prstGeom>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6350" cap="flat" cmpd="sng" algn="ctr">
            <a:noFill/>
            <a:prstDash val="solid"/>
            <a:miter lim="800000"/>
          </a:ln>
          <a:effectLst/>
        </p:spPr>
        <p:txBody>
          <a:bodyPr vert="horz" lIns="91440" tIns="45720" rIns="91440" bIns="45720" rtlCol="0" anchor="ctr"/>
          <a:lstStyle>
            <a:defPPr>
              <a:defRPr lang="en-US"/>
            </a:defPPr>
            <a:lvl1pPr marL="0" algn="r" defTabSz="914400" rtl="0" eaLnBrk="1" latinLnBrk="0" hangingPunct="1">
              <a:defRPr sz="1200" b="1" kern="1200">
                <a:solidFill>
                  <a:srgbClr val="0000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7ED525-5088-40CF-8CE0-E4296ADF624B}" type="slidenum">
              <a:rPr lang="en-IN" smtClean="0"/>
              <a:pPr/>
              <a:t>110</a:t>
            </a:fld>
            <a:endParaRPr lang="en-IN"/>
          </a:p>
        </p:txBody>
      </p:sp>
      <p:sp>
        <p:nvSpPr>
          <p:cNvPr id="9" name="Footer Placeholder 1">
            <a:extLst>
              <a:ext uri="{FF2B5EF4-FFF2-40B4-BE49-F238E27FC236}">
                <a16:creationId xmlns:a16="http://schemas.microsoft.com/office/drawing/2014/main" xmlns="" id="{73433519-87EA-D1B3-12D6-391B155E8C73}"/>
              </a:ext>
            </a:extLst>
          </p:cNvPr>
          <p:cNvSpPr txBox="1">
            <a:spLocks/>
          </p:cNvSpPr>
          <p:nvPr/>
        </p:nvSpPr>
        <p:spPr>
          <a:xfrm>
            <a:off x="4052936" y="6483348"/>
            <a:ext cx="3892990" cy="365125"/>
          </a:xfrm>
          <a:prstGeom prst="rect">
            <a:avLst/>
          </a:prstGeom>
          <a:solidFill>
            <a:schemeClr val="accent1"/>
          </a:solidFill>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10" name="Title 1"/>
          <p:cNvSpPr txBox="1">
            <a:spLocks/>
          </p:cNvSpPr>
          <p:nvPr/>
        </p:nvSpPr>
        <p:spPr>
          <a:xfrm>
            <a:off x="522486" y="9663"/>
            <a:ext cx="10515600" cy="463639"/>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smtClean="0">
                <a:solidFill>
                  <a:srgbClr val="FF0000"/>
                </a:solidFill>
                <a:latin typeface="Copperplate Gothic Light" panose="020E0507020206020404" pitchFamily="34" charset="0"/>
              </a:rPr>
              <a:t>Model-View-Controller</a:t>
            </a:r>
            <a:endParaRPr lang="en-IN" sz="3200" dirty="0">
              <a:solidFill>
                <a:srgbClr val="FF0000"/>
              </a:solidFill>
              <a:latin typeface="Copperplate Gothic Light" panose="020E0507020206020404" pitchFamily="34" charset="0"/>
            </a:endParaRPr>
          </a:p>
        </p:txBody>
      </p:sp>
      <p:sp>
        <p:nvSpPr>
          <p:cNvPr id="12" name="Rectangle 11"/>
          <p:cNvSpPr/>
          <p:nvPr/>
        </p:nvSpPr>
        <p:spPr>
          <a:xfrm>
            <a:off x="106464" y="324767"/>
            <a:ext cx="2377895" cy="458074"/>
          </a:xfrm>
          <a:prstGeom prst="rect">
            <a:avLst/>
          </a:prstGeom>
        </p:spPr>
        <p:txBody>
          <a:bodyPr wrap="none">
            <a:spAutoFit/>
          </a:bodyPr>
          <a:lstStyle/>
          <a:p>
            <a:pPr>
              <a:lnSpc>
                <a:spcPct val="150000"/>
              </a:lnSpc>
            </a:pPr>
            <a:r>
              <a:rPr lang="en-US" b="1" dirty="0">
                <a:solidFill>
                  <a:srgbClr val="0070C0"/>
                </a:solidFill>
                <a:latin typeface="Times New Roman" panose="02020603050405020304" pitchFamily="18" charset="0"/>
                <a:cs typeface="Times New Roman" panose="02020603050405020304" pitchFamily="18" charset="0"/>
              </a:rPr>
              <a:t>Step 5: Test the Result</a:t>
            </a:r>
          </a:p>
        </p:txBody>
      </p:sp>
      <p:sp>
        <p:nvSpPr>
          <p:cNvPr id="3" name="Rectangle 2"/>
          <p:cNvSpPr/>
          <p:nvPr/>
        </p:nvSpPr>
        <p:spPr>
          <a:xfrm>
            <a:off x="2195257" y="1170000"/>
            <a:ext cx="6096000" cy="2308324"/>
          </a:xfrm>
          <a:prstGeom prst="rect">
            <a:avLst/>
          </a:prstGeom>
        </p:spPr>
        <p:txBody>
          <a:bodyPr>
            <a:spAutoFit/>
          </a:bodyPr>
          <a:lstStyle/>
          <a:p>
            <a:r>
              <a:rPr lang="en-US" sz="2400" dirty="0">
                <a:solidFill>
                  <a:schemeClr val="accent2">
                    <a:lumMod val="75000"/>
                  </a:schemeClr>
                </a:solidFill>
                <a:latin typeface="Times New Roman" panose="02020603050405020304" pitchFamily="18" charset="0"/>
                <a:cs typeface="Times New Roman" panose="02020603050405020304" pitchFamily="18" charset="0"/>
              </a:rPr>
              <a:t>Student: </a:t>
            </a:r>
          </a:p>
          <a:p>
            <a:r>
              <a:rPr lang="en-US" sz="2400" dirty="0">
                <a:solidFill>
                  <a:schemeClr val="accent2">
                    <a:lumMod val="75000"/>
                  </a:schemeClr>
                </a:solidFill>
                <a:latin typeface="Times New Roman" panose="02020603050405020304" pitchFamily="18" charset="0"/>
                <a:cs typeface="Times New Roman" panose="02020603050405020304" pitchFamily="18" charset="0"/>
              </a:rPr>
              <a:t>Name: Robert</a:t>
            </a:r>
          </a:p>
          <a:p>
            <a:r>
              <a:rPr lang="en-US" sz="2400" dirty="0">
                <a:solidFill>
                  <a:schemeClr val="accent2">
                    <a:lumMod val="75000"/>
                  </a:schemeClr>
                </a:solidFill>
                <a:latin typeface="Times New Roman" panose="02020603050405020304" pitchFamily="18" charset="0"/>
                <a:cs typeface="Times New Roman" panose="02020603050405020304" pitchFamily="18" charset="0"/>
              </a:rPr>
              <a:t>Roll No: 10</a:t>
            </a:r>
          </a:p>
          <a:p>
            <a:r>
              <a:rPr lang="en-US" sz="2400" dirty="0">
                <a:solidFill>
                  <a:schemeClr val="accent2">
                    <a:lumMod val="75000"/>
                  </a:schemeClr>
                </a:solidFill>
                <a:latin typeface="Times New Roman" panose="02020603050405020304" pitchFamily="18" charset="0"/>
                <a:cs typeface="Times New Roman" panose="02020603050405020304" pitchFamily="18" charset="0"/>
              </a:rPr>
              <a:t>Student: </a:t>
            </a:r>
          </a:p>
          <a:p>
            <a:r>
              <a:rPr lang="en-US" sz="2400" dirty="0">
                <a:solidFill>
                  <a:schemeClr val="accent2">
                    <a:lumMod val="75000"/>
                  </a:schemeClr>
                </a:solidFill>
                <a:latin typeface="Times New Roman" panose="02020603050405020304" pitchFamily="18" charset="0"/>
                <a:cs typeface="Times New Roman" panose="02020603050405020304" pitchFamily="18" charset="0"/>
              </a:rPr>
              <a:t>Name: John</a:t>
            </a:r>
          </a:p>
          <a:p>
            <a:r>
              <a:rPr lang="en-US" sz="2400" dirty="0">
                <a:solidFill>
                  <a:schemeClr val="accent2">
                    <a:lumMod val="75000"/>
                  </a:schemeClr>
                </a:solidFill>
                <a:latin typeface="Times New Roman" panose="02020603050405020304" pitchFamily="18" charset="0"/>
                <a:cs typeface="Times New Roman" panose="02020603050405020304" pitchFamily="18" charset="0"/>
              </a:rPr>
              <a:t>Roll No: 10</a:t>
            </a:r>
          </a:p>
        </p:txBody>
      </p:sp>
      <p:sp>
        <p:nvSpPr>
          <p:cNvPr id="11" name="Date Placeholder 5"/>
          <p:cNvSpPr txBox="1">
            <a:spLocks/>
          </p:cNvSpPr>
          <p:nvPr/>
        </p:nvSpPr>
        <p:spPr>
          <a:xfrm>
            <a:off x="3907325" y="6483347"/>
            <a:ext cx="8284675"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Tree>
    <p:extLst>
      <p:ext uri="{BB962C8B-B14F-4D97-AF65-F5344CB8AC3E}">
        <p14:creationId xmlns:p14="http://schemas.microsoft.com/office/powerpoint/2010/main" val="2093335132"/>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51929" y="473302"/>
            <a:ext cx="11056714" cy="6022750"/>
          </a:xfrm>
        </p:spPr>
        <p:txBody>
          <a:bodyPr>
            <a:noAutofit/>
          </a:bodyPr>
          <a:lstStyle/>
          <a:p>
            <a:pPr algn="just">
              <a:lnSpc>
                <a:spcPct val="150000"/>
              </a:lnSpc>
              <a:spcBef>
                <a:spcPts val="0"/>
              </a:spcBef>
            </a:pPr>
            <a:r>
              <a:rPr lang="en-US" sz="2000" dirty="0">
                <a:solidFill>
                  <a:srgbClr val="000000"/>
                </a:solidFill>
                <a:latin typeface="Times New Roman" panose="02020603050405020304" pitchFamily="18" charset="0"/>
                <a:cs typeface="Times New Roman" panose="02020603050405020304" pitchFamily="18" charset="0"/>
              </a:rPr>
              <a:t>Graphical User Interface (GUI) </a:t>
            </a:r>
            <a:r>
              <a:rPr lang="en-US" sz="2000" dirty="0" smtClean="0">
                <a:solidFill>
                  <a:srgbClr val="000000"/>
                </a:solidFill>
                <a:latin typeface="Times New Roman" panose="02020603050405020304" pitchFamily="18" charset="0"/>
                <a:cs typeface="Times New Roman" panose="02020603050405020304" pitchFamily="18" charset="0"/>
              </a:rPr>
              <a:t>elements </a:t>
            </a:r>
            <a:r>
              <a:rPr lang="en-US" sz="2000" dirty="0">
                <a:solidFill>
                  <a:srgbClr val="000000"/>
                </a:solidFill>
                <a:latin typeface="Times New Roman" panose="02020603050405020304" pitchFamily="18" charset="0"/>
                <a:cs typeface="Times New Roman" panose="02020603050405020304" pitchFamily="18" charset="0"/>
              </a:rPr>
              <a:t>are the visual components that allow users to interact with software applications. </a:t>
            </a:r>
            <a:endParaRPr lang="en-US" sz="2000" dirty="0" smtClean="0">
              <a:solidFill>
                <a:srgbClr val="000000"/>
              </a:solidFill>
              <a:latin typeface="Times New Roman" panose="02020603050405020304" pitchFamily="18" charset="0"/>
              <a:cs typeface="Times New Roman" panose="02020603050405020304" pitchFamily="18" charset="0"/>
            </a:endParaRPr>
          </a:p>
          <a:p>
            <a:pPr algn="just">
              <a:lnSpc>
                <a:spcPct val="150000"/>
              </a:lnSpc>
              <a:spcBef>
                <a:spcPts val="0"/>
              </a:spcBef>
            </a:pPr>
            <a:r>
              <a:rPr lang="en-US" sz="2000" dirty="0" smtClean="0">
                <a:solidFill>
                  <a:srgbClr val="000000"/>
                </a:solidFill>
                <a:latin typeface="Times New Roman" panose="02020603050405020304" pitchFamily="18" charset="0"/>
                <a:cs typeface="Times New Roman" panose="02020603050405020304" pitchFamily="18" charset="0"/>
              </a:rPr>
              <a:t>These </a:t>
            </a:r>
            <a:r>
              <a:rPr lang="en-US" sz="2000" dirty="0">
                <a:solidFill>
                  <a:srgbClr val="000000"/>
                </a:solidFill>
                <a:latin typeface="Times New Roman" panose="02020603050405020304" pitchFamily="18" charset="0"/>
                <a:cs typeface="Times New Roman" panose="02020603050405020304" pitchFamily="18" charset="0"/>
              </a:rPr>
              <a:t>elements are often referred to as "widgets," which are essentially building blocks that make up the user interface. </a:t>
            </a:r>
            <a:endParaRPr lang="en-US" sz="2000" dirty="0" smtClean="0">
              <a:solidFill>
                <a:srgbClr val="000000"/>
              </a:solidFill>
              <a:latin typeface="Times New Roman" panose="02020603050405020304" pitchFamily="18" charset="0"/>
              <a:cs typeface="Times New Roman" panose="02020603050405020304" pitchFamily="18" charset="0"/>
            </a:endParaRPr>
          </a:p>
          <a:p>
            <a:pPr algn="just">
              <a:lnSpc>
                <a:spcPct val="150000"/>
              </a:lnSpc>
              <a:spcBef>
                <a:spcPts val="0"/>
              </a:spcBef>
            </a:pPr>
            <a:r>
              <a:rPr lang="en-US" sz="2000" dirty="0" smtClean="0">
                <a:solidFill>
                  <a:srgbClr val="000000"/>
                </a:solidFill>
                <a:latin typeface="Times New Roman" panose="02020603050405020304" pitchFamily="18" charset="0"/>
                <a:cs typeface="Times New Roman" panose="02020603050405020304" pitchFamily="18" charset="0"/>
              </a:rPr>
              <a:t>Each </a:t>
            </a:r>
            <a:r>
              <a:rPr lang="en-US" sz="2000" dirty="0">
                <a:solidFill>
                  <a:srgbClr val="000000"/>
                </a:solidFill>
                <a:latin typeface="Times New Roman" panose="02020603050405020304" pitchFamily="18" charset="0"/>
                <a:cs typeface="Times New Roman" panose="02020603050405020304" pitchFamily="18" charset="0"/>
              </a:rPr>
              <a:t>widget serves a specific purpose and provides a way for users to input information, view data, or trigger actions. Here is a list of controls in the </a:t>
            </a:r>
            <a:r>
              <a:rPr lang="en-US" sz="2000" dirty="0" err="1">
                <a:solidFill>
                  <a:srgbClr val="000000"/>
                </a:solidFill>
                <a:latin typeface="Times New Roman" panose="02020603050405020304" pitchFamily="18" charset="0"/>
                <a:cs typeface="Times New Roman" panose="02020603050405020304" pitchFamily="18" charset="0"/>
              </a:rPr>
              <a:t>javax.swing</a:t>
            </a:r>
            <a:r>
              <a:rPr lang="en-US" sz="2000" dirty="0">
                <a:solidFill>
                  <a:srgbClr val="000000"/>
                </a:solidFill>
                <a:latin typeface="Times New Roman" panose="02020603050405020304" pitchFamily="18" charset="0"/>
                <a:cs typeface="Times New Roman" panose="02020603050405020304" pitchFamily="18" charset="0"/>
              </a:rPr>
              <a:t> package</a:t>
            </a:r>
            <a:endParaRPr lang="en-US" sz="2000" dirty="0" smtClean="0">
              <a:solidFill>
                <a:srgbClr val="000000"/>
              </a:solidFill>
              <a:latin typeface="Times New Roman" panose="02020603050405020304" pitchFamily="18" charset="0"/>
              <a:cs typeface="Times New Roman" panose="02020603050405020304" pitchFamily="18" charset="0"/>
            </a:endParaRPr>
          </a:p>
          <a:p>
            <a:pPr marL="0" indent="0" algn="just">
              <a:lnSpc>
                <a:spcPct val="150000"/>
              </a:lnSpc>
              <a:spcBef>
                <a:spcPts val="0"/>
              </a:spcBef>
              <a:buNone/>
            </a:pPr>
            <a:r>
              <a:rPr lang="en-US" sz="2000" dirty="0">
                <a:solidFill>
                  <a:srgbClr val="0000FF"/>
                </a:solidFill>
                <a:latin typeface="Times New Roman" panose="02020603050405020304" pitchFamily="18" charset="0"/>
                <a:cs typeface="Times New Roman" panose="02020603050405020304" pitchFamily="18" charset="0"/>
              </a:rPr>
              <a:t>Input </a:t>
            </a:r>
            <a:r>
              <a:rPr lang="en-US" sz="2000" dirty="0" smtClean="0">
                <a:solidFill>
                  <a:srgbClr val="0000FF"/>
                </a:solidFill>
                <a:latin typeface="Times New Roman" panose="02020603050405020304" pitchFamily="18" charset="0"/>
                <a:cs typeface="Times New Roman" panose="02020603050405020304" pitchFamily="18" charset="0"/>
              </a:rPr>
              <a:t>Components</a:t>
            </a:r>
          </a:p>
          <a:p>
            <a:pPr algn="just">
              <a:lnSpc>
                <a:spcPct val="150000"/>
              </a:lnSpc>
              <a:spcBef>
                <a:spcPts val="0"/>
              </a:spcBef>
            </a:pPr>
            <a:r>
              <a:rPr lang="en-US" sz="2000" dirty="0">
                <a:solidFill>
                  <a:srgbClr val="000000"/>
                </a:solidFill>
                <a:latin typeface="Times New Roman" panose="02020603050405020304" pitchFamily="18" charset="0"/>
                <a:cs typeface="Times New Roman" panose="02020603050405020304" pitchFamily="18" charset="0"/>
              </a:rPr>
              <a:t>Buttons ( </a:t>
            </a:r>
            <a:r>
              <a:rPr lang="en-US" sz="2000" dirty="0" err="1">
                <a:solidFill>
                  <a:srgbClr val="000000"/>
                </a:solidFill>
                <a:latin typeface="Times New Roman" panose="02020603050405020304" pitchFamily="18" charset="0"/>
                <a:cs typeface="Times New Roman" panose="02020603050405020304" pitchFamily="18" charset="0"/>
              </a:rPr>
              <a:t>JButton</a:t>
            </a:r>
            <a:r>
              <a:rPr lang="en-US" sz="2000" dirty="0">
                <a:solidFill>
                  <a:srgbClr val="000000"/>
                </a:solidFill>
                <a:latin typeface="Times New Roman" panose="02020603050405020304" pitchFamily="18" charset="0"/>
                <a:cs typeface="Times New Roman" panose="02020603050405020304" pitchFamily="18" charset="0"/>
              </a:rPr>
              <a:t>, </a:t>
            </a:r>
            <a:r>
              <a:rPr lang="en-US" sz="2000" dirty="0" err="1">
                <a:solidFill>
                  <a:srgbClr val="000000"/>
                </a:solidFill>
                <a:latin typeface="Times New Roman" panose="02020603050405020304" pitchFamily="18" charset="0"/>
                <a:cs typeface="Times New Roman" panose="02020603050405020304" pitchFamily="18" charset="0"/>
              </a:rPr>
              <a:t>JRadioButtons</a:t>
            </a:r>
            <a:r>
              <a:rPr lang="en-US" sz="2000" dirty="0">
                <a:solidFill>
                  <a:srgbClr val="000000"/>
                </a:solidFill>
                <a:latin typeface="Times New Roman" panose="02020603050405020304" pitchFamily="18" charset="0"/>
                <a:cs typeface="Times New Roman" panose="02020603050405020304" pitchFamily="18" charset="0"/>
              </a:rPr>
              <a:t>, </a:t>
            </a:r>
            <a:r>
              <a:rPr lang="en-US" sz="2000" dirty="0" err="1">
                <a:solidFill>
                  <a:srgbClr val="000000"/>
                </a:solidFill>
                <a:latin typeface="Times New Roman" panose="02020603050405020304" pitchFamily="18" charset="0"/>
                <a:cs typeface="Times New Roman" panose="02020603050405020304" pitchFamily="18" charset="0"/>
              </a:rPr>
              <a:t>JCheckBox</a:t>
            </a:r>
            <a:r>
              <a:rPr lang="en-US" sz="2000" dirty="0" smtClean="0">
                <a:solidFill>
                  <a:srgbClr val="000000"/>
                </a:solidFill>
                <a:latin typeface="Times New Roman" panose="02020603050405020304" pitchFamily="18" charset="0"/>
                <a:cs typeface="Times New Roman" panose="02020603050405020304" pitchFamily="18" charset="0"/>
              </a:rPr>
              <a:t>)</a:t>
            </a:r>
          </a:p>
          <a:p>
            <a:pPr algn="just">
              <a:lnSpc>
                <a:spcPct val="150000"/>
              </a:lnSpc>
              <a:spcBef>
                <a:spcPts val="0"/>
              </a:spcBef>
            </a:pPr>
            <a:r>
              <a:rPr lang="en-US" sz="2000" dirty="0" smtClean="0">
                <a:solidFill>
                  <a:srgbClr val="000000"/>
                </a:solidFill>
                <a:latin typeface="Times New Roman" panose="02020603050405020304" pitchFamily="18" charset="0"/>
                <a:cs typeface="Times New Roman" panose="02020603050405020304" pitchFamily="18" charset="0"/>
              </a:rPr>
              <a:t>Text </a:t>
            </a:r>
            <a:r>
              <a:rPr lang="en-US" sz="2000" dirty="0">
                <a:solidFill>
                  <a:srgbClr val="000000"/>
                </a:solidFill>
                <a:latin typeface="Times New Roman" panose="02020603050405020304" pitchFamily="18" charset="0"/>
                <a:cs typeface="Times New Roman" panose="02020603050405020304" pitchFamily="18" charset="0"/>
              </a:rPr>
              <a:t>(</a:t>
            </a:r>
            <a:r>
              <a:rPr lang="en-US" sz="2000" dirty="0" err="1">
                <a:solidFill>
                  <a:srgbClr val="000000"/>
                </a:solidFill>
                <a:latin typeface="Times New Roman" panose="02020603050405020304" pitchFamily="18" charset="0"/>
                <a:cs typeface="Times New Roman" panose="02020603050405020304" pitchFamily="18" charset="0"/>
              </a:rPr>
              <a:t>JTextField</a:t>
            </a:r>
            <a:r>
              <a:rPr lang="en-US" sz="2000" dirty="0">
                <a:solidFill>
                  <a:srgbClr val="000000"/>
                </a:solidFill>
                <a:latin typeface="Times New Roman" panose="02020603050405020304" pitchFamily="18" charset="0"/>
                <a:cs typeface="Times New Roman" panose="02020603050405020304" pitchFamily="18" charset="0"/>
              </a:rPr>
              <a:t>, </a:t>
            </a:r>
            <a:r>
              <a:rPr lang="en-US" sz="2000" dirty="0" err="1">
                <a:solidFill>
                  <a:srgbClr val="000000"/>
                </a:solidFill>
                <a:latin typeface="Times New Roman" panose="02020603050405020304" pitchFamily="18" charset="0"/>
                <a:cs typeface="Times New Roman" panose="02020603050405020304" pitchFamily="18" charset="0"/>
              </a:rPr>
              <a:t>JTextArea</a:t>
            </a:r>
            <a:r>
              <a:rPr lang="en-US" sz="2000" dirty="0">
                <a:solidFill>
                  <a:srgbClr val="000000"/>
                </a:solidFill>
                <a:latin typeface="Times New Roman" panose="02020603050405020304" pitchFamily="18" charset="0"/>
                <a:cs typeface="Times New Roman" panose="02020603050405020304" pitchFamily="18" charset="0"/>
              </a:rPr>
              <a:t>)</a:t>
            </a:r>
          </a:p>
          <a:p>
            <a:pPr algn="just">
              <a:lnSpc>
                <a:spcPct val="150000"/>
              </a:lnSpc>
              <a:spcBef>
                <a:spcPts val="0"/>
              </a:spcBef>
            </a:pPr>
            <a:r>
              <a:rPr lang="en-US" sz="2000" dirty="0" smtClean="0">
                <a:solidFill>
                  <a:srgbClr val="000000"/>
                </a:solidFill>
                <a:latin typeface="Times New Roman" panose="02020603050405020304" pitchFamily="18" charset="0"/>
                <a:cs typeface="Times New Roman" panose="02020603050405020304" pitchFamily="18" charset="0"/>
              </a:rPr>
              <a:t>Menus </a:t>
            </a:r>
            <a:r>
              <a:rPr lang="en-US" sz="2000" dirty="0">
                <a:solidFill>
                  <a:srgbClr val="000000"/>
                </a:solidFill>
                <a:latin typeface="Times New Roman" panose="02020603050405020304" pitchFamily="18" charset="0"/>
                <a:cs typeface="Times New Roman" panose="02020603050405020304" pitchFamily="18" charset="0"/>
              </a:rPr>
              <a:t>(</a:t>
            </a:r>
            <a:r>
              <a:rPr lang="en-US" sz="2000" dirty="0" err="1">
                <a:solidFill>
                  <a:srgbClr val="000000"/>
                </a:solidFill>
                <a:latin typeface="Times New Roman" panose="02020603050405020304" pitchFamily="18" charset="0"/>
                <a:cs typeface="Times New Roman" panose="02020603050405020304" pitchFamily="18" charset="0"/>
              </a:rPr>
              <a:t>JMenuBar</a:t>
            </a:r>
            <a:r>
              <a:rPr lang="en-US" sz="2000" dirty="0">
                <a:solidFill>
                  <a:srgbClr val="000000"/>
                </a:solidFill>
                <a:latin typeface="Times New Roman" panose="02020603050405020304" pitchFamily="18" charset="0"/>
                <a:cs typeface="Times New Roman" panose="02020603050405020304" pitchFamily="18" charset="0"/>
              </a:rPr>
              <a:t>, </a:t>
            </a:r>
            <a:r>
              <a:rPr lang="en-US" sz="2000" dirty="0" err="1">
                <a:solidFill>
                  <a:srgbClr val="000000"/>
                </a:solidFill>
                <a:latin typeface="Times New Roman" panose="02020603050405020304" pitchFamily="18" charset="0"/>
                <a:cs typeface="Times New Roman" panose="02020603050405020304" pitchFamily="18" charset="0"/>
              </a:rPr>
              <a:t>JMenu</a:t>
            </a:r>
            <a:r>
              <a:rPr lang="en-US" sz="2000" dirty="0">
                <a:solidFill>
                  <a:srgbClr val="000000"/>
                </a:solidFill>
                <a:latin typeface="Times New Roman" panose="02020603050405020304" pitchFamily="18" charset="0"/>
                <a:cs typeface="Times New Roman" panose="02020603050405020304" pitchFamily="18" charset="0"/>
              </a:rPr>
              <a:t>, </a:t>
            </a:r>
            <a:r>
              <a:rPr lang="en-US" sz="2000" dirty="0" err="1">
                <a:solidFill>
                  <a:srgbClr val="000000"/>
                </a:solidFill>
                <a:latin typeface="Times New Roman" panose="02020603050405020304" pitchFamily="18" charset="0"/>
                <a:cs typeface="Times New Roman" panose="02020603050405020304" pitchFamily="18" charset="0"/>
              </a:rPr>
              <a:t>JMenuItem</a:t>
            </a:r>
            <a:r>
              <a:rPr lang="en-US" sz="2000" dirty="0">
                <a:solidFill>
                  <a:srgbClr val="000000"/>
                </a:solidFill>
                <a:latin typeface="Times New Roman" panose="02020603050405020304" pitchFamily="18" charset="0"/>
                <a:cs typeface="Times New Roman" panose="02020603050405020304" pitchFamily="18" charset="0"/>
              </a:rPr>
              <a:t>)</a:t>
            </a:r>
          </a:p>
          <a:p>
            <a:pPr algn="just">
              <a:lnSpc>
                <a:spcPct val="150000"/>
              </a:lnSpc>
              <a:spcBef>
                <a:spcPts val="0"/>
              </a:spcBef>
            </a:pPr>
            <a:r>
              <a:rPr lang="en-US" sz="2000" dirty="0" smtClean="0">
                <a:solidFill>
                  <a:srgbClr val="000000"/>
                </a:solidFill>
                <a:latin typeface="Times New Roman" panose="02020603050405020304" pitchFamily="18" charset="0"/>
                <a:cs typeface="Times New Roman" panose="02020603050405020304" pitchFamily="18" charset="0"/>
              </a:rPr>
              <a:t>Sliders </a:t>
            </a:r>
            <a:r>
              <a:rPr lang="en-US" sz="2000" dirty="0">
                <a:solidFill>
                  <a:srgbClr val="000000"/>
                </a:solidFill>
                <a:latin typeface="Times New Roman" panose="02020603050405020304" pitchFamily="18" charset="0"/>
                <a:cs typeface="Times New Roman" panose="02020603050405020304" pitchFamily="18" charset="0"/>
              </a:rPr>
              <a:t>(</a:t>
            </a:r>
            <a:r>
              <a:rPr lang="en-US" sz="2000" dirty="0" err="1">
                <a:solidFill>
                  <a:srgbClr val="000000"/>
                </a:solidFill>
                <a:latin typeface="Times New Roman" panose="02020603050405020304" pitchFamily="18" charset="0"/>
                <a:cs typeface="Times New Roman" panose="02020603050405020304" pitchFamily="18" charset="0"/>
              </a:rPr>
              <a:t>JSlider</a:t>
            </a:r>
            <a:r>
              <a:rPr lang="en-US" sz="2000" dirty="0">
                <a:solidFill>
                  <a:srgbClr val="000000"/>
                </a:solidFill>
                <a:latin typeface="Times New Roman" panose="02020603050405020304" pitchFamily="18" charset="0"/>
                <a:cs typeface="Times New Roman" panose="02020603050405020304" pitchFamily="18" charset="0"/>
              </a:rPr>
              <a:t>)</a:t>
            </a:r>
          </a:p>
          <a:p>
            <a:pPr algn="just">
              <a:lnSpc>
                <a:spcPct val="150000"/>
              </a:lnSpc>
              <a:spcBef>
                <a:spcPts val="0"/>
              </a:spcBef>
            </a:pPr>
            <a:r>
              <a:rPr lang="en-US" sz="2000" dirty="0" err="1" smtClean="0">
                <a:solidFill>
                  <a:srgbClr val="000000"/>
                </a:solidFill>
                <a:latin typeface="Times New Roman" panose="02020603050405020304" pitchFamily="18" charset="0"/>
                <a:cs typeface="Times New Roman" panose="02020603050405020304" pitchFamily="18" charset="0"/>
              </a:rPr>
              <a:t>JComboBox</a:t>
            </a:r>
            <a:r>
              <a:rPr lang="en-US" sz="2000" dirty="0" smtClean="0">
                <a:solidFill>
                  <a:srgbClr val="000000"/>
                </a:solidFill>
                <a:latin typeface="Times New Roman" panose="02020603050405020304" pitchFamily="18" charset="0"/>
                <a:cs typeface="Times New Roman" panose="02020603050405020304" pitchFamily="18" charset="0"/>
              </a:rPr>
              <a:t> </a:t>
            </a:r>
            <a:r>
              <a:rPr lang="en-US" sz="2000" dirty="0">
                <a:solidFill>
                  <a:srgbClr val="000000"/>
                </a:solidFill>
                <a:latin typeface="Times New Roman" panose="02020603050405020304" pitchFamily="18" charset="0"/>
                <a:cs typeface="Times New Roman" panose="02020603050405020304" pitchFamily="18" charset="0"/>
              </a:rPr>
              <a:t>(</a:t>
            </a:r>
            <a:r>
              <a:rPr lang="en-US" sz="2000" dirty="0" err="1">
                <a:solidFill>
                  <a:srgbClr val="000000"/>
                </a:solidFill>
                <a:latin typeface="Times New Roman" panose="02020603050405020304" pitchFamily="18" charset="0"/>
                <a:cs typeface="Times New Roman" panose="02020603050405020304" pitchFamily="18" charset="0"/>
              </a:rPr>
              <a:t>uneditable</a:t>
            </a:r>
            <a:r>
              <a:rPr lang="en-US" sz="2000" dirty="0">
                <a:solidFill>
                  <a:srgbClr val="000000"/>
                </a:solidFill>
                <a:latin typeface="Times New Roman" panose="02020603050405020304" pitchFamily="18" charset="0"/>
                <a:cs typeface="Times New Roman" panose="02020603050405020304" pitchFamily="18" charset="0"/>
              </a:rPr>
              <a:t>) (</a:t>
            </a:r>
            <a:r>
              <a:rPr lang="en-US" sz="2000" dirty="0" err="1">
                <a:solidFill>
                  <a:srgbClr val="000000"/>
                </a:solidFill>
                <a:latin typeface="Times New Roman" panose="02020603050405020304" pitchFamily="18" charset="0"/>
                <a:cs typeface="Times New Roman" panose="02020603050405020304" pitchFamily="18" charset="0"/>
              </a:rPr>
              <a:t>JComboBox</a:t>
            </a:r>
            <a:r>
              <a:rPr lang="en-US" sz="2000" dirty="0">
                <a:solidFill>
                  <a:srgbClr val="000000"/>
                </a:solidFill>
                <a:latin typeface="Times New Roman" panose="02020603050405020304" pitchFamily="18" charset="0"/>
                <a:cs typeface="Times New Roman" panose="02020603050405020304" pitchFamily="18" charset="0"/>
              </a:rPr>
              <a:t>)</a:t>
            </a:r>
          </a:p>
          <a:p>
            <a:pPr algn="just">
              <a:lnSpc>
                <a:spcPct val="150000"/>
              </a:lnSpc>
              <a:spcBef>
                <a:spcPts val="0"/>
              </a:spcBef>
            </a:pPr>
            <a:r>
              <a:rPr lang="en-US" sz="2000" dirty="0" smtClean="0">
                <a:solidFill>
                  <a:srgbClr val="000000"/>
                </a:solidFill>
                <a:latin typeface="Times New Roman" panose="02020603050405020304" pitchFamily="18" charset="0"/>
                <a:cs typeface="Times New Roman" panose="02020603050405020304" pitchFamily="18" charset="0"/>
              </a:rPr>
              <a:t>List </a:t>
            </a:r>
            <a:r>
              <a:rPr lang="en-US" sz="2000" dirty="0">
                <a:solidFill>
                  <a:srgbClr val="000000"/>
                </a:solidFill>
                <a:latin typeface="Times New Roman" panose="02020603050405020304" pitchFamily="18" charset="0"/>
                <a:cs typeface="Times New Roman" panose="02020603050405020304" pitchFamily="18" charset="0"/>
              </a:rPr>
              <a:t>(</a:t>
            </a:r>
            <a:r>
              <a:rPr lang="en-US" sz="2000" dirty="0" err="1">
                <a:solidFill>
                  <a:srgbClr val="000000"/>
                </a:solidFill>
                <a:latin typeface="Times New Roman" panose="02020603050405020304" pitchFamily="18" charset="0"/>
                <a:cs typeface="Times New Roman" panose="02020603050405020304" pitchFamily="18" charset="0"/>
              </a:rPr>
              <a:t>Jlist</a:t>
            </a:r>
            <a:r>
              <a:rPr lang="en-US" sz="2000" dirty="0">
                <a:solidFill>
                  <a:srgbClr val="000000"/>
                </a:solidFill>
                <a:latin typeface="Times New Roman" panose="02020603050405020304" pitchFamily="18" charset="0"/>
                <a:cs typeface="Times New Roman" panose="02020603050405020304" pitchFamily="18" charset="0"/>
              </a:rPr>
              <a:t> )</a:t>
            </a:r>
            <a:endParaRPr lang="en-US" sz="2000" dirty="0" smtClean="0">
              <a:solidFill>
                <a:srgbClr val="000000"/>
              </a:solidFill>
              <a:latin typeface="Times New Roman" panose="02020603050405020304" pitchFamily="18" charset="0"/>
              <a:cs typeface="Times New Roman" panose="02020603050405020304" pitchFamily="18" charset="0"/>
            </a:endParaRPr>
          </a:p>
          <a:p>
            <a:pPr algn="just">
              <a:lnSpc>
                <a:spcPct val="150000"/>
              </a:lnSpc>
              <a:spcBef>
                <a:spcPts val="0"/>
              </a:spcBef>
            </a:pPr>
            <a:endParaRPr lang="en-US" sz="2000" dirty="0" smtClean="0">
              <a:solidFill>
                <a:srgbClr val="000000"/>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4294967295"/>
          </p:nvPr>
        </p:nvSpPr>
        <p:spPr>
          <a:xfrm>
            <a:off x="0" y="6496052"/>
            <a:ext cx="3911097" cy="365125"/>
          </a:xfrm>
        </p:spPr>
        <p:txBody>
          <a:bodyPr/>
          <a:lstStyle/>
          <a:p>
            <a:fld id="{5CA3C9D4-72B2-40DE-AE58-CDBE362132D0}" type="datetime1">
              <a:rPr lang="en-IN" smtClean="0"/>
              <a:t>28-08-2023</a:t>
            </a:fld>
            <a:endParaRPr lang="en-IN" dirty="0"/>
          </a:p>
        </p:txBody>
      </p:sp>
      <p:sp>
        <p:nvSpPr>
          <p:cNvPr id="6" name="Slide Number Placeholder 5"/>
          <p:cNvSpPr>
            <a:spLocks noGrp="1"/>
          </p:cNvSpPr>
          <p:nvPr>
            <p:ph type="sldNum" sz="quarter" idx="12"/>
          </p:nvPr>
        </p:nvSpPr>
        <p:spPr/>
        <p:txBody>
          <a:bodyPr/>
          <a:lstStyle/>
          <a:p>
            <a:fld id="{AD7ED525-5088-40CF-8CE0-E4296ADF624B}" type="slidenum">
              <a:rPr lang="en-IN" smtClean="0"/>
              <a:pPr/>
              <a:t>111</a:t>
            </a:fld>
            <a:endParaRPr lang="en-IN" dirty="0"/>
          </a:p>
        </p:txBody>
      </p:sp>
      <p:sp>
        <p:nvSpPr>
          <p:cNvPr id="5" name="Footer Placeholder 4">
            <a:extLst>
              <a:ext uri="{FF2B5EF4-FFF2-40B4-BE49-F238E27FC236}">
                <a16:creationId xmlns:a16="http://schemas.microsoft.com/office/drawing/2014/main" xmlns="" id="{13B4C1F0-43E9-4E5A-9CD1-B3FBFBBD575E}"/>
              </a:ext>
            </a:extLst>
          </p:cNvPr>
          <p:cNvSpPr>
            <a:spLocks noGrp="1"/>
          </p:cNvSpPr>
          <p:nvPr>
            <p:ph type="ftr" sz="quarter" idx="4294967295"/>
          </p:nvPr>
        </p:nvSpPr>
        <p:spPr>
          <a:xfrm>
            <a:off x="4038601" y="6483349"/>
            <a:ext cx="4038600" cy="365125"/>
          </a:xfrm>
        </p:spPr>
        <p:txBody>
          <a:bodyPr/>
          <a:lstStyle/>
          <a:p>
            <a:r>
              <a:rPr lang="en-IN" smtClean="0"/>
              <a:t>APP Faculties - CINTEL</a:t>
            </a:r>
            <a:endParaRPr lang="en-IN" dirty="0"/>
          </a:p>
        </p:txBody>
      </p:sp>
      <p:sp>
        <p:nvSpPr>
          <p:cNvPr id="7" name="Date Placeholder 5">
            <a:extLst>
              <a:ext uri="{FF2B5EF4-FFF2-40B4-BE49-F238E27FC236}">
                <a16:creationId xmlns:a16="http://schemas.microsoft.com/office/drawing/2014/main" xmlns="" id="{2F54C4AA-33D7-3725-10CE-448551F98604}"/>
              </a:ext>
            </a:extLst>
          </p:cNvPr>
          <p:cNvSpPr txBox="1">
            <a:spLocks/>
          </p:cNvSpPr>
          <p:nvPr/>
        </p:nvSpPr>
        <p:spPr>
          <a:xfrm>
            <a:off x="0" y="6483349"/>
            <a:ext cx="389299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FAE4F87E-2ACB-45B7-A04D-26AFFE8C41CD}" type="datetime1">
              <a:rPr lang="en-IN" b="1" smtClean="0">
                <a:solidFill>
                  <a:srgbClr val="0000FF"/>
                </a:solidFill>
                <a:latin typeface="Bookman Old Style" panose="02050604050505020204" pitchFamily="18" charset="0"/>
              </a:rPr>
              <a:pPr/>
              <a:t>28-08-2023</a:t>
            </a:fld>
            <a:endParaRPr lang="en-IN" b="1" dirty="0">
              <a:solidFill>
                <a:srgbClr val="0000FF"/>
              </a:solidFill>
              <a:latin typeface="Bookman Old Style" panose="02050604050505020204" pitchFamily="18" charset="0"/>
            </a:endParaRPr>
          </a:p>
        </p:txBody>
      </p:sp>
      <p:sp>
        <p:nvSpPr>
          <p:cNvPr id="8" name="Slide Number Placeholder 7">
            <a:extLst>
              <a:ext uri="{FF2B5EF4-FFF2-40B4-BE49-F238E27FC236}">
                <a16:creationId xmlns:a16="http://schemas.microsoft.com/office/drawing/2014/main" xmlns="" id="{953FEF9A-07FF-B0C3-32BF-9B689BC96403}"/>
              </a:ext>
            </a:extLst>
          </p:cNvPr>
          <p:cNvSpPr txBox="1">
            <a:spLocks/>
          </p:cNvSpPr>
          <p:nvPr/>
        </p:nvSpPr>
        <p:spPr>
          <a:xfrm>
            <a:off x="8139065" y="6483350"/>
            <a:ext cx="4052935" cy="365125"/>
          </a:xfrm>
          <a:prstGeom prst="rect">
            <a:avLst/>
          </a:prstGeom>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6350" cap="flat" cmpd="sng" algn="ctr">
            <a:noFill/>
            <a:prstDash val="solid"/>
            <a:miter lim="800000"/>
          </a:ln>
          <a:effectLst/>
        </p:spPr>
        <p:txBody>
          <a:bodyPr vert="horz" lIns="91440" tIns="45720" rIns="91440" bIns="45720" rtlCol="0" anchor="ctr"/>
          <a:lstStyle>
            <a:defPPr>
              <a:defRPr lang="en-US"/>
            </a:defPPr>
            <a:lvl1pPr marL="0" algn="r" defTabSz="914400" rtl="0" eaLnBrk="1" latinLnBrk="0" hangingPunct="1">
              <a:defRPr sz="1200" b="1" kern="1200">
                <a:solidFill>
                  <a:srgbClr val="0000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7ED525-5088-40CF-8CE0-E4296ADF624B}" type="slidenum">
              <a:rPr lang="en-IN" smtClean="0"/>
              <a:pPr/>
              <a:t>111</a:t>
            </a:fld>
            <a:endParaRPr lang="en-IN"/>
          </a:p>
        </p:txBody>
      </p:sp>
      <p:sp>
        <p:nvSpPr>
          <p:cNvPr id="9" name="Footer Placeholder 1">
            <a:extLst>
              <a:ext uri="{FF2B5EF4-FFF2-40B4-BE49-F238E27FC236}">
                <a16:creationId xmlns:a16="http://schemas.microsoft.com/office/drawing/2014/main" xmlns="" id="{73433519-87EA-D1B3-12D6-391B155E8C73}"/>
              </a:ext>
            </a:extLst>
          </p:cNvPr>
          <p:cNvSpPr txBox="1">
            <a:spLocks/>
          </p:cNvSpPr>
          <p:nvPr/>
        </p:nvSpPr>
        <p:spPr>
          <a:xfrm>
            <a:off x="4052936" y="6483348"/>
            <a:ext cx="3892990" cy="365125"/>
          </a:xfrm>
          <a:prstGeom prst="rect">
            <a:avLst/>
          </a:prstGeom>
          <a:solidFill>
            <a:schemeClr val="accent1"/>
          </a:solidFill>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10" name="Title 1"/>
          <p:cNvSpPr txBox="1">
            <a:spLocks/>
          </p:cNvSpPr>
          <p:nvPr/>
        </p:nvSpPr>
        <p:spPr>
          <a:xfrm>
            <a:off x="522486" y="9663"/>
            <a:ext cx="10515600" cy="463639"/>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rgbClr val="FF0000"/>
                </a:solidFill>
                <a:latin typeface="Copperplate Gothic Light" panose="020E0507020206020404" pitchFamily="34" charset="0"/>
              </a:rPr>
              <a:t>Widgets</a:t>
            </a:r>
            <a:endParaRPr lang="en-IN" sz="3200" dirty="0">
              <a:solidFill>
                <a:srgbClr val="FF0000"/>
              </a:solidFill>
              <a:latin typeface="Copperplate Gothic Light" panose="020E0507020206020404" pitchFamily="34" charset="0"/>
            </a:endParaRPr>
          </a:p>
        </p:txBody>
      </p:sp>
      <p:sp>
        <p:nvSpPr>
          <p:cNvPr id="11" name="Date Placeholder 5"/>
          <p:cNvSpPr txBox="1">
            <a:spLocks/>
          </p:cNvSpPr>
          <p:nvPr/>
        </p:nvSpPr>
        <p:spPr>
          <a:xfrm>
            <a:off x="3907325" y="6483347"/>
            <a:ext cx="8284675"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Tree>
    <p:extLst>
      <p:ext uri="{BB962C8B-B14F-4D97-AF65-F5344CB8AC3E}">
        <p14:creationId xmlns:p14="http://schemas.microsoft.com/office/powerpoint/2010/main" val="321272544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306285" y="473302"/>
            <a:ext cx="10002357" cy="6022750"/>
          </a:xfrm>
        </p:spPr>
        <p:txBody>
          <a:bodyPr>
            <a:noAutofit/>
          </a:bodyPr>
          <a:lstStyle/>
          <a:p>
            <a:pPr marL="0" indent="0" algn="just">
              <a:lnSpc>
                <a:spcPct val="150000"/>
              </a:lnSpc>
              <a:spcBef>
                <a:spcPts val="0"/>
              </a:spcBef>
              <a:buNone/>
            </a:pPr>
            <a:r>
              <a:rPr lang="en-US" sz="2000" dirty="0">
                <a:solidFill>
                  <a:srgbClr val="0000FF"/>
                </a:solidFill>
                <a:latin typeface="Times New Roman" panose="02020603050405020304" pitchFamily="18" charset="0"/>
                <a:cs typeface="Times New Roman" panose="02020603050405020304" pitchFamily="18" charset="0"/>
              </a:rPr>
              <a:t>Information Display </a:t>
            </a:r>
            <a:r>
              <a:rPr lang="en-US" sz="2000" dirty="0" smtClean="0">
                <a:solidFill>
                  <a:srgbClr val="0000FF"/>
                </a:solidFill>
                <a:latin typeface="Times New Roman" panose="02020603050405020304" pitchFamily="18" charset="0"/>
                <a:cs typeface="Times New Roman" panose="02020603050405020304" pitchFamily="18" charset="0"/>
              </a:rPr>
              <a:t>Components</a:t>
            </a:r>
          </a:p>
          <a:p>
            <a:pPr algn="just">
              <a:lnSpc>
                <a:spcPct val="150000"/>
              </a:lnSpc>
              <a:spcBef>
                <a:spcPts val="0"/>
              </a:spcBef>
            </a:pPr>
            <a:r>
              <a:rPr lang="en-US" sz="2000" dirty="0" err="1">
                <a:solidFill>
                  <a:srgbClr val="000000"/>
                </a:solidFill>
                <a:latin typeface="Times New Roman" panose="02020603050405020304" pitchFamily="18" charset="0"/>
                <a:cs typeface="Times New Roman" panose="02020603050405020304" pitchFamily="18" charset="0"/>
              </a:rPr>
              <a:t>JLabel</a:t>
            </a:r>
            <a:endParaRPr lang="en-US" sz="2000" dirty="0">
              <a:solidFill>
                <a:srgbClr val="000000"/>
              </a:solidFill>
              <a:latin typeface="Times New Roman" panose="02020603050405020304" pitchFamily="18" charset="0"/>
              <a:cs typeface="Times New Roman" panose="02020603050405020304" pitchFamily="18" charset="0"/>
            </a:endParaRPr>
          </a:p>
          <a:p>
            <a:pPr algn="just">
              <a:lnSpc>
                <a:spcPct val="150000"/>
              </a:lnSpc>
              <a:spcBef>
                <a:spcPts val="0"/>
              </a:spcBef>
            </a:pPr>
            <a:r>
              <a:rPr lang="en-US" sz="2000" dirty="0" smtClean="0">
                <a:solidFill>
                  <a:srgbClr val="000000"/>
                </a:solidFill>
                <a:latin typeface="Times New Roman" panose="02020603050405020304" pitchFamily="18" charset="0"/>
                <a:cs typeface="Times New Roman" panose="02020603050405020304" pitchFamily="18" charset="0"/>
              </a:rPr>
              <a:t>Progress </a:t>
            </a:r>
            <a:r>
              <a:rPr lang="en-US" sz="2000" dirty="0">
                <a:solidFill>
                  <a:srgbClr val="000000"/>
                </a:solidFill>
                <a:latin typeface="Times New Roman" panose="02020603050405020304" pitchFamily="18" charset="0"/>
                <a:cs typeface="Times New Roman" panose="02020603050405020304" pitchFamily="18" charset="0"/>
              </a:rPr>
              <a:t>bars (</a:t>
            </a:r>
            <a:r>
              <a:rPr lang="en-US" sz="2000" dirty="0" err="1">
                <a:solidFill>
                  <a:srgbClr val="000000"/>
                </a:solidFill>
                <a:latin typeface="Times New Roman" panose="02020603050405020304" pitchFamily="18" charset="0"/>
                <a:cs typeface="Times New Roman" panose="02020603050405020304" pitchFamily="18" charset="0"/>
              </a:rPr>
              <a:t>JProgressBar</a:t>
            </a:r>
            <a:r>
              <a:rPr lang="en-US" sz="2000" dirty="0">
                <a:solidFill>
                  <a:srgbClr val="000000"/>
                </a:solidFill>
                <a:latin typeface="Times New Roman" panose="02020603050405020304" pitchFamily="18" charset="0"/>
                <a:cs typeface="Times New Roman" panose="02020603050405020304" pitchFamily="18" charset="0"/>
              </a:rPr>
              <a:t>)</a:t>
            </a:r>
          </a:p>
          <a:p>
            <a:pPr algn="just">
              <a:lnSpc>
                <a:spcPct val="150000"/>
              </a:lnSpc>
              <a:spcBef>
                <a:spcPts val="0"/>
              </a:spcBef>
            </a:pPr>
            <a:r>
              <a:rPr lang="en-US" sz="2000" dirty="0" smtClean="0">
                <a:solidFill>
                  <a:srgbClr val="000000"/>
                </a:solidFill>
                <a:latin typeface="Times New Roman" panose="02020603050405020304" pitchFamily="18" charset="0"/>
                <a:cs typeface="Times New Roman" panose="02020603050405020304" pitchFamily="18" charset="0"/>
              </a:rPr>
              <a:t>Tool </a:t>
            </a:r>
            <a:r>
              <a:rPr lang="en-US" sz="2000" dirty="0">
                <a:solidFill>
                  <a:srgbClr val="000000"/>
                </a:solidFill>
                <a:latin typeface="Times New Roman" panose="02020603050405020304" pitchFamily="18" charset="0"/>
                <a:cs typeface="Times New Roman" panose="02020603050405020304" pitchFamily="18" charset="0"/>
              </a:rPr>
              <a:t>tips (using </a:t>
            </a:r>
            <a:r>
              <a:rPr lang="en-US" sz="2000" dirty="0" err="1">
                <a:solidFill>
                  <a:srgbClr val="000000"/>
                </a:solidFill>
                <a:latin typeface="Times New Roman" panose="02020603050405020304" pitchFamily="18" charset="0"/>
                <a:cs typeface="Times New Roman" panose="02020603050405020304" pitchFamily="18" charset="0"/>
              </a:rPr>
              <a:t>JComponent's</a:t>
            </a:r>
            <a:r>
              <a:rPr lang="en-US" sz="2000" dirty="0">
                <a:solidFill>
                  <a:srgbClr val="000000"/>
                </a:solidFill>
                <a:latin typeface="Times New Roman" panose="02020603050405020304" pitchFamily="18" charset="0"/>
                <a:cs typeface="Times New Roman" panose="02020603050405020304" pitchFamily="18" charset="0"/>
              </a:rPr>
              <a:t> </a:t>
            </a:r>
            <a:r>
              <a:rPr lang="en-US" sz="2000" dirty="0" err="1">
                <a:solidFill>
                  <a:srgbClr val="000000"/>
                </a:solidFill>
                <a:latin typeface="Times New Roman" panose="02020603050405020304" pitchFamily="18" charset="0"/>
                <a:cs typeface="Times New Roman" panose="02020603050405020304" pitchFamily="18" charset="0"/>
              </a:rPr>
              <a:t>setToolTipText</a:t>
            </a:r>
            <a:r>
              <a:rPr lang="en-US" sz="2000" dirty="0">
                <a:solidFill>
                  <a:srgbClr val="000000"/>
                </a:solidFill>
                <a:latin typeface="Times New Roman" panose="02020603050405020304" pitchFamily="18" charset="0"/>
                <a:cs typeface="Times New Roman" panose="02020603050405020304" pitchFamily="18" charset="0"/>
              </a:rPr>
              <a:t>(s) method</a:t>
            </a:r>
            <a:r>
              <a:rPr lang="en-US" sz="2000" dirty="0" smtClean="0">
                <a:solidFill>
                  <a:srgbClr val="000000"/>
                </a:solidFill>
                <a:latin typeface="Times New Roman" panose="02020603050405020304" pitchFamily="18" charset="0"/>
                <a:cs typeface="Times New Roman" panose="02020603050405020304" pitchFamily="18" charset="0"/>
              </a:rPr>
              <a:t>)</a:t>
            </a:r>
          </a:p>
          <a:p>
            <a:pPr marL="0" indent="0" algn="just">
              <a:lnSpc>
                <a:spcPct val="150000"/>
              </a:lnSpc>
              <a:spcBef>
                <a:spcPts val="0"/>
              </a:spcBef>
              <a:buNone/>
            </a:pPr>
            <a:r>
              <a:rPr lang="en-US" sz="2000" dirty="0" smtClean="0">
                <a:solidFill>
                  <a:srgbClr val="0000FF"/>
                </a:solidFill>
                <a:latin typeface="Times New Roman" panose="02020603050405020304" pitchFamily="18" charset="0"/>
                <a:cs typeface="Times New Roman" panose="02020603050405020304" pitchFamily="18" charset="0"/>
              </a:rPr>
              <a:t>Choosers</a:t>
            </a:r>
          </a:p>
          <a:p>
            <a:pPr algn="just">
              <a:lnSpc>
                <a:spcPct val="150000"/>
              </a:lnSpc>
              <a:spcBef>
                <a:spcPts val="0"/>
              </a:spcBef>
            </a:pPr>
            <a:r>
              <a:rPr lang="en-US" sz="2000" dirty="0" smtClean="0">
                <a:solidFill>
                  <a:srgbClr val="000000"/>
                </a:solidFill>
                <a:latin typeface="Times New Roman" panose="02020603050405020304" pitchFamily="18" charset="0"/>
                <a:cs typeface="Times New Roman" panose="02020603050405020304" pitchFamily="18" charset="0"/>
              </a:rPr>
              <a:t>File </a:t>
            </a:r>
            <a:r>
              <a:rPr lang="en-US" sz="2000" dirty="0">
                <a:solidFill>
                  <a:srgbClr val="000000"/>
                </a:solidFill>
                <a:latin typeface="Times New Roman" panose="02020603050405020304" pitchFamily="18" charset="0"/>
                <a:cs typeface="Times New Roman" panose="02020603050405020304" pitchFamily="18" charset="0"/>
              </a:rPr>
              <a:t>chooser (</a:t>
            </a:r>
            <a:r>
              <a:rPr lang="en-US" sz="2000" dirty="0" err="1">
                <a:solidFill>
                  <a:srgbClr val="000000"/>
                </a:solidFill>
                <a:latin typeface="Times New Roman" panose="02020603050405020304" pitchFamily="18" charset="0"/>
                <a:cs typeface="Times New Roman" panose="02020603050405020304" pitchFamily="18" charset="0"/>
              </a:rPr>
              <a:t>JFileChooser</a:t>
            </a:r>
            <a:r>
              <a:rPr lang="en-US" sz="2000" dirty="0">
                <a:solidFill>
                  <a:srgbClr val="000000"/>
                </a:solidFill>
                <a:latin typeface="Times New Roman" panose="02020603050405020304" pitchFamily="18" charset="0"/>
                <a:cs typeface="Times New Roman" panose="02020603050405020304" pitchFamily="18" charset="0"/>
              </a:rPr>
              <a:t>)</a:t>
            </a:r>
          </a:p>
          <a:p>
            <a:pPr algn="just">
              <a:lnSpc>
                <a:spcPct val="150000"/>
              </a:lnSpc>
              <a:spcBef>
                <a:spcPts val="0"/>
              </a:spcBef>
            </a:pPr>
            <a:r>
              <a:rPr lang="en-US" sz="2000" dirty="0" smtClean="0">
                <a:solidFill>
                  <a:srgbClr val="000000"/>
                </a:solidFill>
                <a:latin typeface="Times New Roman" panose="02020603050405020304" pitchFamily="18" charset="0"/>
                <a:cs typeface="Times New Roman" panose="02020603050405020304" pitchFamily="18" charset="0"/>
              </a:rPr>
              <a:t>Color </a:t>
            </a:r>
            <a:r>
              <a:rPr lang="en-US" sz="2000" dirty="0">
                <a:solidFill>
                  <a:srgbClr val="000000"/>
                </a:solidFill>
                <a:latin typeface="Times New Roman" panose="02020603050405020304" pitchFamily="18" charset="0"/>
                <a:cs typeface="Times New Roman" panose="02020603050405020304" pitchFamily="18" charset="0"/>
              </a:rPr>
              <a:t>chooser (</a:t>
            </a:r>
            <a:r>
              <a:rPr lang="en-US" sz="2000" dirty="0" err="1">
                <a:solidFill>
                  <a:srgbClr val="000000"/>
                </a:solidFill>
                <a:latin typeface="Times New Roman" panose="02020603050405020304" pitchFamily="18" charset="0"/>
                <a:cs typeface="Times New Roman" panose="02020603050405020304" pitchFamily="18" charset="0"/>
              </a:rPr>
              <a:t>JColorChooser</a:t>
            </a:r>
            <a:r>
              <a:rPr lang="en-US" sz="2000" dirty="0">
                <a:solidFill>
                  <a:srgbClr val="000000"/>
                </a:solidFill>
                <a:latin typeface="Times New Roman" panose="02020603050405020304" pitchFamily="18" charset="0"/>
                <a:cs typeface="Times New Roman" panose="02020603050405020304" pitchFamily="18" charset="0"/>
              </a:rPr>
              <a:t>)</a:t>
            </a:r>
          </a:p>
          <a:p>
            <a:pPr marL="0" indent="0" algn="just">
              <a:lnSpc>
                <a:spcPct val="150000"/>
              </a:lnSpc>
              <a:spcBef>
                <a:spcPts val="0"/>
              </a:spcBef>
              <a:buNone/>
            </a:pPr>
            <a:r>
              <a:rPr lang="en-US" sz="2000" dirty="0" smtClean="0">
                <a:solidFill>
                  <a:srgbClr val="0000FF"/>
                </a:solidFill>
                <a:latin typeface="Times New Roman" panose="02020603050405020304" pitchFamily="18" charset="0"/>
                <a:cs typeface="Times New Roman" panose="02020603050405020304" pitchFamily="18" charset="0"/>
              </a:rPr>
              <a:t>More </a:t>
            </a:r>
            <a:r>
              <a:rPr lang="en-US" sz="2000" dirty="0">
                <a:solidFill>
                  <a:srgbClr val="0000FF"/>
                </a:solidFill>
                <a:latin typeface="Times New Roman" panose="02020603050405020304" pitchFamily="18" charset="0"/>
                <a:cs typeface="Times New Roman" panose="02020603050405020304" pitchFamily="18" charset="0"/>
              </a:rPr>
              <a:t>complex displays</a:t>
            </a:r>
          </a:p>
          <a:p>
            <a:pPr algn="just">
              <a:lnSpc>
                <a:spcPct val="150000"/>
              </a:lnSpc>
              <a:spcBef>
                <a:spcPts val="0"/>
              </a:spcBef>
            </a:pPr>
            <a:r>
              <a:rPr lang="en-US" sz="2000" dirty="0" smtClean="0">
                <a:solidFill>
                  <a:srgbClr val="000000"/>
                </a:solidFill>
                <a:latin typeface="Times New Roman" panose="02020603050405020304" pitchFamily="18" charset="0"/>
                <a:cs typeface="Times New Roman" panose="02020603050405020304" pitchFamily="18" charset="0"/>
              </a:rPr>
              <a:t>Tables </a:t>
            </a:r>
            <a:r>
              <a:rPr lang="en-US" sz="2000" dirty="0">
                <a:solidFill>
                  <a:srgbClr val="000000"/>
                </a:solidFill>
                <a:latin typeface="Times New Roman" panose="02020603050405020304" pitchFamily="18" charset="0"/>
                <a:cs typeface="Times New Roman" panose="02020603050405020304" pitchFamily="18" charset="0"/>
              </a:rPr>
              <a:t>(</a:t>
            </a:r>
            <a:r>
              <a:rPr lang="en-US" sz="2000" dirty="0" err="1">
                <a:solidFill>
                  <a:srgbClr val="000000"/>
                </a:solidFill>
                <a:latin typeface="Times New Roman" panose="02020603050405020304" pitchFamily="18" charset="0"/>
                <a:cs typeface="Times New Roman" panose="02020603050405020304" pitchFamily="18" charset="0"/>
              </a:rPr>
              <a:t>JTable</a:t>
            </a:r>
            <a:r>
              <a:rPr lang="en-US" sz="2000" dirty="0">
                <a:solidFill>
                  <a:srgbClr val="000000"/>
                </a:solidFill>
                <a:latin typeface="Times New Roman" panose="02020603050405020304" pitchFamily="18" charset="0"/>
                <a:cs typeface="Times New Roman" panose="02020603050405020304" pitchFamily="18" charset="0"/>
              </a:rPr>
              <a:t>)</a:t>
            </a:r>
          </a:p>
          <a:p>
            <a:pPr algn="just">
              <a:lnSpc>
                <a:spcPct val="150000"/>
              </a:lnSpc>
              <a:spcBef>
                <a:spcPts val="0"/>
              </a:spcBef>
            </a:pPr>
            <a:r>
              <a:rPr lang="en-US" sz="2000" dirty="0" smtClean="0">
                <a:solidFill>
                  <a:srgbClr val="000000"/>
                </a:solidFill>
                <a:latin typeface="Times New Roman" panose="02020603050405020304" pitchFamily="18" charset="0"/>
                <a:cs typeface="Times New Roman" panose="02020603050405020304" pitchFamily="18" charset="0"/>
              </a:rPr>
              <a:t>Trees </a:t>
            </a:r>
            <a:r>
              <a:rPr lang="en-US" sz="2000" dirty="0">
                <a:solidFill>
                  <a:srgbClr val="000000"/>
                </a:solidFill>
                <a:latin typeface="Times New Roman" panose="02020603050405020304" pitchFamily="18" charset="0"/>
                <a:cs typeface="Times New Roman" panose="02020603050405020304" pitchFamily="18" charset="0"/>
              </a:rPr>
              <a:t>(</a:t>
            </a:r>
            <a:r>
              <a:rPr lang="en-US" sz="2000" dirty="0" err="1">
                <a:solidFill>
                  <a:srgbClr val="000000"/>
                </a:solidFill>
                <a:latin typeface="Times New Roman" panose="02020603050405020304" pitchFamily="18" charset="0"/>
                <a:cs typeface="Times New Roman" panose="02020603050405020304" pitchFamily="18" charset="0"/>
              </a:rPr>
              <a:t>JTree</a:t>
            </a:r>
            <a:r>
              <a:rPr lang="en-US" sz="2000" dirty="0">
                <a:solidFill>
                  <a:srgbClr val="000000"/>
                </a:solidFill>
                <a:latin typeface="Times New Roman" panose="02020603050405020304" pitchFamily="18" charset="0"/>
                <a:cs typeface="Times New Roman" panose="02020603050405020304" pitchFamily="18" charset="0"/>
              </a:rPr>
              <a:t>)</a:t>
            </a:r>
            <a:endParaRPr lang="en-US" sz="2000" dirty="0" smtClean="0">
              <a:solidFill>
                <a:srgbClr val="000000"/>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4294967295"/>
          </p:nvPr>
        </p:nvSpPr>
        <p:spPr>
          <a:xfrm>
            <a:off x="0" y="6496052"/>
            <a:ext cx="3911097" cy="365125"/>
          </a:xfrm>
        </p:spPr>
        <p:txBody>
          <a:bodyPr/>
          <a:lstStyle/>
          <a:p>
            <a:fld id="{61AE7E9C-00E0-41F9-AD93-ECCDBD9B54EC}" type="datetime1">
              <a:rPr lang="en-IN" smtClean="0"/>
              <a:t>28-08-2023</a:t>
            </a:fld>
            <a:endParaRPr lang="en-IN" dirty="0"/>
          </a:p>
        </p:txBody>
      </p:sp>
      <p:sp>
        <p:nvSpPr>
          <p:cNvPr id="6" name="Slide Number Placeholder 5"/>
          <p:cNvSpPr>
            <a:spLocks noGrp="1"/>
          </p:cNvSpPr>
          <p:nvPr>
            <p:ph type="sldNum" sz="quarter" idx="12"/>
          </p:nvPr>
        </p:nvSpPr>
        <p:spPr/>
        <p:txBody>
          <a:bodyPr/>
          <a:lstStyle/>
          <a:p>
            <a:fld id="{AD7ED525-5088-40CF-8CE0-E4296ADF624B}" type="slidenum">
              <a:rPr lang="en-IN" smtClean="0"/>
              <a:pPr/>
              <a:t>112</a:t>
            </a:fld>
            <a:endParaRPr lang="en-IN" dirty="0"/>
          </a:p>
        </p:txBody>
      </p:sp>
      <p:sp>
        <p:nvSpPr>
          <p:cNvPr id="5" name="Footer Placeholder 4">
            <a:extLst>
              <a:ext uri="{FF2B5EF4-FFF2-40B4-BE49-F238E27FC236}">
                <a16:creationId xmlns:a16="http://schemas.microsoft.com/office/drawing/2014/main" xmlns="" id="{13B4C1F0-43E9-4E5A-9CD1-B3FBFBBD575E}"/>
              </a:ext>
            </a:extLst>
          </p:cNvPr>
          <p:cNvSpPr>
            <a:spLocks noGrp="1"/>
          </p:cNvSpPr>
          <p:nvPr>
            <p:ph type="ftr" sz="quarter" idx="4294967295"/>
          </p:nvPr>
        </p:nvSpPr>
        <p:spPr>
          <a:xfrm>
            <a:off x="4038601" y="6483349"/>
            <a:ext cx="4038600" cy="365125"/>
          </a:xfrm>
        </p:spPr>
        <p:txBody>
          <a:bodyPr/>
          <a:lstStyle/>
          <a:p>
            <a:r>
              <a:rPr lang="en-IN" smtClean="0"/>
              <a:t>APP Faculties - CINTEL</a:t>
            </a:r>
            <a:endParaRPr lang="en-IN" dirty="0"/>
          </a:p>
        </p:txBody>
      </p:sp>
      <p:sp>
        <p:nvSpPr>
          <p:cNvPr id="7" name="Date Placeholder 5">
            <a:extLst>
              <a:ext uri="{FF2B5EF4-FFF2-40B4-BE49-F238E27FC236}">
                <a16:creationId xmlns:a16="http://schemas.microsoft.com/office/drawing/2014/main" xmlns="" id="{2F54C4AA-33D7-3725-10CE-448551F98604}"/>
              </a:ext>
            </a:extLst>
          </p:cNvPr>
          <p:cNvSpPr txBox="1">
            <a:spLocks/>
          </p:cNvSpPr>
          <p:nvPr/>
        </p:nvSpPr>
        <p:spPr>
          <a:xfrm>
            <a:off x="0" y="6483349"/>
            <a:ext cx="389299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FAE4F87E-2ACB-45B7-A04D-26AFFE8C41CD}" type="datetime1">
              <a:rPr lang="en-IN" b="1" smtClean="0">
                <a:solidFill>
                  <a:srgbClr val="0000FF"/>
                </a:solidFill>
                <a:latin typeface="Bookman Old Style" panose="02050604050505020204" pitchFamily="18" charset="0"/>
              </a:rPr>
              <a:pPr/>
              <a:t>28-08-2023</a:t>
            </a:fld>
            <a:endParaRPr lang="en-IN" b="1" dirty="0">
              <a:solidFill>
                <a:srgbClr val="0000FF"/>
              </a:solidFill>
              <a:latin typeface="Bookman Old Style" panose="02050604050505020204" pitchFamily="18" charset="0"/>
            </a:endParaRPr>
          </a:p>
        </p:txBody>
      </p:sp>
      <p:sp>
        <p:nvSpPr>
          <p:cNvPr id="8" name="Slide Number Placeholder 7">
            <a:extLst>
              <a:ext uri="{FF2B5EF4-FFF2-40B4-BE49-F238E27FC236}">
                <a16:creationId xmlns:a16="http://schemas.microsoft.com/office/drawing/2014/main" xmlns="" id="{953FEF9A-07FF-B0C3-32BF-9B689BC96403}"/>
              </a:ext>
            </a:extLst>
          </p:cNvPr>
          <p:cNvSpPr txBox="1">
            <a:spLocks/>
          </p:cNvSpPr>
          <p:nvPr/>
        </p:nvSpPr>
        <p:spPr>
          <a:xfrm>
            <a:off x="8139065" y="6483350"/>
            <a:ext cx="4052935" cy="365125"/>
          </a:xfrm>
          <a:prstGeom prst="rect">
            <a:avLst/>
          </a:prstGeom>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6350" cap="flat" cmpd="sng" algn="ctr">
            <a:noFill/>
            <a:prstDash val="solid"/>
            <a:miter lim="800000"/>
          </a:ln>
          <a:effectLst/>
        </p:spPr>
        <p:txBody>
          <a:bodyPr vert="horz" lIns="91440" tIns="45720" rIns="91440" bIns="45720" rtlCol="0" anchor="ctr"/>
          <a:lstStyle>
            <a:defPPr>
              <a:defRPr lang="en-US"/>
            </a:defPPr>
            <a:lvl1pPr marL="0" algn="r" defTabSz="914400" rtl="0" eaLnBrk="1" latinLnBrk="0" hangingPunct="1">
              <a:defRPr sz="1200" b="1" kern="1200">
                <a:solidFill>
                  <a:srgbClr val="0000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7ED525-5088-40CF-8CE0-E4296ADF624B}" type="slidenum">
              <a:rPr lang="en-IN" smtClean="0"/>
              <a:pPr/>
              <a:t>112</a:t>
            </a:fld>
            <a:endParaRPr lang="en-IN"/>
          </a:p>
        </p:txBody>
      </p:sp>
      <p:sp>
        <p:nvSpPr>
          <p:cNvPr id="9" name="Footer Placeholder 1">
            <a:extLst>
              <a:ext uri="{FF2B5EF4-FFF2-40B4-BE49-F238E27FC236}">
                <a16:creationId xmlns:a16="http://schemas.microsoft.com/office/drawing/2014/main" xmlns="" id="{73433519-87EA-D1B3-12D6-391B155E8C73}"/>
              </a:ext>
            </a:extLst>
          </p:cNvPr>
          <p:cNvSpPr txBox="1">
            <a:spLocks/>
          </p:cNvSpPr>
          <p:nvPr/>
        </p:nvSpPr>
        <p:spPr>
          <a:xfrm>
            <a:off x="4052936" y="6483348"/>
            <a:ext cx="3892990" cy="365125"/>
          </a:xfrm>
          <a:prstGeom prst="rect">
            <a:avLst/>
          </a:prstGeom>
          <a:solidFill>
            <a:schemeClr val="accent1"/>
          </a:solidFill>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10" name="Title 1"/>
          <p:cNvSpPr txBox="1">
            <a:spLocks/>
          </p:cNvSpPr>
          <p:nvPr/>
        </p:nvSpPr>
        <p:spPr>
          <a:xfrm>
            <a:off x="522486" y="9663"/>
            <a:ext cx="10515600" cy="463639"/>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solidFill>
                  <a:srgbClr val="FF0000"/>
                </a:solidFill>
                <a:latin typeface="Copperplate Gothic Light" panose="020E0507020206020404" pitchFamily="34" charset="0"/>
              </a:rPr>
              <a:t>Widgets</a:t>
            </a:r>
            <a:endParaRPr lang="en-IN" sz="3200" dirty="0">
              <a:solidFill>
                <a:srgbClr val="FF0000"/>
              </a:solidFill>
              <a:latin typeface="Copperplate Gothic Light" panose="020E0507020206020404" pitchFamily="34" charset="0"/>
            </a:endParaRPr>
          </a:p>
        </p:txBody>
      </p:sp>
      <p:sp>
        <p:nvSpPr>
          <p:cNvPr id="11" name="Date Placeholder 5"/>
          <p:cNvSpPr txBox="1">
            <a:spLocks/>
          </p:cNvSpPr>
          <p:nvPr/>
        </p:nvSpPr>
        <p:spPr>
          <a:xfrm>
            <a:off x="3892990" y="6470645"/>
            <a:ext cx="829901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Tree>
    <p:extLst>
      <p:ext uri="{BB962C8B-B14F-4D97-AF65-F5344CB8AC3E}">
        <p14:creationId xmlns:p14="http://schemas.microsoft.com/office/powerpoint/2010/main" val="8908548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0E5CE46-DD82-7643-4AFC-C2AE39E76D46}"/>
              </a:ext>
            </a:extLst>
          </p:cNvPr>
          <p:cNvSpPr>
            <a:spLocks noGrp="1"/>
          </p:cNvSpPr>
          <p:nvPr>
            <p:ph type="title"/>
          </p:nvPr>
        </p:nvSpPr>
        <p:spPr>
          <a:xfrm>
            <a:off x="838200" y="365126"/>
            <a:ext cx="10515600" cy="617514"/>
          </a:xfrm>
        </p:spPr>
        <p:txBody>
          <a:bodyPr/>
          <a:lstStyle/>
          <a:p>
            <a:pPr algn="ctr"/>
            <a:r>
              <a:rPr lang="en-US" sz="2500" b="1" spc="13" dirty="0">
                <a:solidFill>
                  <a:srgbClr val="0070C0"/>
                </a:solidFill>
                <a:latin typeface="Arial"/>
                <a:ea typeface="+mn-ea"/>
                <a:cs typeface="Arial"/>
              </a:rPr>
              <a:t>Thread Class and the Runnable Interface</a:t>
            </a:r>
          </a:p>
        </p:txBody>
      </p:sp>
      <p:sp>
        <p:nvSpPr>
          <p:cNvPr id="3" name="Content Placeholder 2">
            <a:extLst>
              <a:ext uri="{FF2B5EF4-FFF2-40B4-BE49-F238E27FC236}">
                <a16:creationId xmlns:a16="http://schemas.microsoft.com/office/drawing/2014/main" xmlns="" id="{A2315AED-AEA9-AF09-0A8F-5CBB31D4F248}"/>
              </a:ext>
            </a:extLst>
          </p:cNvPr>
          <p:cNvSpPr>
            <a:spLocks noGrp="1"/>
          </p:cNvSpPr>
          <p:nvPr>
            <p:ph idx="1"/>
          </p:nvPr>
        </p:nvSpPr>
        <p:spPr>
          <a:xfrm>
            <a:off x="660779" y="1253331"/>
            <a:ext cx="10939818" cy="4351338"/>
          </a:xfrm>
        </p:spPr>
        <p:txBody>
          <a:bodyPr/>
          <a:lstStyle/>
          <a:p>
            <a:pPr algn="l">
              <a:lnSpc>
                <a:spcPct val="150000"/>
              </a:lnSpc>
            </a:pPr>
            <a:r>
              <a:rPr lang="en-US" sz="1800" b="0" i="0" u="none" strike="noStrike" baseline="0" dirty="0">
                <a:solidFill>
                  <a:srgbClr val="1D1D1E"/>
                </a:solidFill>
                <a:latin typeface="Palatino-Roman"/>
              </a:rPr>
              <a:t>Java’s multithreading system is built upon the </a:t>
            </a:r>
            <a:r>
              <a:rPr lang="en-US" sz="1800" b="1" i="0" u="none" strike="noStrike" baseline="0" dirty="0">
                <a:solidFill>
                  <a:srgbClr val="C00000"/>
                </a:solidFill>
                <a:latin typeface="Palatino-Bold"/>
              </a:rPr>
              <a:t>Thread</a:t>
            </a:r>
            <a:r>
              <a:rPr lang="en-US" sz="1800" b="1" i="0" u="none" strike="noStrike" baseline="0" dirty="0">
                <a:solidFill>
                  <a:srgbClr val="1D1D1E"/>
                </a:solidFill>
                <a:latin typeface="Palatino-Bold"/>
              </a:rPr>
              <a:t> </a:t>
            </a:r>
            <a:r>
              <a:rPr lang="en-US" sz="1800" b="0" i="0" u="none" strike="noStrike" baseline="0" dirty="0">
                <a:solidFill>
                  <a:srgbClr val="1D1D1E"/>
                </a:solidFill>
                <a:latin typeface="Palatino-Roman"/>
              </a:rPr>
              <a:t>class, its methods, and its companion interface</a:t>
            </a:r>
            <a:r>
              <a:rPr lang="en-US" sz="1800" b="0" i="0" u="none" strike="noStrike" baseline="0" dirty="0">
                <a:solidFill>
                  <a:srgbClr val="C00000"/>
                </a:solidFill>
                <a:latin typeface="Palatino-Roman"/>
              </a:rPr>
              <a:t>, </a:t>
            </a:r>
            <a:r>
              <a:rPr lang="en-US" sz="1800" b="1" i="0" u="none" strike="noStrike" baseline="0" dirty="0">
                <a:solidFill>
                  <a:srgbClr val="C00000"/>
                </a:solidFill>
                <a:latin typeface="Palatino-Bold"/>
              </a:rPr>
              <a:t>Runnable</a:t>
            </a:r>
            <a:r>
              <a:rPr lang="en-US" sz="1800" b="0" i="0" u="none" strike="noStrike" baseline="0" dirty="0">
                <a:solidFill>
                  <a:srgbClr val="C00000"/>
                </a:solidFill>
                <a:latin typeface="Palatino-Roman"/>
              </a:rPr>
              <a:t>. </a:t>
            </a:r>
            <a:r>
              <a:rPr lang="en-US" sz="1800" b="1" i="0" u="none" strike="noStrike" baseline="0" dirty="0">
                <a:solidFill>
                  <a:srgbClr val="C00000"/>
                </a:solidFill>
                <a:latin typeface="Palatino-Bold"/>
              </a:rPr>
              <a:t>Thread </a:t>
            </a:r>
            <a:r>
              <a:rPr lang="en-US" sz="1800" b="0" i="0" u="none" strike="noStrike" baseline="0" dirty="0">
                <a:solidFill>
                  <a:srgbClr val="1D1D1E"/>
                </a:solidFill>
                <a:latin typeface="Palatino-Roman"/>
              </a:rPr>
              <a:t>encapsulates a thread of execution.</a:t>
            </a:r>
          </a:p>
          <a:p>
            <a:pPr algn="l">
              <a:lnSpc>
                <a:spcPct val="150000"/>
              </a:lnSpc>
            </a:pPr>
            <a:r>
              <a:rPr lang="en-US" sz="1800" b="0" i="0" u="none" strike="noStrike" baseline="0" dirty="0">
                <a:solidFill>
                  <a:srgbClr val="1D1D1E"/>
                </a:solidFill>
                <a:latin typeface="Palatino-Roman"/>
              </a:rPr>
              <a:t>The </a:t>
            </a:r>
            <a:r>
              <a:rPr lang="en-US" sz="1800" b="1" i="0" u="none" strike="noStrike" baseline="0" dirty="0">
                <a:solidFill>
                  <a:srgbClr val="C00000"/>
                </a:solidFill>
                <a:latin typeface="Palatino-Bold"/>
              </a:rPr>
              <a:t>Thread</a:t>
            </a:r>
            <a:r>
              <a:rPr lang="en-US" sz="1800" b="1" i="0" u="none" strike="noStrike" baseline="0" dirty="0">
                <a:solidFill>
                  <a:srgbClr val="1D1D1E"/>
                </a:solidFill>
                <a:latin typeface="Palatino-Bold"/>
              </a:rPr>
              <a:t> </a:t>
            </a:r>
            <a:r>
              <a:rPr lang="en-US" sz="1800" b="0" i="0" u="none" strike="noStrike" baseline="0" dirty="0">
                <a:solidFill>
                  <a:srgbClr val="1D1D1E"/>
                </a:solidFill>
                <a:latin typeface="Palatino-Roman"/>
              </a:rPr>
              <a:t>class defines several methods that help manage threads.</a:t>
            </a:r>
          </a:p>
          <a:p>
            <a:pPr algn="l">
              <a:lnSpc>
                <a:spcPct val="150000"/>
              </a:lnSpc>
            </a:pPr>
            <a:endParaRPr lang="en-US" dirty="0"/>
          </a:p>
        </p:txBody>
      </p:sp>
      <p:pic>
        <p:nvPicPr>
          <p:cNvPr id="5" name="Picture 4">
            <a:extLst>
              <a:ext uri="{FF2B5EF4-FFF2-40B4-BE49-F238E27FC236}">
                <a16:creationId xmlns:a16="http://schemas.microsoft.com/office/drawing/2014/main" xmlns="" id="{E326927A-7659-688E-5D73-3DD76171509A}"/>
              </a:ext>
            </a:extLst>
          </p:cNvPr>
          <p:cNvPicPr>
            <a:picLocks noChangeAspect="1"/>
          </p:cNvPicPr>
          <p:nvPr/>
        </p:nvPicPr>
        <p:blipFill>
          <a:blip r:embed="rId2"/>
          <a:stretch>
            <a:fillRect/>
          </a:stretch>
        </p:blipFill>
        <p:spPr>
          <a:xfrm>
            <a:off x="1316298" y="3006203"/>
            <a:ext cx="7008835" cy="3080698"/>
          </a:xfrm>
          <a:prstGeom prst="rect">
            <a:avLst/>
          </a:prstGeom>
        </p:spPr>
      </p:pic>
      <p:sp>
        <p:nvSpPr>
          <p:cNvPr id="6" name="Date Placeholder 5"/>
          <p:cNvSpPr>
            <a:spLocks noGrp="1"/>
          </p:cNvSpPr>
          <p:nvPr>
            <p:ph type="dt" sz="half" idx="10"/>
          </p:nvPr>
        </p:nvSpPr>
        <p:spPr>
          <a:xfrm>
            <a:off x="0" y="6496050"/>
            <a:ext cx="4038600" cy="365125"/>
          </a:xfrm>
        </p:spPr>
        <p:style>
          <a:lnRef idx="1">
            <a:schemeClr val="accent1"/>
          </a:lnRef>
          <a:fillRef idx="2">
            <a:schemeClr val="accent1"/>
          </a:fillRef>
          <a:effectRef idx="1">
            <a:schemeClr val="accent1"/>
          </a:effectRef>
          <a:fontRef idx="minor">
            <a:schemeClr val="dk1"/>
          </a:fontRef>
        </p:style>
        <p:txBody>
          <a:bodyPr/>
          <a:lstStyle/>
          <a:p>
            <a:fld id="{E4174B75-B21A-44F6-9100-73172D5B5C2F}" type="datetime1">
              <a:rPr lang="en-IN" b="1" smtClean="0">
                <a:solidFill>
                  <a:srgbClr val="0000FF"/>
                </a:solidFill>
                <a:latin typeface="Bookman Old Style" panose="02050604050505020204" pitchFamily="18" charset="0"/>
              </a:rPr>
              <a:t>28-08-2023</a:t>
            </a:fld>
            <a:endParaRPr lang="en-IN" b="1" dirty="0">
              <a:solidFill>
                <a:srgbClr val="0000FF"/>
              </a:solidFill>
              <a:latin typeface="Bookman Old Style" panose="02050604050505020204" pitchFamily="18" charset="0"/>
            </a:endParaRPr>
          </a:p>
        </p:txBody>
      </p:sp>
      <p:sp>
        <p:nvSpPr>
          <p:cNvPr id="7" name="Date Placeholder 5"/>
          <p:cNvSpPr txBox="1">
            <a:spLocks/>
          </p:cNvSpPr>
          <p:nvPr/>
        </p:nvSpPr>
        <p:spPr>
          <a:xfrm>
            <a:off x="4038600" y="6492875"/>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86280" y="93924"/>
            <a:ext cx="1028633" cy="1024061"/>
          </a:xfrm>
          <a:prstGeom prst="rect">
            <a:avLst/>
          </a:prstGeom>
        </p:spPr>
      </p:pic>
      <p:sp>
        <p:nvSpPr>
          <p:cNvPr id="8" name="Footer Placeholder 7"/>
          <p:cNvSpPr>
            <a:spLocks noGrp="1"/>
          </p:cNvSpPr>
          <p:nvPr>
            <p:ph type="ftr" sz="quarter" idx="11"/>
          </p:nvPr>
        </p:nvSpPr>
        <p:spPr/>
        <p:txBody>
          <a:bodyPr/>
          <a:lstStyle/>
          <a:p>
            <a:r>
              <a:rPr lang="en-IN" smtClean="0"/>
              <a:t>APP Faculties - CINTEL</a:t>
            </a:r>
            <a:endParaRPr lang="en-IN"/>
          </a:p>
        </p:txBody>
      </p:sp>
      <p:sp>
        <p:nvSpPr>
          <p:cNvPr id="9" name="Slide Number Placeholder 8"/>
          <p:cNvSpPr>
            <a:spLocks noGrp="1"/>
          </p:cNvSpPr>
          <p:nvPr>
            <p:ph type="sldNum" sz="quarter" idx="12"/>
          </p:nvPr>
        </p:nvSpPr>
        <p:spPr/>
        <p:txBody>
          <a:bodyPr/>
          <a:lstStyle/>
          <a:p>
            <a:fld id="{F59C78FD-3676-4262-8623-CA1BA4C6293E}" type="slidenum">
              <a:rPr lang="en-IN" smtClean="0"/>
              <a:t>12</a:t>
            </a:fld>
            <a:endParaRPr lang="en-IN"/>
          </a:p>
        </p:txBody>
      </p:sp>
    </p:spTree>
    <p:extLst>
      <p:ext uri="{BB962C8B-B14F-4D97-AF65-F5344CB8AC3E}">
        <p14:creationId xmlns:p14="http://schemas.microsoft.com/office/powerpoint/2010/main" val="3007363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A9FB060-D47E-C220-4A29-5D6A7078BE94}"/>
              </a:ext>
            </a:extLst>
          </p:cNvPr>
          <p:cNvSpPr>
            <a:spLocks noGrp="1"/>
          </p:cNvSpPr>
          <p:nvPr>
            <p:ph type="title"/>
          </p:nvPr>
        </p:nvSpPr>
        <p:spPr>
          <a:xfrm>
            <a:off x="3949321" y="290393"/>
            <a:ext cx="4293358" cy="781287"/>
          </a:xfrm>
        </p:spPr>
        <p:txBody>
          <a:bodyPr/>
          <a:lstStyle/>
          <a:p>
            <a:r>
              <a:rPr lang="en-US" sz="2563" b="1" spc="13" dirty="0">
                <a:solidFill>
                  <a:srgbClr val="010103"/>
                </a:solidFill>
                <a:latin typeface="Arial"/>
                <a:ea typeface="+mn-ea"/>
                <a:cs typeface="Arial"/>
              </a:rPr>
              <a:t>Main Thread</a:t>
            </a:r>
          </a:p>
        </p:txBody>
      </p:sp>
      <p:sp>
        <p:nvSpPr>
          <p:cNvPr id="3" name="Content Placeholder 2">
            <a:extLst>
              <a:ext uri="{FF2B5EF4-FFF2-40B4-BE49-F238E27FC236}">
                <a16:creationId xmlns:a16="http://schemas.microsoft.com/office/drawing/2014/main" xmlns="" id="{98F168EF-60C4-6729-76E5-B2460317E7E1}"/>
              </a:ext>
            </a:extLst>
          </p:cNvPr>
          <p:cNvSpPr>
            <a:spLocks noGrp="1"/>
          </p:cNvSpPr>
          <p:nvPr>
            <p:ph idx="1"/>
          </p:nvPr>
        </p:nvSpPr>
        <p:spPr>
          <a:xfrm>
            <a:off x="439003" y="1535704"/>
            <a:ext cx="11313994" cy="4351338"/>
          </a:xfrm>
        </p:spPr>
        <p:txBody>
          <a:bodyPr>
            <a:normAutofit/>
          </a:bodyPr>
          <a:lstStyle/>
          <a:p>
            <a:pPr algn="just">
              <a:lnSpc>
                <a:spcPct val="160000"/>
              </a:lnSpc>
            </a:pPr>
            <a:r>
              <a:rPr lang="en-US" sz="1800" dirty="0">
                <a:solidFill>
                  <a:srgbClr val="1D1D1E"/>
                </a:solidFill>
                <a:latin typeface="Palatino-Roman"/>
              </a:rPr>
              <a:t>When a Java program starts up, one thread begins running immediately. This is</a:t>
            </a:r>
          </a:p>
          <a:p>
            <a:pPr algn="just">
              <a:lnSpc>
                <a:spcPct val="160000"/>
              </a:lnSpc>
            </a:pPr>
            <a:r>
              <a:rPr lang="en-US" sz="1800" dirty="0">
                <a:solidFill>
                  <a:srgbClr val="1D1D1E"/>
                </a:solidFill>
                <a:latin typeface="Palatino-Roman"/>
              </a:rPr>
              <a:t>usually called the main thread of your program, because it is the one that is executed</a:t>
            </a:r>
          </a:p>
          <a:p>
            <a:pPr algn="just">
              <a:lnSpc>
                <a:spcPct val="160000"/>
              </a:lnSpc>
            </a:pPr>
            <a:r>
              <a:rPr lang="en-US" sz="1800" dirty="0">
                <a:solidFill>
                  <a:srgbClr val="1D1D1E"/>
                </a:solidFill>
                <a:latin typeface="Palatino-Roman"/>
              </a:rPr>
              <a:t>when your program begins. The main thread is important for two reasons:</a:t>
            </a:r>
          </a:p>
          <a:p>
            <a:pPr marL="0" indent="0" algn="just">
              <a:lnSpc>
                <a:spcPct val="160000"/>
              </a:lnSpc>
              <a:buNone/>
            </a:pPr>
            <a:r>
              <a:rPr lang="en-US" sz="1800" dirty="0">
                <a:solidFill>
                  <a:srgbClr val="1D1D1E"/>
                </a:solidFill>
                <a:latin typeface="Palatino-Roman"/>
              </a:rPr>
              <a:t>	■ It is the thread from which other “child” threads will be spawned.</a:t>
            </a:r>
          </a:p>
          <a:p>
            <a:pPr marL="0" indent="0" algn="just">
              <a:lnSpc>
                <a:spcPct val="160000"/>
              </a:lnSpc>
              <a:buNone/>
            </a:pPr>
            <a:r>
              <a:rPr lang="en-US" sz="1800" dirty="0">
                <a:solidFill>
                  <a:srgbClr val="1D1D1E"/>
                </a:solidFill>
                <a:latin typeface="Palatino-Roman"/>
              </a:rPr>
              <a:t>	■ Often it must be the last thread to finish execution because it performs various shutdown actions.</a:t>
            </a:r>
          </a:p>
        </p:txBody>
      </p:sp>
      <p:sp>
        <p:nvSpPr>
          <p:cNvPr id="4" name="Date Placeholder 5"/>
          <p:cNvSpPr>
            <a:spLocks noGrp="1"/>
          </p:cNvSpPr>
          <p:nvPr>
            <p:ph type="dt" sz="half" idx="10"/>
          </p:nvPr>
        </p:nvSpPr>
        <p:spPr>
          <a:xfrm>
            <a:off x="0" y="6496050"/>
            <a:ext cx="4038600" cy="365125"/>
          </a:xfrm>
        </p:spPr>
        <p:style>
          <a:lnRef idx="1">
            <a:schemeClr val="accent1"/>
          </a:lnRef>
          <a:fillRef idx="2">
            <a:schemeClr val="accent1"/>
          </a:fillRef>
          <a:effectRef idx="1">
            <a:schemeClr val="accent1"/>
          </a:effectRef>
          <a:fontRef idx="minor">
            <a:schemeClr val="dk1"/>
          </a:fontRef>
        </p:style>
        <p:txBody>
          <a:bodyPr/>
          <a:lstStyle/>
          <a:p>
            <a:fld id="{236FE5C8-23B2-4521-8B4F-83F388B393E7}" type="datetime1">
              <a:rPr lang="en-IN" b="1" smtClean="0">
                <a:solidFill>
                  <a:srgbClr val="0000FF"/>
                </a:solidFill>
                <a:latin typeface="Bookman Old Style" panose="02050604050505020204" pitchFamily="18" charset="0"/>
              </a:rPr>
              <a:t>28-08-2023</a:t>
            </a:fld>
            <a:endParaRPr lang="en-IN" b="1" dirty="0">
              <a:solidFill>
                <a:srgbClr val="0000FF"/>
              </a:solidFill>
              <a:latin typeface="Bookman Old Style" panose="02050604050505020204" pitchFamily="18" charset="0"/>
            </a:endParaRPr>
          </a:p>
        </p:txBody>
      </p:sp>
      <p:sp>
        <p:nvSpPr>
          <p:cNvPr id="5" name="Date Placeholder 5"/>
          <p:cNvSpPr txBox="1">
            <a:spLocks/>
          </p:cNvSpPr>
          <p:nvPr/>
        </p:nvSpPr>
        <p:spPr>
          <a:xfrm>
            <a:off x="4038600" y="6492875"/>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253519" y="0"/>
            <a:ext cx="938481" cy="934310"/>
          </a:xfrm>
          <a:prstGeom prst="rect">
            <a:avLst/>
          </a:prstGeom>
        </p:spPr>
      </p:pic>
      <p:sp>
        <p:nvSpPr>
          <p:cNvPr id="7" name="Footer Placeholder 6"/>
          <p:cNvSpPr>
            <a:spLocks noGrp="1"/>
          </p:cNvSpPr>
          <p:nvPr>
            <p:ph type="ftr" sz="quarter" idx="11"/>
          </p:nvPr>
        </p:nvSpPr>
        <p:spPr/>
        <p:txBody>
          <a:bodyPr/>
          <a:lstStyle/>
          <a:p>
            <a:r>
              <a:rPr lang="en-IN" smtClean="0"/>
              <a:t>APP Faculties - CINTEL</a:t>
            </a:r>
            <a:endParaRPr lang="en-IN"/>
          </a:p>
        </p:txBody>
      </p:sp>
      <p:sp>
        <p:nvSpPr>
          <p:cNvPr id="8" name="Slide Number Placeholder 7"/>
          <p:cNvSpPr>
            <a:spLocks noGrp="1"/>
          </p:cNvSpPr>
          <p:nvPr>
            <p:ph type="sldNum" sz="quarter" idx="12"/>
          </p:nvPr>
        </p:nvSpPr>
        <p:spPr/>
        <p:txBody>
          <a:bodyPr/>
          <a:lstStyle/>
          <a:p>
            <a:fld id="{F59C78FD-3676-4262-8623-CA1BA4C6293E}" type="slidenum">
              <a:rPr lang="en-IN" smtClean="0"/>
              <a:t>13</a:t>
            </a:fld>
            <a:endParaRPr lang="en-IN"/>
          </a:p>
        </p:txBody>
      </p:sp>
    </p:spTree>
    <p:extLst>
      <p:ext uri="{BB962C8B-B14F-4D97-AF65-F5344CB8AC3E}">
        <p14:creationId xmlns:p14="http://schemas.microsoft.com/office/powerpoint/2010/main" val="836196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E6EC40-BEAF-1718-7BE2-69D8B59D948D}"/>
              </a:ext>
            </a:extLst>
          </p:cNvPr>
          <p:cNvSpPr>
            <a:spLocks noGrp="1"/>
          </p:cNvSpPr>
          <p:nvPr>
            <p:ph type="title"/>
          </p:nvPr>
        </p:nvSpPr>
        <p:spPr/>
        <p:txBody>
          <a:bodyPr/>
          <a:lstStyle/>
          <a:p>
            <a:r>
              <a:rPr lang="en-US" sz="2563" b="1" spc="13" dirty="0">
                <a:solidFill>
                  <a:srgbClr val="010103"/>
                </a:solidFill>
                <a:latin typeface="Arial"/>
                <a:ea typeface="+mn-ea"/>
                <a:cs typeface="Arial"/>
              </a:rPr>
              <a:t>Main Thread (Continue…)</a:t>
            </a:r>
          </a:p>
        </p:txBody>
      </p:sp>
      <p:sp>
        <p:nvSpPr>
          <p:cNvPr id="3" name="Content Placeholder 2">
            <a:extLst>
              <a:ext uri="{FF2B5EF4-FFF2-40B4-BE49-F238E27FC236}">
                <a16:creationId xmlns:a16="http://schemas.microsoft.com/office/drawing/2014/main" xmlns="" id="{DC3FFECF-C9F2-94AE-B0BE-5D11BC4CCCF1}"/>
              </a:ext>
            </a:extLst>
          </p:cNvPr>
          <p:cNvSpPr>
            <a:spLocks noGrp="1"/>
          </p:cNvSpPr>
          <p:nvPr>
            <p:ph idx="1"/>
          </p:nvPr>
        </p:nvSpPr>
        <p:spPr>
          <a:xfrm>
            <a:off x="838200" y="1690688"/>
            <a:ext cx="10515600" cy="4351338"/>
          </a:xfrm>
        </p:spPr>
        <p:txBody>
          <a:bodyPr>
            <a:normAutofit/>
          </a:bodyPr>
          <a:lstStyle/>
          <a:p>
            <a:pPr algn="l">
              <a:lnSpc>
                <a:spcPct val="150000"/>
              </a:lnSpc>
            </a:pPr>
            <a:r>
              <a:rPr lang="en-US" sz="1800" dirty="0">
                <a:solidFill>
                  <a:srgbClr val="1D1D1E"/>
                </a:solidFill>
                <a:latin typeface="Palatino-Roman"/>
              </a:rPr>
              <a:t>M</a:t>
            </a:r>
            <a:r>
              <a:rPr lang="en-US" sz="1800" b="0" i="0" u="none" strike="noStrike" baseline="0" dirty="0">
                <a:solidFill>
                  <a:srgbClr val="1D1D1E"/>
                </a:solidFill>
                <a:latin typeface="Palatino-Roman"/>
              </a:rPr>
              <a:t>ain thread is created automatically when your program is started, it can be controlled through a </a:t>
            </a:r>
            <a:r>
              <a:rPr lang="en-US" sz="1800" b="1" i="0" u="none" strike="noStrike" baseline="0" dirty="0">
                <a:solidFill>
                  <a:srgbClr val="C00000"/>
                </a:solidFill>
                <a:latin typeface="Palatino-Bold"/>
              </a:rPr>
              <a:t>Thread</a:t>
            </a:r>
            <a:r>
              <a:rPr lang="en-US" sz="1800" b="1" i="0" u="none" strike="noStrike" baseline="0" dirty="0">
                <a:solidFill>
                  <a:srgbClr val="1D1D1E"/>
                </a:solidFill>
                <a:latin typeface="Palatino-Bold"/>
              </a:rPr>
              <a:t> </a:t>
            </a:r>
            <a:r>
              <a:rPr lang="en-US" sz="1800" b="0" i="0" u="none" strike="noStrike" baseline="0" dirty="0">
                <a:solidFill>
                  <a:srgbClr val="C00000"/>
                </a:solidFill>
                <a:latin typeface="Palatino-Roman"/>
              </a:rPr>
              <a:t>object</a:t>
            </a:r>
            <a:r>
              <a:rPr lang="en-US" sz="1800" b="0" i="0" u="none" strike="noStrike" baseline="0" dirty="0">
                <a:solidFill>
                  <a:srgbClr val="1D1D1E"/>
                </a:solidFill>
                <a:latin typeface="Palatino-Roman"/>
              </a:rPr>
              <a:t>. </a:t>
            </a:r>
          </a:p>
          <a:p>
            <a:pPr algn="l">
              <a:lnSpc>
                <a:spcPct val="150000"/>
              </a:lnSpc>
            </a:pPr>
            <a:r>
              <a:rPr lang="en-US" sz="1800" b="0" i="0" u="none" strike="noStrike" baseline="0" dirty="0">
                <a:solidFill>
                  <a:srgbClr val="1D1D1E"/>
                </a:solidFill>
                <a:latin typeface="Palatino-Roman"/>
              </a:rPr>
              <a:t>To do so, you must obtain a reference to it by calling the method </a:t>
            </a:r>
            <a:r>
              <a:rPr lang="en-US" sz="1800" b="1" i="0" u="none" strike="noStrike" baseline="0" dirty="0" err="1">
                <a:solidFill>
                  <a:srgbClr val="C00000"/>
                </a:solidFill>
                <a:latin typeface="Palatino-Bold"/>
              </a:rPr>
              <a:t>currentThread</a:t>
            </a:r>
            <a:r>
              <a:rPr lang="en-US" sz="1800" b="1" i="0" u="none" strike="noStrike" baseline="0" dirty="0">
                <a:solidFill>
                  <a:srgbClr val="C00000"/>
                </a:solidFill>
                <a:latin typeface="Palatino-Bold"/>
              </a:rPr>
              <a:t>( )</a:t>
            </a:r>
            <a:r>
              <a:rPr lang="en-US" sz="1800" b="0" i="0" u="none" strike="noStrike" baseline="0" dirty="0">
                <a:solidFill>
                  <a:srgbClr val="C00000"/>
                </a:solidFill>
                <a:latin typeface="Palatino-Roman"/>
              </a:rPr>
              <a:t>, </a:t>
            </a:r>
            <a:r>
              <a:rPr lang="en-US" sz="1800" b="0" i="0" u="none" strike="noStrike" baseline="0" dirty="0">
                <a:solidFill>
                  <a:srgbClr val="1D1D1E"/>
                </a:solidFill>
                <a:latin typeface="Palatino-Roman"/>
              </a:rPr>
              <a:t>which is a </a:t>
            </a:r>
            <a:r>
              <a:rPr lang="en-US" sz="1800" b="1" i="0" u="none" strike="noStrike" baseline="0" dirty="0">
                <a:solidFill>
                  <a:srgbClr val="C00000"/>
                </a:solidFill>
                <a:latin typeface="Palatino-Bold"/>
              </a:rPr>
              <a:t>public static </a:t>
            </a:r>
            <a:r>
              <a:rPr lang="en-US" sz="1800" b="0" i="0" u="none" strike="noStrike" baseline="0" dirty="0">
                <a:solidFill>
                  <a:srgbClr val="1D1D1E"/>
                </a:solidFill>
                <a:latin typeface="Palatino-Roman"/>
              </a:rPr>
              <a:t>member of </a:t>
            </a:r>
            <a:r>
              <a:rPr lang="en-US" sz="1800" b="1" i="0" u="none" strike="noStrike" baseline="0" dirty="0">
                <a:solidFill>
                  <a:srgbClr val="C00000"/>
                </a:solidFill>
                <a:latin typeface="Palatino-Bold"/>
              </a:rPr>
              <a:t>Thread</a:t>
            </a:r>
            <a:r>
              <a:rPr lang="en-US" sz="1800" b="0" i="0" u="none" strike="noStrike" baseline="0" dirty="0">
                <a:solidFill>
                  <a:srgbClr val="1D1D1E"/>
                </a:solidFill>
                <a:latin typeface="Palatino-Roman"/>
              </a:rPr>
              <a:t>. Its general form is:</a:t>
            </a:r>
          </a:p>
          <a:p>
            <a:pPr marL="0" indent="0" algn="l">
              <a:lnSpc>
                <a:spcPct val="150000"/>
              </a:lnSpc>
              <a:buNone/>
            </a:pPr>
            <a:r>
              <a:rPr lang="en-US" sz="1800" b="0" i="0" u="none" strike="noStrike" baseline="0" dirty="0">
                <a:solidFill>
                  <a:srgbClr val="1D1D1E"/>
                </a:solidFill>
                <a:latin typeface="Palatino-Roman"/>
              </a:rPr>
              <a:t>		static Thread </a:t>
            </a:r>
            <a:r>
              <a:rPr lang="en-US" sz="1800" b="0" i="0" u="none" strike="noStrike" baseline="0" dirty="0" err="1">
                <a:solidFill>
                  <a:srgbClr val="1D1D1E"/>
                </a:solidFill>
                <a:latin typeface="Palatino-Roman"/>
              </a:rPr>
              <a:t>currentThread</a:t>
            </a:r>
            <a:r>
              <a:rPr lang="en-US" sz="1800" b="0" i="0" u="none" strike="noStrike" baseline="0" dirty="0">
                <a:solidFill>
                  <a:srgbClr val="1D1D1E"/>
                </a:solidFill>
                <a:latin typeface="Palatino-Roman"/>
              </a:rPr>
              <a:t>( )</a:t>
            </a:r>
          </a:p>
          <a:p>
            <a:pPr algn="l">
              <a:lnSpc>
                <a:spcPct val="150000"/>
              </a:lnSpc>
            </a:pPr>
            <a:r>
              <a:rPr lang="en-US" sz="1800" dirty="0">
                <a:solidFill>
                  <a:srgbClr val="1D1D1E"/>
                </a:solidFill>
                <a:latin typeface="Palatino-Roman"/>
              </a:rPr>
              <a:t>This method returns a reference to the thread in which it is called. Once you have a reference to the main thread, you can control it just like any other thread.</a:t>
            </a:r>
          </a:p>
        </p:txBody>
      </p:sp>
      <p:sp>
        <p:nvSpPr>
          <p:cNvPr id="4" name="Date Placeholder 5"/>
          <p:cNvSpPr>
            <a:spLocks noGrp="1"/>
          </p:cNvSpPr>
          <p:nvPr>
            <p:ph type="dt" sz="half" idx="10"/>
          </p:nvPr>
        </p:nvSpPr>
        <p:spPr>
          <a:xfrm>
            <a:off x="0" y="6496050"/>
            <a:ext cx="4038600" cy="365125"/>
          </a:xfrm>
        </p:spPr>
        <p:style>
          <a:lnRef idx="1">
            <a:schemeClr val="accent1"/>
          </a:lnRef>
          <a:fillRef idx="2">
            <a:schemeClr val="accent1"/>
          </a:fillRef>
          <a:effectRef idx="1">
            <a:schemeClr val="accent1"/>
          </a:effectRef>
          <a:fontRef idx="minor">
            <a:schemeClr val="dk1"/>
          </a:fontRef>
        </p:style>
        <p:txBody>
          <a:bodyPr/>
          <a:lstStyle/>
          <a:p>
            <a:fld id="{E988B087-FA39-4296-8443-CDB77B8DB82D}" type="datetime1">
              <a:rPr lang="en-IN" b="1" smtClean="0">
                <a:solidFill>
                  <a:srgbClr val="0000FF"/>
                </a:solidFill>
                <a:latin typeface="Bookman Old Style" panose="02050604050505020204" pitchFamily="18" charset="0"/>
              </a:rPr>
              <a:t>28-08-2023</a:t>
            </a:fld>
            <a:endParaRPr lang="en-IN" b="1" dirty="0">
              <a:solidFill>
                <a:srgbClr val="0000FF"/>
              </a:solidFill>
              <a:latin typeface="Bookman Old Style" panose="02050604050505020204" pitchFamily="18" charset="0"/>
            </a:endParaRPr>
          </a:p>
        </p:txBody>
      </p:sp>
      <p:sp>
        <p:nvSpPr>
          <p:cNvPr id="5" name="Date Placeholder 5"/>
          <p:cNvSpPr txBox="1">
            <a:spLocks/>
          </p:cNvSpPr>
          <p:nvPr/>
        </p:nvSpPr>
        <p:spPr>
          <a:xfrm>
            <a:off x="4038600" y="6492875"/>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53800" y="95518"/>
            <a:ext cx="771056" cy="767629"/>
          </a:xfrm>
          <a:prstGeom prst="rect">
            <a:avLst/>
          </a:prstGeom>
        </p:spPr>
      </p:pic>
      <p:sp>
        <p:nvSpPr>
          <p:cNvPr id="7" name="Footer Placeholder 6"/>
          <p:cNvSpPr>
            <a:spLocks noGrp="1"/>
          </p:cNvSpPr>
          <p:nvPr>
            <p:ph type="ftr" sz="quarter" idx="11"/>
          </p:nvPr>
        </p:nvSpPr>
        <p:spPr/>
        <p:txBody>
          <a:bodyPr/>
          <a:lstStyle/>
          <a:p>
            <a:r>
              <a:rPr lang="en-IN" smtClean="0"/>
              <a:t>APP Faculties - CINTEL</a:t>
            </a:r>
            <a:endParaRPr lang="en-IN"/>
          </a:p>
        </p:txBody>
      </p:sp>
      <p:sp>
        <p:nvSpPr>
          <p:cNvPr id="8" name="Slide Number Placeholder 7"/>
          <p:cNvSpPr>
            <a:spLocks noGrp="1"/>
          </p:cNvSpPr>
          <p:nvPr>
            <p:ph type="sldNum" sz="quarter" idx="12"/>
          </p:nvPr>
        </p:nvSpPr>
        <p:spPr/>
        <p:txBody>
          <a:bodyPr/>
          <a:lstStyle/>
          <a:p>
            <a:fld id="{F59C78FD-3676-4262-8623-CA1BA4C6293E}" type="slidenum">
              <a:rPr lang="en-IN" smtClean="0"/>
              <a:t>14</a:t>
            </a:fld>
            <a:endParaRPr lang="en-IN"/>
          </a:p>
        </p:txBody>
      </p:sp>
    </p:spTree>
    <p:extLst>
      <p:ext uri="{BB962C8B-B14F-4D97-AF65-F5344CB8AC3E}">
        <p14:creationId xmlns:p14="http://schemas.microsoft.com/office/powerpoint/2010/main" val="34446679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3A9CC56-E0C9-48F3-32A8-95B0F0B892BC}"/>
              </a:ext>
            </a:extLst>
          </p:cNvPr>
          <p:cNvSpPr>
            <a:spLocks noGrp="1"/>
          </p:cNvSpPr>
          <p:nvPr>
            <p:ph type="title"/>
          </p:nvPr>
        </p:nvSpPr>
        <p:spPr>
          <a:xfrm>
            <a:off x="169460" y="145410"/>
            <a:ext cx="10515600" cy="535627"/>
          </a:xfrm>
        </p:spPr>
        <p:txBody>
          <a:bodyPr/>
          <a:lstStyle/>
          <a:p>
            <a:r>
              <a:rPr lang="en-US" sz="2563" b="1" spc="13" dirty="0">
                <a:solidFill>
                  <a:srgbClr val="010103"/>
                </a:solidFill>
                <a:latin typeface="Arial"/>
                <a:ea typeface="+mn-ea"/>
                <a:cs typeface="Arial"/>
              </a:rPr>
              <a:t>Example:</a:t>
            </a:r>
          </a:p>
        </p:txBody>
      </p:sp>
      <p:sp>
        <p:nvSpPr>
          <p:cNvPr id="3" name="Content Placeholder 2">
            <a:extLst>
              <a:ext uri="{FF2B5EF4-FFF2-40B4-BE49-F238E27FC236}">
                <a16:creationId xmlns:a16="http://schemas.microsoft.com/office/drawing/2014/main" xmlns="" id="{3EFC9A56-9902-A38E-13E1-5F261220BDFA}"/>
              </a:ext>
            </a:extLst>
          </p:cNvPr>
          <p:cNvSpPr>
            <a:spLocks noGrp="1"/>
          </p:cNvSpPr>
          <p:nvPr>
            <p:ph idx="1"/>
          </p:nvPr>
        </p:nvSpPr>
        <p:spPr>
          <a:xfrm>
            <a:off x="5032610" y="161337"/>
            <a:ext cx="7159390" cy="5406777"/>
          </a:xfrm>
        </p:spPr>
        <p:txBody>
          <a:bodyPr>
            <a:normAutofit fontScale="85000" lnSpcReduction="10000"/>
          </a:bodyPr>
          <a:lstStyle/>
          <a:p>
            <a:pPr algn="l">
              <a:lnSpc>
                <a:spcPct val="150000"/>
              </a:lnSpc>
            </a:pPr>
            <a:r>
              <a:rPr lang="en-US" sz="1800" b="0" i="0" u="none" strike="noStrike" baseline="0" dirty="0">
                <a:solidFill>
                  <a:srgbClr val="00B050"/>
                </a:solidFill>
                <a:latin typeface="Palatino-Roman"/>
              </a:rPr>
              <a:t>In this program, a reference to the current thread (the main thread, in this case) is obtained by calling </a:t>
            </a:r>
            <a:r>
              <a:rPr lang="en-US" sz="1800" b="1" i="0" u="none" strike="noStrike" baseline="0" dirty="0" err="1">
                <a:solidFill>
                  <a:srgbClr val="C00000"/>
                </a:solidFill>
                <a:latin typeface="Palatino-Bold"/>
              </a:rPr>
              <a:t>currentThread</a:t>
            </a:r>
            <a:r>
              <a:rPr lang="en-US" sz="1800" b="1" i="0" u="none" strike="noStrike" baseline="0" dirty="0">
                <a:solidFill>
                  <a:srgbClr val="C00000"/>
                </a:solidFill>
                <a:latin typeface="Palatino-Bold"/>
              </a:rPr>
              <a:t>( )</a:t>
            </a:r>
            <a:r>
              <a:rPr lang="en-US" sz="1800" b="0" i="0" u="none" strike="noStrike" baseline="0" dirty="0">
                <a:solidFill>
                  <a:srgbClr val="00B050"/>
                </a:solidFill>
                <a:latin typeface="Palatino-Roman"/>
              </a:rPr>
              <a:t>, and this reference is stored in the local variable </a:t>
            </a:r>
            <a:r>
              <a:rPr lang="en-US" sz="1800" b="1" i="0" u="none" strike="noStrike" baseline="0" dirty="0">
                <a:solidFill>
                  <a:srgbClr val="00B050"/>
                </a:solidFill>
                <a:latin typeface="Palatino-Bold"/>
              </a:rPr>
              <a:t>t</a:t>
            </a:r>
            <a:r>
              <a:rPr lang="en-US" sz="1800" b="0" i="0" u="none" strike="noStrike" baseline="0" dirty="0">
                <a:solidFill>
                  <a:srgbClr val="00B050"/>
                </a:solidFill>
                <a:latin typeface="Palatino-Roman"/>
              </a:rPr>
              <a:t>.</a:t>
            </a:r>
          </a:p>
          <a:p>
            <a:pPr algn="l">
              <a:lnSpc>
                <a:spcPct val="150000"/>
              </a:lnSpc>
            </a:pPr>
            <a:r>
              <a:rPr lang="en-US" sz="1800" b="0" i="0" u="none" strike="noStrike" baseline="0" dirty="0">
                <a:solidFill>
                  <a:srgbClr val="00B050"/>
                </a:solidFill>
                <a:latin typeface="Palatino-Roman"/>
              </a:rPr>
              <a:t>Next, the program displays information about the thread. The program then calls </a:t>
            </a:r>
            <a:r>
              <a:rPr lang="en-US" sz="1800" b="1" i="0" u="none" strike="noStrike" baseline="0" dirty="0" err="1">
                <a:solidFill>
                  <a:srgbClr val="C00000"/>
                </a:solidFill>
                <a:latin typeface="Palatino-Bold"/>
              </a:rPr>
              <a:t>setName</a:t>
            </a:r>
            <a:r>
              <a:rPr lang="en-US" sz="1800" b="1" i="0" u="none" strike="noStrike" baseline="0" dirty="0">
                <a:solidFill>
                  <a:srgbClr val="C00000"/>
                </a:solidFill>
                <a:latin typeface="Palatino-Bold"/>
              </a:rPr>
              <a:t>( ) </a:t>
            </a:r>
            <a:r>
              <a:rPr lang="en-US" sz="1800" b="0" i="0" u="none" strike="noStrike" baseline="0" dirty="0">
                <a:solidFill>
                  <a:srgbClr val="00B050"/>
                </a:solidFill>
                <a:latin typeface="Palatino-Roman"/>
              </a:rPr>
              <a:t>to change the internal name of the thread. Information about the thread is then redisplayed.</a:t>
            </a:r>
          </a:p>
          <a:p>
            <a:pPr algn="l">
              <a:lnSpc>
                <a:spcPct val="150000"/>
              </a:lnSpc>
            </a:pPr>
            <a:r>
              <a:rPr lang="en-US" sz="1800" b="0" i="0" u="none" strike="noStrike" baseline="0" dirty="0">
                <a:solidFill>
                  <a:srgbClr val="00B050"/>
                </a:solidFill>
                <a:latin typeface="Palatino-Roman"/>
              </a:rPr>
              <a:t>Next, a loop counts down from five, pausing one second between each line. The pause is accomplished by the </a:t>
            </a:r>
            <a:r>
              <a:rPr lang="en-US" sz="1800" b="1" i="0" u="none" strike="noStrike" baseline="0" dirty="0">
                <a:solidFill>
                  <a:srgbClr val="C00000"/>
                </a:solidFill>
                <a:latin typeface="Palatino-Bold"/>
              </a:rPr>
              <a:t>sleep( ) </a:t>
            </a:r>
            <a:r>
              <a:rPr lang="en-US" sz="1800" b="0" i="0" u="none" strike="noStrike" baseline="0" dirty="0">
                <a:solidFill>
                  <a:srgbClr val="C00000"/>
                </a:solidFill>
                <a:latin typeface="Palatino-Roman"/>
              </a:rPr>
              <a:t>method</a:t>
            </a:r>
            <a:r>
              <a:rPr lang="en-US" sz="1800" b="0" i="0" u="none" strike="noStrike" baseline="0" dirty="0">
                <a:solidFill>
                  <a:srgbClr val="00B050"/>
                </a:solidFill>
                <a:latin typeface="Palatino-Roman"/>
              </a:rPr>
              <a:t>. </a:t>
            </a:r>
          </a:p>
          <a:p>
            <a:pPr algn="l">
              <a:lnSpc>
                <a:spcPct val="150000"/>
              </a:lnSpc>
            </a:pPr>
            <a:r>
              <a:rPr lang="en-US" sz="1800" b="0" i="0" u="none" strike="noStrike" baseline="0" dirty="0">
                <a:solidFill>
                  <a:srgbClr val="00B050"/>
                </a:solidFill>
                <a:latin typeface="Palatino-Roman"/>
              </a:rPr>
              <a:t>The argument to </a:t>
            </a:r>
            <a:r>
              <a:rPr lang="en-US" sz="1800" b="1" i="0" u="none" strike="noStrike" baseline="0" dirty="0">
                <a:solidFill>
                  <a:srgbClr val="C00000"/>
                </a:solidFill>
                <a:latin typeface="Palatino-Bold"/>
              </a:rPr>
              <a:t>sleep( ) </a:t>
            </a:r>
            <a:r>
              <a:rPr lang="en-US" sz="1800" b="0" i="0" u="none" strike="noStrike" baseline="0" dirty="0">
                <a:solidFill>
                  <a:srgbClr val="00B050"/>
                </a:solidFill>
                <a:latin typeface="Palatino-Roman"/>
              </a:rPr>
              <a:t>specifies the delay period in milliseconds. Notice the </a:t>
            </a:r>
            <a:r>
              <a:rPr lang="en-US" sz="1800" b="1" i="0" u="none" strike="noStrike" baseline="0" dirty="0">
                <a:solidFill>
                  <a:srgbClr val="C00000"/>
                </a:solidFill>
                <a:latin typeface="Palatino-Bold"/>
              </a:rPr>
              <a:t>try</a:t>
            </a:r>
            <a:r>
              <a:rPr lang="en-US" sz="1800" b="0" i="0" u="none" strike="noStrike" baseline="0" dirty="0">
                <a:solidFill>
                  <a:srgbClr val="C00000"/>
                </a:solidFill>
                <a:latin typeface="Palatino-Roman"/>
              </a:rPr>
              <a:t>/</a:t>
            </a:r>
            <a:r>
              <a:rPr lang="en-US" sz="1800" b="1" i="0" u="none" strike="noStrike" baseline="0" dirty="0">
                <a:solidFill>
                  <a:srgbClr val="C00000"/>
                </a:solidFill>
                <a:latin typeface="Palatino-Bold"/>
              </a:rPr>
              <a:t>catch </a:t>
            </a:r>
            <a:r>
              <a:rPr lang="en-US" sz="1800" b="0" i="0" u="none" strike="noStrike" baseline="0" dirty="0">
                <a:solidFill>
                  <a:srgbClr val="00B050"/>
                </a:solidFill>
                <a:latin typeface="Palatino-Roman"/>
              </a:rPr>
              <a:t>block around this loop.</a:t>
            </a:r>
          </a:p>
          <a:p>
            <a:pPr algn="l">
              <a:lnSpc>
                <a:spcPct val="150000"/>
              </a:lnSpc>
            </a:pPr>
            <a:r>
              <a:rPr lang="en-US" sz="1800" b="0" i="0" u="none" strike="noStrike" baseline="0" dirty="0">
                <a:solidFill>
                  <a:srgbClr val="00B050"/>
                </a:solidFill>
                <a:latin typeface="Palatino-Roman"/>
              </a:rPr>
              <a:t>The </a:t>
            </a:r>
            <a:r>
              <a:rPr lang="en-US" sz="1800" b="1" i="0" u="none" strike="noStrike" baseline="0" dirty="0">
                <a:solidFill>
                  <a:srgbClr val="00B050"/>
                </a:solidFill>
                <a:latin typeface="Palatino-Bold"/>
              </a:rPr>
              <a:t>sleep( ) </a:t>
            </a:r>
            <a:r>
              <a:rPr lang="en-US" sz="1800" b="0" i="0" u="none" strike="noStrike" baseline="0" dirty="0">
                <a:solidFill>
                  <a:srgbClr val="00B050"/>
                </a:solidFill>
                <a:latin typeface="Palatino-Roman"/>
              </a:rPr>
              <a:t>method in </a:t>
            </a:r>
            <a:r>
              <a:rPr lang="en-US" sz="1800" b="1" i="0" u="none" strike="noStrike" baseline="0" dirty="0">
                <a:solidFill>
                  <a:srgbClr val="00B050"/>
                </a:solidFill>
                <a:latin typeface="Palatino-Bold"/>
              </a:rPr>
              <a:t>Thread </a:t>
            </a:r>
            <a:r>
              <a:rPr lang="en-US" sz="1800" b="0" i="0" u="none" strike="noStrike" baseline="0" dirty="0">
                <a:solidFill>
                  <a:srgbClr val="00B050"/>
                </a:solidFill>
                <a:latin typeface="Palatino-Roman"/>
              </a:rPr>
              <a:t>might throw an </a:t>
            </a:r>
            <a:r>
              <a:rPr lang="en-US" sz="1800" b="1" i="0" u="none" strike="noStrike" baseline="0" dirty="0" err="1">
                <a:solidFill>
                  <a:srgbClr val="C00000"/>
                </a:solidFill>
                <a:latin typeface="Palatino-Bold"/>
              </a:rPr>
              <a:t>InterruptedException</a:t>
            </a:r>
            <a:r>
              <a:rPr lang="en-US" sz="1800" b="0" i="0" u="none" strike="noStrike" baseline="0" dirty="0">
                <a:solidFill>
                  <a:srgbClr val="C00000"/>
                </a:solidFill>
                <a:latin typeface="Palatino-Roman"/>
              </a:rPr>
              <a:t>. </a:t>
            </a:r>
          </a:p>
          <a:p>
            <a:pPr algn="l">
              <a:lnSpc>
                <a:spcPct val="150000"/>
              </a:lnSpc>
            </a:pPr>
            <a:r>
              <a:rPr lang="en-US" sz="1800" b="0" i="0" u="none" strike="noStrike" baseline="0" dirty="0">
                <a:solidFill>
                  <a:srgbClr val="00B050"/>
                </a:solidFill>
                <a:latin typeface="Palatino-Roman"/>
              </a:rPr>
              <a:t>This would happen if some other thread wanted to interrupt this sleeping one. </a:t>
            </a:r>
          </a:p>
          <a:p>
            <a:pPr algn="l">
              <a:lnSpc>
                <a:spcPct val="150000"/>
              </a:lnSpc>
            </a:pPr>
            <a:r>
              <a:rPr lang="en-US" sz="1800" b="0" i="0" u="none" strike="noStrike" baseline="0" dirty="0">
                <a:solidFill>
                  <a:srgbClr val="00B050"/>
                </a:solidFill>
                <a:latin typeface="Palatino-Roman"/>
              </a:rPr>
              <a:t>This example just prints a message if it gets interrupted. In a real program, you would need to handle this differently.</a:t>
            </a:r>
          </a:p>
        </p:txBody>
      </p:sp>
      <p:pic>
        <p:nvPicPr>
          <p:cNvPr id="5" name="Picture 4">
            <a:extLst>
              <a:ext uri="{FF2B5EF4-FFF2-40B4-BE49-F238E27FC236}">
                <a16:creationId xmlns:a16="http://schemas.microsoft.com/office/drawing/2014/main" xmlns="" id="{39C0A610-3DE3-DE7B-03A0-62D17C70E068}"/>
              </a:ext>
            </a:extLst>
          </p:cNvPr>
          <p:cNvPicPr>
            <a:picLocks noChangeAspect="1"/>
          </p:cNvPicPr>
          <p:nvPr/>
        </p:nvPicPr>
        <p:blipFill>
          <a:blip r:embed="rId2"/>
          <a:stretch>
            <a:fillRect/>
          </a:stretch>
        </p:blipFill>
        <p:spPr>
          <a:xfrm>
            <a:off x="169460" y="725611"/>
            <a:ext cx="4693690" cy="4556073"/>
          </a:xfrm>
          <a:prstGeom prst="rect">
            <a:avLst/>
          </a:prstGeom>
        </p:spPr>
      </p:pic>
      <p:pic>
        <p:nvPicPr>
          <p:cNvPr id="7" name="Picture 6">
            <a:extLst>
              <a:ext uri="{FF2B5EF4-FFF2-40B4-BE49-F238E27FC236}">
                <a16:creationId xmlns:a16="http://schemas.microsoft.com/office/drawing/2014/main" xmlns="" id="{36E22BB8-4BE2-B890-0BFC-2405D79E9F22}"/>
              </a:ext>
            </a:extLst>
          </p:cNvPr>
          <p:cNvPicPr>
            <a:picLocks noChangeAspect="1"/>
          </p:cNvPicPr>
          <p:nvPr/>
        </p:nvPicPr>
        <p:blipFill>
          <a:blip r:embed="rId3"/>
          <a:stretch>
            <a:fillRect/>
          </a:stretch>
        </p:blipFill>
        <p:spPr>
          <a:xfrm>
            <a:off x="329110" y="5281684"/>
            <a:ext cx="4375244" cy="1430906"/>
          </a:xfrm>
          <a:prstGeom prst="rect">
            <a:avLst/>
          </a:prstGeom>
        </p:spPr>
      </p:pic>
      <p:sp>
        <p:nvSpPr>
          <p:cNvPr id="9" name="TextBox 8">
            <a:extLst>
              <a:ext uri="{FF2B5EF4-FFF2-40B4-BE49-F238E27FC236}">
                <a16:creationId xmlns:a16="http://schemas.microsoft.com/office/drawing/2014/main" xmlns="" id="{BABDC274-7D9E-8312-2AA5-F61C5F1BDACC}"/>
              </a:ext>
            </a:extLst>
          </p:cNvPr>
          <p:cNvSpPr txBox="1"/>
          <p:nvPr/>
        </p:nvSpPr>
        <p:spPr>
          <a:xfrm>
            <a:off x="7359129" y="6080284"/>
            <a:ext cx="1839461" cy="400110"/>
          </a:xfrm>
          <a:prstGeom prst="rect">
            <a:avLst/>
          </a:prstGeom>
          <a:noFill/>
        </p:spPr>
        <p:txBody>
          <a:bodyPr wrap="square">
            <a:spAutoFit/>
          </a:bodyPr>
          <a:lstStyle/>
          <a:p>
            <a:r>
              <a:rPr lang="en-US" sz="2000" b="1" dirty="0">
                <a:solidFill>
                  <a:srgbClr val="0070C0"/>
                </a:solidFill>
              </a:rPr>
              <a:t>Output</a:t>
            </a:r>
          </a:p>
        </p:txBody>
      </p:sp>
      <p:sp>
        <p:nvSpPr>
          <p:cNvPr id="10" name="Arrow: Left 9">
            <a:extLst>
              <a:ext uri="{FF2B5EF4-FFF2-40B4-BE49-F238E27FC236}">
                <a16:creationId xmlns:a16="http://schemas.microsoft.com/office/drawing/2014/main" xmlns="" id="{2EE27014-0869-05E3-9A8D-E1EE244C9494}"/>
              </a:ext>
            </a:extLst>
          </p:cNvPr>
          <p:cNvSpPr/>
          <p:nvPr/>
        </p:nvSpPr>
        <p:spPr>
          <a:xfrm>
            <a:off x="4863150" y="6080284"/>
            <a:ext cx="1839461" cy="53562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ate Placeholder 5"/>
          <p:cNvSpPr>
            <a:spLocks noGrp="1"/>
          </p:cNvSpPr>
          <p:nvPr>
            <p:ph type="dt" sz="half" idx="10"/>
          </p:nvPr>
        </p:nvSpPr>
        <p:spPr>
          <a:xfrm>
            <a:off x="0" y="6496050"/>
            <a:ext cx="4038600" cy="365125"/>
          </a:xfrm>
        </p:spPr>
        <p:style>
          <a:lnRef idx="1">
            <a:schemeClr val="accent1"/>
          </a:lnRef>
          <a:fillRef idx="2">
            <a:schemeClr val="accent1"/>
          </a:fillRef>
          <a:effectRef idx="1">
            <a:schemeClr val="accent1"/>
          </a:effectRef>
          <a:fontRef idx="minor">
            <a:schemeClr val="dk1"/>
          </a:fontRef>
        </p:style>
        <p:txBody>
          <a:bodyPr/>
          <a:lstStyle/>
          <a:p>
            <a:fld id="{EE692A6C-704D-4245-954D-3388BCC785F9}" type="datetime1">
              <a:rPr lang="en-IN" b="1" smtClean="0">
                <a:solidFill>
                  <a:srgbClr val="0000FF"/>
                </a:solidFill>
                <a:latin typeface="Bookman Old Style" panose="02050604050505020204" pitchFamily="18" charset="0"/>
              </a:rPr>
              <a:t>28-08-2023</a:t>
            </a:fld>
            <a:endParaRPr lang="en-IN" b="1" dirty="0">
              <a:solidFill>
                <a:srgbClr val="0000FF"/>
              </a:solidFill>
              <a:latin typeface="Bookman Old Style" panose="02050604050505020204" pitchFamily="18" charset="0"/>
            </a:endParaRPr>
          </a:p>
        </p:txBody>
      </p:sp>
      <p:sp>
        <p:nvSpPr>
          <p:cNvPr id="11" name="Date Placeholder 5"/>
          <p:cNvSpPr txBox="1">
            <a:spLocks/>
          </p:cNvSpPr>
          <p:nvPr/>
        </p:nvSpPr>
        <p:spPr>
          <a:xfrm>
            <a:off x="4038600" y="6480394"/>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382307" y="5658644"/>
            <a:ext cx="809693" cy="806094"/>
          </a:xfrm>
          <a:prstGeom prst="rect">
            <a:avLst/>
          </a:prstGeom>
        </p:spPr>
      </p:pic>
      <p:sp>
        <p:nvSpPr>
          <p:cNvPr id="6" name="Footer Placeholder 5"/>
          <p:cNvSpPr>
            <a:spLocks noGrp="1"/>
          </p:cNvSpPr>
          <p:nvPr>
            <p:ph type="ftr" sz="quarter" idx="11"/>
          </p:nvPr>
        </p:nvSpPr>
        <p:spPr/>
        <p:txBody>
          <a:bodyPr/>
          <a:lstStyle/>
          <a:p>
            <a:r>
              <a:rPr lang="en-IN" smtClean="0"/>
              <a:t>APP Faculties - CINTEL</a:t>
            </a:r>
            <a:endParaRPr lang="en-IN"/>
          </a:p>
        </p:txBody>
      </p:sp>
      <p:sp>
        <p:nvSpPr>
          <p:cNvPr id="12" name="Slide Number Placeholder 11"/>
          <p:cNvSpPr>
            <a:spLocks noGrp="1"/>
          </p:cNvSpPr>
          <p:nvPr>
            <p:ph type="sldNum" sz="quarter" idx="12"/>
          </p:nvPr>
        </p:nvSpPr>
        <p:spPr/>
        <p:txBody>
          <a:bodyPr/>
          <a:lstStyle/>
          <a:p>
            <a:fld id="{F59C78FD-3676-4262-8623-CA1BA4C6293E}" type="slidenum">
              <a:rPr lang="en-IN" smtClean="0"/>
              <a:t>15</a:t>
            </a:fld>
            <a:endParaRPr lang="en-IN"/>
          </a:p>
        </p:txBody>
      </p:sp>
    </p:spTree>
    <p:extLst>
      <p:ext uri="{BB962C8B-B14F-4D97-AF65-F5344CB8AC3E}">
        <p14:creationId xmlns:p14="http://schemas.microsoft.com/office/powerpoint/2010/main" val="3022318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7D7E030-5A03-ECB8-0B7A-AF2BA4BE9CA3}"/>
              </a:ext>
            </a:extLst>
          </p:cNvPr>
          <p:cNvSpPr>
            <a:spLocks noGrp="1"/>
          </p:cNvSpPr>
          <p:nvPr>
            <p:ph type="title"/>
          </p:nvPr>
        </p:nvSpPr>
        <p:spPr>
          <a:xfrm>
            <a:off x="374176" y="254591"/>
            <a:ext cx="10515600" cy="426446"/>
          </a:xfrm>
        </p:spPr>
        <p:txBody>
          <a:bodyPr>
            <a:normAutofit fontScale="90000"/>
          </a:bodyPr>
          <a:lstStyle/>
          <a:p>
            <a:pPr algn="ctr"/>
            <a:r>
              <a:rPr lang="en-US" sz="2500" b="1" spc="13" dirty="0">
                <a:solidFill>
                  <a:srgbClr val="0070C0"/>
                </a:solidFill>
                <a:latin typeface="Arial"/>
                <a:ea typeface="+mn-ea"/>
                <a:cs typeface="Arial"/>
              </a:rPr>
              <a:t>Creating a Thread</a:t>
            </a:r>
          </a:p>
        </p:txBody>
      </p:sp>
      <p:sp>
        <p:nvSpPr>
          <p:cNvPr id="3" name="Content Placeholder 2">
            <a:extLst>
              <a:ext uri="{FF2B5EF4-FFF2-40B4-BE49-F238E27FC236}">
                <a16:creationId xmlns:a16="http://schemas.microsoft.com/office/drawing/2014/main" xmlns="" id="{A6D44770-E8C8-C68F-8CE2-A145C0BD4AA8}"/>
              </a:ext>
            </a:extLst>
          </p:cNvPr>
          <p:cNvSpPr>
            <a:spLocks noGrp="1"/>
          </p:cNvSpPr>
          <p:nvPr>
            <p:ph idx="1"/>
          </p:nvPr>
        </p:nvSpPr>
        <p:spPr>
          <a:xfrm>
            <a:off x="838200" y="1253331"/>
            <a:ext cx="10515600" cy="4351338"/>
          </a:xfrm>
        </p:spPr>
        <p:txBody>
          <a:bodyPr/>
          <a:lstStyle/>
          <a:p>
            <a:pPr algn="l"/>
            <a:r>
              <a:rPr lang="en-US" sz="1800" b="0" i="0" u="none" strike="noStrike" baseline="0" dirty="0">
                <a:solidFill>
                  <a:srgbClr val="1D1D1E"/>
                </a:solidFill>
                <a:latin typeface="Palatino-Roman"/>
              </a:rPr>
              <a:t>In the most general sense, you create a thread by instantiating an object of type </a:t>
            </a:r>
            <a:r>
              <a:rPr lang="en-US" sz="1800" b="1" i="0" u="none" strike="noStrike" baseline="0" dirty="0">
                <a:solidFill>
                  <a:srgbClr val="C00000"/>
                </a:solidFill>
                <a:latin typeface="Palatino-Bold"/>
              </a:rPr>
              <a:t>Thread</a:t>
            </a:r>
            <a:r>
              <a:rPr lang="en-US" sz="1800" b="0" i="0" u="none" strike="noStrike" baseline="0" dirty="0">
                <a:solidFill>
                  <a:srgbClr val="1D1D1E"/>
                </a:solidFill>
                <a:latin typeface="Palatino-Roman"/>
              </a:rPr>
              <a:t>.</a:t>
            </a:r>
          </a:p>
          <a:p>
            <a:pPr algn="l"/>
            <a:r>
              <a:rPr lang="en-US" sz="1800" b="0" i="0" u="none" strike="noStrike" baseline="0" dirty="0">
                <a:solidFill>
                  <a:srgbClr val="1D1D1E"/>
                </a:solidFill>
                <a:latin typeface="Palatino-Roman"/>
              </a:rPr>
              <a:t>Java defines two ways in which this can be accomplished:</a:t>
            </a:r>
          </a:p>
          <a:p>
            <a:pPr marL="0" indent="0" algn="l">
              <a:buNone/>
            </a:pPr>
            <a:r>
              <a:rPr lang="en-US" sz="1800" b="0" i="0" u="none" strike="noStrike" baseline="0" dirty="0">
                <a:solidFill>
                  <a:srgbClr val="1D1D1E"/>
                </a:solidFill>
                <a:latin typeface="ZapfDingbats"/>
              </a:rPr>
              <a:t>	■ </a:t>
            </a:r>
            <a:r>
              <a:rPr lang="en-US" sz="1800" b="0" i="0" u="none" strike="noStrike" baseline="0" dirty="0">
                <a:solidFill>
                  <a:srgbClr val="1D1D1E"/>
                </a:solidFill>
                <a:latin typeface="Palatino-Roman"/>
              </a:rPr>
              <a:t>You can implement the </a:t>
            </a:r>
            <a:r>
              <a:rPr lang="en-US" sz="1800" b="1" i="0" u="none" strike="noStrike" baseline="0" dirty="0">
                <a:solidFill>
                  <a:srgbClr val="C00000"/>
                </a:solidFill>
                <a:latin typeface="Palatino-Bold"/>
              </a:rPr>
              <a:t>Runnable</a:t>
            </a:r>
            <a:r>
              <a:rPr lang="en-US" sz="1800" b="1" i="0" u="none" strike="noStrike" baseline="0" dirty="0">
                <a:solidFill>
                  <a:srgbClr val="1D1D1E"/>
                </a:solidFill>
                <a:latin typeface="Palatino-Bold"/>
              </a:rPr>
              <a:t> </a:t>
            </a:r>
            <a:r>
              <a:rPr lang="en-US" sz="1800" b="0" i="0" u="none" strike="noStrike" baseline="0" dirty="0">
                <a:solidFill>
                  <a:srgbClr val="1D1D1E"/>
                </a:solidFill>
                <a:latin typeface="Palatino-Roman"/>
              </a:rPr>
              <a:t>interface.</a:t>
            </a:r>
          </a:p>
          <a:p>
            <a:pPr marL="0" indent="0" algn="l">
              <a:buNone/>
            </a:pPr>
            <a:r>
              <a:rPr lang="en-US" sz="1800" b="0" i="0" u="none" strike="noStrike" baseline="0" dirty="0">
                <a:solidFill>
                  <a:srgbClr val="1D1D1E"/>
                </a:solidFill>
                <a:latin typeface="ZapfDingbats"/>
              </a:rPr>
              <a:t>	■ </a:t>
            </a:r>
            <a:r>
              <a:rPr lang="en-US" sz="1800" b="0" i="0" u="none" strike="noStrike" baseline="0" dirty="0">
                <a:solidFill>
                  <a:srgbClr val="1D1D1E"/>
                </a:solidFill>
                <a:latin typeface="Palatino-Roman"/>
              </a:rPr>
              <a:t>You can extend the </a:t>
            </a:r>
            <a:r>
              <a:rPr lang="en-US" sz="1800" b="1" i="0" u="none" strike="noStrike" baseline="0" dirty="0">
                <a:solidFill>
                  <a:srgbClr val="C00000"/>
                </a:solidFill>
                <a:latin typeface="Palatino-Bold"/>
              </a:rPr>
              <a:t>Thread</a:t>
            </a:r>
            <a:r>
              <a:rPr lang="en-US" sz="1800" b="1" i="0" u="none" strike="noStrike" baseline="0" dirty="0">
                <a:solidFill>
                  <a:srgbClr val="1D1D1E"/>
                </a:solidFill>
                <a:latin typeface="Palatino-Bold"/>
              </a:rPr>
              <a:t> </a:t>
            </a:r>
            <a:r>
              <a:rPr lang="en-US" sz="1800" b="0" i="0" u="none" strike="noStrike" baseline="0" dirty="0">
                <a:solidFill>
                  <a:srgbClr val="1D1D1E"/>
                </a:solidFill>
                <a:latin typeface="Palatino-Roman"/>
              </a:rPr>
              <a:t>class, itself.</a:t>
            </a:r>
            <a:endParaRPr lang="en-US" dirty="0"/>
          </a:p>
        </p:txBody>
      </p:sp>
      <p:sp>
        <p:nvSpPr>
          <p:cNvPr id="4" name="Date Placeholder 5"/>
          <p:cNvSpPr>
            <a:spLocks noGrp="1"/>
          </p:cNvSpPr>
          <p:nvPr>
            <p:ph type="dt" sz="half" idx="10"/>
          </p:nvPr>
        </p:nvSpPr>
        <p:spPr>
          <a:xfrm>
            <a:off x="0" y="6496050"/>
            <a:ext cx="4038600" cy="365125"/>
          </a:xfrm>
        </p:spPr>
        <p:style>
          <a:lnRef idx="1">
            <a:schemeClr val="accent1"/>
          </a:lnRef>
          <a:fillRef idx="2">
            <a:schemeClr val="accent1"/>
          </a:fillRef>
          <a:effectRef idx="1">
            <a:schemeClr val="accent1"/>
          </a:effectRef>
          <a:fontRef idx="minor">
            <a:schemeClr val="dk1"/>
          </a:fontRef>
        </p:style>
        <p:txBody>
          <a:bodyPr/>
          <a:lstStyle/>
          <a:p>
            <a:fld id="{8F42BA24-CFC7-44E4-87BD-A9BEAFEF320D}" type="datetime1">
              <a:rPr lang="en-IN" b="1" smtClean="0">
                <a:solidFill>
                  <a:srgbClr val="0000FF"/>
                </a:solidFill>
                <a:latin typeface="Bookman Old Style" panose="02050604050505020204" pitchFamily="18" charset="0"/>
              </a:rPr>
              <a:t>28-08-2023</a:t>
            </a:fld>
            <a:endParaRPr lang="en-IN" b="1" dirty="0">
              <a:solidFill>
                <a:srgbClr val="0000FF"/>
              </a:solidFill>
              <a:latin typeface="Bookman Old Style" panose="02050604050505020204" pitchFamily="18" charset="0"/>
            </a:endParaRPr>
          </a:p>
        </p:txBody>
      </p:sp>
      <p:sp>
        <p:nvSpPr>
          <p:cNvPr id="5" name="Date Placeholder 5"/>
          <p:cNvSpPr txBox="1">
            <a:spLocks/>
          </p:cNvSpPr>
          <p:nvPr/>
        </p:nvSpPr>
        <p:spPr>
          <a:xfrm>
            <a:off x="4038600" y="6496050"/>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79276" y="58517"/>
            <a:ext cx="912724" cy="908667"/>
          </a:xfrm>
          <a:prstGeom prst="rect">
            <a:avLst/>
          </a:prstGeom>
        </p:spPr>
      </p:pic>
      <p:sp>
        <p:nvSpPr>
          <p:cNvPr id="7" name="Footer Placeholder 6"/>
          <p:cNvSpPr>
            <a:spLocks noGrp="1"/>
          </p:cNvSpPr>
          <p:nvPr>
            <p:ph type="ftr" sz="quarter" idx="11"/>
          </p:nvPr>
        </p:nvSpPr>
        <p:spPr/>
        <p:txBody>
          <a:bodyPr/>
          <a:lstStyle/>
          <a:p>
            <a:r>
              <a:rPr lang="en-IN" smtClean="0"/>
              <a:t>APP Faculties - CINTEL</a:t>
            </a:r>
            <a:endParaRPr lang="en-IN"/>
          </a:p>
        </p:txBody>
      </p:sp>
      <p:sp>
        <p:nvSpPr>
          <p:cNvPr id="8" name="Slide Number Placeholder 7"/>
          <p:cNvSpPr>
            <a:spLocks noGrp="1"/>
          </p:cNvSpPr>
          <p:nvPr>
            <p:ph type="sldNum" sz="quarter" idx="12"/>
          </p:nvPr>
        </p:nvSpPr>
        <p:spPr/>
        <p:txBody>
          <a:bodyPr/>
          <a:lstStyle/>
          <a:p>
            <a:fld id="{F59C78FD-3676-4262-8623-CA1BA4C6293E}" type="slidenum">
              <a:rPr lang="en-IN" smtClean="0"/>
              <a:t>16</a:t>
            </a:fld>
            <a:endParaRPr lang="en-IN"/>
          </a:p>
        </p:txBody>
      </p:sp>
    </p:spTree>
    <p:extLst>
      <p:ext uri="{BB962C8B-B14F-4D97-AF65-F5344CB8AC3E}">
        <p14:creationId xmlns:p14="http://schemas.microsoft.com/office/powerpoint/2010/main" val="22702316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8535A47-2DD1-7ECC-B009-F844B125807D}"/>
              </a:ext>
            </a:extLst>
          </p:cNvPr>
          <p:cNvSpPr>
            <a:spLocks noGrp="1"/>
          </p:cNvSpPr>
          <p:nvPr>
            <p:ph type="title"/>
          </p:nvPr>
        </p:nvSpPr>
        <p:spPr>
          <a:xfrm>
            <a:off x="838200" y="105817"/>
            <a:ext cx="10515600" cy="412797"/>
          </a:xfrm>
        </p:spPr>
        <p:txBody>
          <a:bodyPr/>
          <a:lstStyle/>
          <a:p>
            <a:pPr algn="ctr"/>
            <a:r>
              <a:rPr lang="en-US" sz="2300" b="1" spc="13" dirty="0">
                <a:solidFill>
                  <a:srgbClr val="0070C0"/>
                </a:solidFill>
                <a:latin typeface="Arial"/>
                <a:ea typeface="+mn-ea"/>
                <a:cs typeface="Arial"/>
              </a:rPr>
              <a:t>Example that creates a new thread and starts it running</a:t>
            </a:r>
          </a:p>
        </p:txBody>
      </p:sp>
      <p:pic>
        <p:nvPicPr>
          <p:cNvPr id="5" name="Picture 4">
            <a:extLst>
              <a:ext uri="{FF2B5EF4-FFF2-40B4-BE49-F238E27FC236}">
                <a16:creationId xmlns:a16="http://schemas.microsoft.com/office/drawing/2014/main" xmlns="" id="{04E75FBC-727D-2F5E-22C0-ACFC3FC97E07}"/>
              </a:ext>
            </a:extLst>
          </p:cNvPr>
          <p:cNvPicPr>
            <a:picLocks noChangeAspect="1"/>
          </p:cNvPicPr>
          <p:nvPr/>
        </p:nvPicPr>
        <p:blipFill>
          <a:blip r:embed="rId2"/>
          <a:stretch>
            <a:fillRect/>
          </a:stretch>
        </p:blipFill>
        <p:spPr>
          <a:xfrm>
            <a:off x="483856" y="673360"/>
            <a:ext cx="5234556" cy="5822974"/>
          </a:xfrm>
          <a:prstGeom prst="rect">
            <a:avLst/>
          </a:prstGeom>
        </p:spPr>
      </p:pic>
      <p:pic>
        <p:nvPicPr>
          <p:cNvPr id="7" name="Picture 6">
            <a:extLst>
              <a:ext uri="{FF2B5EF4-FFF2-40B4-BE49-F238E27FC236}">
                <a16:creationId xmlns:a16="http://schemas.microsoft.com/office/drawing/2014/main" xmlns="" id="{48EFDC74-1452-ABC1-F93A-732EEC7BDB14}"/>
              </a:ext>
            </a:extLst>
          </p:cNvPr>
          <p:cNvPicPr>
            <a:picLocks noChangeAspect="1"/>
          </p:cNvPicPr>
          <p:nvPr/>
        </p:nvPicPr>
        <p:blipFill>
          <a:blip r:embed="rId3"/>
          <a:stretch>
            <a:fillRect/>
          </a:stretch>
        </p:blipFill>
        <p:spPr>
          <a:xfrm>
            <a:off x="5841242" y="673361"/>
            <a:ext cx="5622878" cy="3530150"/>
          </a:xfrm>
          <a:prstGeom prst="rect">
            <a:avLst/>
          </a:prstGeom>
        </p:spPr>
      </p:pic>
      <p:pic>
        <p:nvPicPr>
          <p:cNvPr id="9" name="Picture 8">
            <a:extLst>
              <a:ext uri="{FF2B5EF4-FFF2-40B4-BE49-F238E27FC236}">
                <a16:creationId xmlns:a16="http://schemas.microsoft.com/office/drawing/2014/main" xmlns="" id="{D15D6434-4863-B9F7-5D9E-D472C6340B03}"/>
              </a:ext>
            </a:extLst>
          </p:cNvPr>
          <p:cNvPicPr>
            <a:picLocks noChangeAspect="1"/>
          </p:cNvPicPr>
          <p:nvPr/>
        </p:nvPicPr>
        <p:blipFill>
          <a:blip r:embed="rId4"/>
          <a:stretch>
            <a:fillRect/>
          </a:stretch>
        </p:blipFill>
        <p:spPr>
          <a:xfrm>
            <a:off x="7122495" y="4027085"/>
            <a:ext cx="4585649" cy="2725098"/>
          </a:xfrm>
          <a:prstGeom prst="rect">
            <a:avLst/>
          </a:prstGeom>
        </p:spPr>
      </p:pic>
      <p:sp>
        <p:nvSpPr>
          <p:cNvPr id="10" name="TextBox 9">
            <a:extLst>
              <a:ext uri="{FF2B5EF4-FFF2-40B4-BE49-F238E27FC236}">
                <a16:creationId xmlns:a16="http://schemas.microsoft.com/office/drawing/2014/main" xmlns="" id="{743B845C-D36A-7BDC-355E-0FD922665800}"/>
              </a:ext>
            </a:extLst>
          </p:cNvPr>
          <p:cNvSpPr txBox="1"/>
          <p:nvPr/>
        </p:nvSpPr>
        <p:spPr>
          <a:xfrm>
            <a:off x="3101134" y="6184640"/>
            <a:ext cx="1839461" cy="400110"/>
          </a:xfrm>
          <a:prstGeom prst="rect">
            <a:avLst/>
          </a:prstGeom>
          <a:noFill/>
        </p:spPr>
        <p:txBody>
          <a:bodyPr wrap="square">
            <a:spAutoFit/>
          </a:bodyPr>
          <a:lstStyle/>
          <a:p>
            <a:r>
              <a:rPr lang="en-US" sz="2000" b="1" dirty="0">
                <a:solidFill>
                  <a:srgbClr val="0070C0"/>
                </a:solidFill>
              </a:rPr>
              <a:t>Output</a:t>
            </a:r>
          </a:p>
        </p:txBody>
      </p:sp>
      <p:sp>
        <p:nvSpPr>
          <p:cNvPr id="11" name="Arrow: Right 10">
            <a:extLst>
              <a:ext uri="{FF2B5EF4-FFF2-40B4-BE49-F238E27FC236}">
                <a16:creationId xmlns:a16="http://schemas.microsoft.com/office/drawing/2014/main" xmlns="" id="{3AF62DA7-4FEE-2AE2-C21F-2397B93F34E2}"/>
              </a:ext>
            </a:extLst>
          </p:cNvPr>
          <p:cNvSpPr/>
          <p:nvPr/>
        </p:nvSpPr>
        <p:spPr>
          <a:xfrm>
            <a:off x="5500723" y="6184640"/>
            <a:ext cx="1268567" cy="41279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ate Placeholder 5"/>
          <p:cNvSpPr>
            <a:spLocks noGrp="1"/>
          </p:cNvSpPr>
          <p:nvPr>
            <p:ph type="dt" sz="half" idx="10"/>
          </p:nvPr>
        </p:nvSpPr>
        <p:spPr>
          <a:xfrm>
            <a:off x="0" y="6496050"/>
            <a:ext cx="4038600" cy="365125"/>
          </a:xfrm>
        </p:spPr>
        <p:style>
          <a:lnRef idx="1">
            <a:schemeClr val="accent1"/>
          </a:lnRef>
          <a:fillRef idx="2">
            <a:schemeClr val="accent1"/>
          </a:fillRef>
          <a:effectRef idx="1">
            <a:schemeClr val="accent1"/>
          </a:effectRef>
          <a:fontRef idx="minor">
            <a:schemeClr val="dk1"/>
          </a:fontRef>
        </p:style>
        <p:txBody>
          <a:bodyPr/>
          <a:lstStyle/>
          <a:p>
            <a:fld id="{8936E0C5-FECC-43A7-B7E5-69451E9643EE}" type="datetime1">
              <a:rPr lang="en-IN" b="1" smtClean="0">
                <a:solidFill>
                  <a:srgbClr val="0000FF"/>
                </a:solidFill>
                <a:latin typeface="Bookman Old Style" panose="02050604050505020204" pitchFamily="18" charset="0"/>
              </a:rPr>
              <a:t>28-08-2023</a:t>
            </a:fld>
            <a:endParaRPr lang="en-IN" b="1" dirty="0">
              <a:solidFill>
                <a:srgbClr val="0000FF"/>
              </a:solidFill>
              <a:latin typeface="Bookman Old Style" panose="02050604050505020204" pitchFamily="18" charset="0"/>
            </a:endParaRPr>
          </a:p>
        </p:txBody>
      </p:sp>
      <p:sp>
        <p:nvSpPr>
          <p:cNvPr id="12" name="Date Placeholder 5"/>
          <p:cNvSpPr txBox="1">
            <a:spLocks/>
          </p:cNvSpPr>
          <p:nvPr/>
        </p:nvSpPr>
        <p:spPr>
          <a:xfrm>
            <a:off x="4054813" y="6492875"/>
            <a:ext cx="8137187"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50488" y="73779"/>
            <a:ext cx="1041512" cy="1036883"/>
          </a:xfrm>
          <a:prstGeom prst="rect">
            <a:avLst/>
          </a:prstGeom>
        </p:spPr>
      </p:pic>
      <p:sp>
        <p:nvSpPr>
          <p:cNvPr id="4" name="Footer Placeholder 3"/>
          <p:cNvSpPr>
            <a:spLocks noGrp="1"/>
          </p:cNvSpPr>
          <p:nvPr>
            <p:ph type="ftr" sz="quarter" idx="11"/>
          </p:nvPr>
        </p:nvSpPr>
        <p:spPr/>
        <p:txBody>
          <a:bodyPr/>
          <a:lstStyle/>
          <a:p>
            <a:r>
              <a:rPr lang="en-IN" smtClean="0"/>
              <a:t>APP Faculties - CINTEL</a:t>
            </a:r>
            <a:endParaRPr lang="en-IN"/>
          </a:p>
        </p:txBody>
      </p:sp>
      <p:sp>
        <p:nvSpPr>
          <p:cNvPr id="6" name="Slide Number Placeholder 5"/>
          <p:cNvSpPr>
            <a:spLocks noGrp="1"/>
          </p:cNvSpPr>
          <p:nvPr>
            <p:ph type="sldNum" sz="quarter" idx="12"/>
          </p:nvPr>
        </p:nvSpPr>
        <p:spPr/>
        <p:txBody>
          <a:bodyPr/>
          <a:lstStyle/>
          <a:p>
            <a:fld id="{F59C78FD-3676-4262-8623-CA1BA4C6293E}" type="slidenum">
              <a:rPr lang="en-IN" smtClean="0"/>
              <a:t>17</a:t>
            </a:fld>
            <a:endParaRPr lang="en-IN"/>
          </a:p>
        </p:txBody>
      </p:sp>
    </p:spTree>
    <p:extLst>
      <p:ext uri="{BB962C8B-B14F-4D97-AF65-F5344CB8AC3E}">
        <p14:creationId xmlns:p14="http://schemas.microsoft.com/office/powerpoint/2010/main" val="971422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371122-9934-22BE-FB78-7356C2690466}"/>
              </a:ext>
            </a:extLst>
          </p:cNvPr>
          <p:cNvSpPr>
            <a:spLocks noGrp="1"/>
          </p:cNvSpPr>
          <p:nvPr>
            <p:ph type="title"/>
          </p:nvPr>
        </p:nvSpPr>
        <p:spPr>
          <a:xfrm>
            <a:off x="838200" y="418365"/>
            <a:ext cx="10515600" cy="455092"/>
          </a:xfrm>
        </p:spPr>
        <p:txBody>
          <a:bodyPr/>
          <a:lstStyle/>
          <a:p>
            <a:pPr algn="ctr"/>
            <a:r>
              <a:rPr lang="en-US" sz="2300" b="1" spc="13" dirty="0">
                <a:solidFill>
                  <a:srgbClr val="0070C0"/>
                </a:solidFill>
                <a:latin typeface="Arial"/>
                <a:ea typeface="+mn-ea"/>
                <a:cs typeface="Arial"/>
              </a:rPr>
              <a:t>Extending Thread</a:t>
            </a:r>
          </a:p>
        </p:txBody>
      </p:sp>
      <p:sp>
        <p:nvSpPr>
          <p:cNvPr id="3" name="Content Placeholder 2">
            <a:extLst>
              <a:ext uri="{FF2B5EF4-FFF2-40B4-BE49-F238E27FC236}">
                <a16:creationId xmlns:a16="http://schemas.microsoft.com/office/drawing/2014/main" xmlns="" id="{795737F6-6D72-5DA0-09C4-53F0768A77D4}"/>
              </a:ext>
            </a:extLst>
          </p:cNvPr>
          <p:cNvSpPr>
            <a:spLocks noGrp="1"/>
          </p:cNvSpPr>
          <p:nvPr>
            <p:ph idx="1"/>
          </p:nvPr>
        </p:nvSpPr>
        <p:spPr>
          <a:xfrm>
            <a:off x="838200" y="1253331"/>
            <a:ext cx="10515600" cy="4351338"/>
          </a:xfrm>
        </p:spPr>
        <p:txBody>
          <a:bodyPr/>
          <a:lstStyle/>
          <a:p>
            <a:pPr algn="just">
              <a:lnSpc>
                <a:spcPct val="150000"/>
              </a:lnSpc>
            </a:pPr>
            <a:r>
              <a:rPr lang="en-US" sz="1800" b="0" i="0" u="none" strike="noStrike" baseline="0" dirty="0">
                <a:solidFill>
                  <a:srgbClr val="1D1D1E"/>
                </a:solidFill>
                <a:latin typeface="Palatino-Roman"/>
              </a:rPr>
              <a:t>The second way to create a thread is to create a new class that extends </a:t>
            </a:r>
            <a:r>
              <a:rPr lang="en-US" sz="1800" b="1" i="0" u="none" strike="noStrike" baseline="0" dirty="0">
                <a:solidFill>
                  <a:srgbClr val="C00000"/>
                </a:solidFill>
                <a:latin typeface="Palatino-Bold"/>
              </a:rPr>
              <a:t>Thread</a:t>
            </a:r>
            <a:r>
              <a:rPr lang="en-US" sz="1800" b="0" i="0" u="none" strike="noStrike" baseline="0" dirty="0">
                <a:solidFill>
                  <a:srgbClr val="1D1D1E"/>
                </a:solidFill>
                <a:latin typeface="Palatino-Roman"/>
              </a:rPr>
              <a:t>, and then to create an instance of that class. </a:t>
            </a:r>
          </a:p>
          <a:p>
            <a:pPr algn="just">
              <a:lnSpc>
                <a:spcPct val="150000"/>
              </a:lnSpc>
            </a:pPr>
            <a:r>
              <a:rPr lang="en-US" sz="1800" b="0" i="0" u="none" strike="noStrike" baseline="0" dirty="0">
                <a:solidFill>
                  <a:srgbClr val="1D1D1E"/>
                </a:solidFill>
                <a:latin typeface="Palatino-Roman"/>
              </a:rPr>
              <a:t>The extending class must override the </a:t>
            </a:r>
            <a:r>
              <a:rPr lang="en-US" sz="1800" b="1" i="0" u="none" strike="noStrike" baseline="0" dirty="0">
                <a:solidFill>
                  <a:srgbClr val="C00000"/>
                </a:solidFill>
                <a:latin typeface="Palatino-Bold"/>
              </a:rPr>
              <a:t>run( )</a:t>
            </a:r>
            <a:r>
              <a:rPr lang="en-US" sz="1800" b="1" i="0" u="none" strike="noStrike" baseline="0" dirty="0">
                <a:solidFill>
                  <a:srgbClr val="1D1D1E"/>
                </a:solidFill>
                <a:latin typeface="Palatino-Bold"/>
              </a:rPr>
              <a:t> </a:t>
            </a:r>
            <a:r>
              <a:rPr lang="en-US" sz="1800" b="0" i="0" u="none" strike="noStrike" baseline="0" dirty="0">
                <a:solidFill>
                  <a:srgbClr val="1D1D1E"/>
                </a:solidFill>
                <a:latin typeface="Palatino-Roman"/>
              </a:rPr>
              <a:t>method, which is the entry point for the new thread. It must also call </a:t>
            </a:r>
            <a:r>
              <a:rPr lang="en-US" sz="1800" b="1" i="0" u="none" strike="noStrike" baseline="0" dirty="0">
                <a:solidFill>
                  <a:srgbClr val="C00000"/>
                </a:solidFill>
                <a:latin typeface="Palatino-Bold"/>
              </a:rPr>
              <a:t>start( )</a:t>
            </a:r>
            <a:r>
              <a:rPr lang="en-US" sz="1800" b="1" i="0" u="none" strike="noStrike" baseline="0" dirty="0">
                <a:solidFill>
                  <a:srgbClr val="1D1D1E"/>
                </a:solidFill>
                <a:latin typeface="Palatino-Bold"/>
              </a:rPr>
              <a:t> </a:t>
            </a:r>
            <a:r>
              <a:rPr lang="en-US" sz="1800" b="0" i="0" u="none" strike="noStrike" baseline="0" dirty="0">
                <a:solidFill>
                  <a:srgbClr val="1D1D1E"/>
                </a:solidFill>
                <a:latin typeface="Palatino-Roman"/>
              </a:rPr>
              <a:t>to begin execution of the new thread. </a:t>
            </a:r>
          </a:p>
          <a:p>
            <a:pPr algn="just">
              <a:lnSpc>
                <a:spcPct val="150000"/>
              </a:lnSpc>
            </a:pPr>
            <a:r>
              <a:rPr lang="en-US" sz="1800" dirty="0">
                <a:solidFill>
                  <a:srgbClr val="1D1D1E"/>
                </a:solidFill>
                <a:latin typeface="Palatino-Roman"/>
              </a:rPr>
              <a:t>T</a:t>
            </a:r>
            <a:r>
              <a:rPr lang="en-US" sz="1800" b="0" i="0" u="none" strike="noStrike" baseline="0" dirty="0">
                <a:solidFill>
                  <a:srgbClr val="1D1D1E"/>
                </a:solidFill>
                <a:latin typeface="Palatino-Roman"/>
              </a:rPr>
              <a:t>he preceding program rewritten to extend </a:t>
            </a:r>
            <a:r>
              <a:rPr lang="en-US" sz="1800" b="1" i="0" u="none" strike="noStrike" baseline="0" dirty="0">
                <a:solidFill>
                  <a:srgbClr val="C00000"/>
                </a:solidFill>
                <a:latin typeface="Palatino-Bold"/>
              </a:rPr>
              <a:t>Thread</a:t>
            </a:r>
            <a:r>
              <a:rPr lang="en-US" sz="1800" dirty="0">
                <a:solidFill>
                  <a:srgbClr val="1D1D1E"/>
                </a:solidFill>
                <a:latin typeface="Palatino-Roman"/>
              </a:rPr>
              <a:t>.</a:t>
            </a:r>
            <a:endParaRPr lang="en-US" dirty="0"/>
          </a:p>
        </p:txBody>
      </p:sp>
      <p:sp>
        <p:nvSpPr>
          <p:cNvPr id="4" name="Date Placeholder 5"/>
          <p:cNvSpPr>
            <a:spLocks noGrp="1"/>
          </p:cNvSpPr>
          <p:nvPr>
            <p:ph type="dt" sz="half" idx="10"/>
          </p:nvPr>
        </p:nvSpPr>
        <p:spPr>
          <a:xfrm>
            <a:off x="0" y="6496050"/>
            <a:ext cx="4038600" cy="365125"/>
          </a:xfrm>
        </p:spPr>
        <p:style>
          <a:lnRef idx="1">
            <a:schemeClr val="accent1"/>
          </a:lnRef>
          <a:fillRef idx="2">
            <a:schemeClr val="accent1"/>
          </a:fillRef>
          <a:effectRef idx="1">
            <a:schemeClr val="accent1"/>
          </a:effectRef>
          <a:fontRef idx="minor">
            <a:schemeClr val="dk1"/>
          </a:fontRef>
        </p:style>
        <p:txBody>
          <a:bodyPr/>
          <a:lstStyle/>
          <a:p>
            <a:fld id="{1863666D-6727-443F-8F4D-2ECAE620D868}" type="datetime1">
              <a:rPr lang="en-IN" b="1" smtClean="0">
                <a:solidFill>
                  <a:srgbClr val="0000FF"/>
                </a:solidFill>
                <a:latin typeface="Bookman Old Style" panose="02050604050505020204" pitchFamily="18" charset="0"/>
              </a:rPr>
              <a:t>28-08-2023</a:t>
            </a:fld>
            <a:endParaRPr lang="en-IN" b="1" dirty="0">
              <a:solidFill>
                <a:srgbClr val="0000FF"/>
              </a:solidFill>
              <a:latin typeface="Bookman Old Style" panose="02050604050505020204" pitchFamily="18" charset="0"/>
            </a:endParaRPr>
          </a:p>
        </p:txBody>
      </p:sp>
      <p:sp>
        <p:nvSpPr>
          <p:cNvPr id="5" name="Date Placeholder 5"/>
          <p:cNvSpPr txBox="1">
            <a:spLocks/>
          </p:cNvSpPr>
          <p:nvPr/>
        </p:nvSpPr>
        <p:spPr>
          <a:xfrm>
            <a:off x="4038600" y="6492875"/>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11851" y="108237"/>
            <a:ext cx="1080149" cy="1075348"/>
          </a:xfrm>
          <a:prstGeom prst="rect">
            <a:avLst/>
          </a:prstGeom>
        </p:spPr>
      </p:pic>
      <p:sp>
        <p:nvSpPr>
          <p:cNvPr id="7" name="Footer Placeholder 6"/>
          <p:cNvSpPr>
            <a:spLocks noGrp="1"/>
          </p:cNvSpPr>
          <p:nvPr>
            <p:ph type="ftr" sz="quarter" idx="11"/>
          </p:nvPr>
        </p:nvSpPr>
        <p:spPr/>
        <p:txBody>
          <a:bodyPr/>
          <a:lstStyle/>
          <a:p>
            <a:r>
              <a:rPr lang="en-IN" smtClean="0"/>
              <a:t>APP Faculties - CINTEL</a:t>
            </a:r>
            <a:endParaRPr lang="en-IN"/>
          </a:p>
        </p:txBody>
      </p:sp>
      <p:sp>
        <p:nvSpPr>
          <p:cNvPr id="8" name="Slide Number Placeholder 7"/>
          <p:cNvSpPr>
            <a:spLocks noGrp="1"/>
          </p:cNvSpPr>
          <p:nvPr>
            <p:ph type="sldNum" sz="quarter" idx="12"/>
          </p:nvPr>
        </p:nvSpPr>
        <p:spPr/>
        <p:txBody>
          <a:bodyPr/>
          <a:lstStyle/>
          <a:p>
            <a:fld id="{F59C78FD-3676-4262-8623-CA1BA4C6293E}" type="slidenum">
              <a:rPr lang="en-IN" smtClean="0"/>
              <a:t>18</a:t>
            </a:fld>
            <a:endParaRPr lang="en-IN"/>
          </a:p>
        </p:txBody>
      </p:sp>
    </p:spTree>
    <p:extLst>
      <p:ext uri="{BB962C8B-B14F-4D97-AF65-F5344CB8AC3E}">
        <p14:creationId xmlns:p14="http://schemas.microsoft.com/office/powerpoint/2010/main" val="116125674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115F690-C46C-3153-3CFE-7C44AF976A4E}"/>
              </a:ext>
            </a:extLst>
          </p:cNvPr>
          <p:cNvSpPr>
            <a:spLocks noGrp="1"/>
          </p:cNvSpPr>
          <p:nvPr>
            <p:ph type="title"/>
          </p:nvPr>
        </p:nvSpPr>
        <p:spPr>
          <a:xfrm>
            <a:off x="838200" y="23931"/>
            <a:ext cx="10515600" cy="440093"/>
          </a:xfrm>
        </p:spPr>
        <p:txBody>
          <a:bodyPr/>
          <a:lstStyle/>
          <a:p>
            <a:pPr algn="ctr"/>
            <a:r>
              <a:rPr lang="en-US" sz="2300" b="1" spc="13" dirty="0">
                <a:solidFill>
                  <a:srgbClr val="0070C0"/>
                </a:solidFill>
                <a:latin typeface="Arial"/>
                <a:ea typeface="+mn-ea"/>
                <a:cs typeface="Arial"/>
              </a:rPr>
              <a:t>Extending Thread (Continue…)</a:t>
            </a:r>
          </a:p>
        </p:txBody>
      </p:sp>
      <p:pic>
        <p:nvPicPr>
          <p:cNvPr id="5" name="Picture 4">
            <a:extLst>
              <a:ext uri="{FF2B5EF4-FFF2-40B4-BE49-F238E27FC236}">
                <a16:creationId xmlns:a16="http://schemas.microsoft.com/office/drawing/2014/main" xmlns="" id="{8124F47E-BD6D-562A-3AB8-5D8EA7A7BBEC}"/>
              </a:ext>
            </a:extLst>
          </p:cNvPr>
          <p:cNvPicPr>
            <a:picLocks noChangeAspect="1"/>
          </p:cNvPicPr>
          <p:nvPr/>
        </p:nvPicPr>
        <p:blipFill>
          <a:blip r:embed="rId2"/>
          <a:stretch>
            <a:fillRect/>
          </a:stretch>
        </p:blipFill>
        <p:spPr>
          <a:xfrm>
            <a:off x="325484" y="464024"/>
            <a:ext cx="5447308" cy="6045958"/>
          </a:xfrm>
          <a:prstGeom prst="rect">
            <a:avLst/>
          </a:prstGeom>
        </p:spPr>
      </p:pic>
      <p:pic>
        <p:nvPicPr>
          <p:cNvPr id="7" name="Picture 6">
            <a:extLst>
              <a:ext uri="{FF2B5EF4-FFF2-40B4-BE49-F238E27FC236}">
                <a16:creationId xmlns:a16="http://schemas.microsoft.com/office/drawing/2014/main" xmlns="" id="{A8004F5E-5CCA-D858-FC9C-41E882D83E87}"/>
              </a:ext>
            </a:extLst>
          </p:cNvPr>
          <p:cNvPicPr>
            <a:picLocks noChangeAspect="1"/>
          </p:cNvPicPr>
          <p:nvPr/>
        </p:nvPicPr>
        <p:blipFill>
          <a:blip r:embed="rId3"/>
          <a:stretch>
            <a:fillRect/>
          </a:stretch>
        </p:blipFill>
        <p:spPr>
          <a:xfrm>
            <a:off x="5990230" y="685657"/>
            <a:ext cx="6093724" cy="3790809"/>
          </a:xfrm>
          <a:prstGeom prst="rect">
            <a:avLst/>
          </a:prstGeom>
        </p:spPr>
      </p:pic>
      <p:sp>
        <p:nvSpPr>
          <p:cNvPr id="9" name="TextBox 8">
            <a:extLst>
              <a:ext uri="{FF2B5EF4-FFF2-40B4-BE49-F238E27FC236}">
                <a16:creationId xmlns:a16="http://schemas.microsoft.com/office/drawing/2014/main" xmlns="" id="{BA0EAE28-5531-CBA2-6CBD-648A31971D92}"/>
              </a:ext>
            </a:extLst>
          </p:cNvPr>
          <p:cNvSpPr txBox="1"/>
          <p:nvPr/>
        </p:nvSpPr>
        <p:spPr>
          <a:xfrm>
            <a:off x="5772792" y="4572921"/>
            <a:ext cx="6093724" cy="1711815"/>
          </a:xfrm>
          <a:prstGeom prst="rect">
            <a:avLst/>
          </a:prstGeom>
          <a:noFill/>
        </p:spPr>
        <p:txBody>
          <a:bodyPr wrap="square">
            <a:spAutoFit/>
          </a:bodyPr>
          <a:lstStyle/>
          <a:p>
            <a:pPr marL="285750" indent="-285750" algn="just">
              <a:lnSpc>
                <a:spcPct val="150000"/>
              </a:lnSpc>
              <a:buFont typeface="Arial" panose="020B0604020202020204" pitchFamily="34" charset="0"/>
              <a:buChar char="•"/>
            </a:pPr>
            <a:r>
              <a:rPr lang="en-US" sz="1800" b="0" i="0" u="none" strike="noStrike" baseline="0" dirty="0">
                <a:solidFill>
                  <a:srgbClr val="1D1D1E"/>
                </a:solidFill>
                <a:latin typeface="Palatino-Roman"/>
              </a:rPr>
              <a:t>This program generates the same output as the preceding version.</a:t>
            </a:r>
          </a:p>
          <a:p>
            <a:pPr marL="285750" indent="-285750" algn="just">
              <a:lnSpc>
                <a:spcPct val="150000"/>
              </a:lnSpc>
              <a:buFont typeface="Arial" panose="020B0604020202020204" pitchFamily="34" charset="0"/>
              <a:buChar char="•"/>
            </a:pPr>
            <a:r>
              <a:rPr lang="en-US" sz="1800" b="0" i="0" u="none" strike="noStrike" baseline="0" dirty="0">
                <a:solidFill>
                  <a:srgbClr val="1D1D1E"/>
                </a:solidFill>
                <a:latin typeface="Palatino-Roman"/>
              </a:rPr>
              <a:t>Child thread is created by instantiating an object of </a:t>
            </a:r>
            <a:r>
              <a:rPr lang="en-US" sz="1800" b="1" i="0" u="none" strike="noStrike" baseline="0" dirty="0" err="1">
                <a:solidFill>
                  <a:srgbClr val="C00000"/>
                </a:solidFill>
                <a:latin typeface="Palatino-Bold"/>
              </a:rPr>
              <a:t>NewThread</a:t>
            </a:r>
            <a:r>
              <a:rPr lang="en-US" sz="1800" b="0" i="0" u="none" strike="noStrike" baseline="0" dirty="0">
                <a:solidFill>
                  <a:srgbClr val="1D1D1E"/>
                </a:solidFill>
                <a:latin typeface="Palatino-Roman"/>
              </a:rPr>
              <a:t>, which is derived from </a:t>
            </a:r>
            <a:r>
              <a:rPr lang="en-US" sz="1800" b="1" i="0" u="none" strike="noStrike" baseline="0" dirty="0">
                <a:solidFill>
                  <a:srgbClr val="C00000"/>
                </a:solidFill>
                <a:latin typeface="Palatino-Bold"/>
              </a:rPr>
              <a:t>Thread</a:t>
            </a:r>
            <a:r>
              <a:rPr lang="en-US" sz="1800" b="0" i="0" u="none" strike="noStrike" baseline="0" dirty="0">
                <a:solidFill>
                  <a:srgbClr val="1D1D1E"/>
                </a:solidFill>
                <a:latin typeface="Palatino-Roman"/>
              </a:rPr>
              <a:t>.</a:t>
            </a:r>
            <a:endParaRPr lang="en-US" dirty="0"/>
          </a:p>
        </p:txBody>
      </p:sp>
      <p:sp>
        <p:nvSpPr>
          <p:cNvPr id="11" name="TextBox 10">
            <a:extLst>
              <a:ext uri="{FF2B5EF4-FFF2-40B4-BE49-F238E27FC236}">
                <a16:creationId xmlns:a16="http://schemas.microsoft.com/office/drawing/2014/main" xmlns="" id="{2B2EFADF-450A-6A2A-04EA-434CEE7C4E6D}"/>
              </a:ext>
            </a:extLst>
          </p:cNvPr>
          <p:cNvSpPr txBox="1"/>
          <p:nvPr/>
        </p:nvSpPr>
        <p:spPr>
          <a:xfrm>
            <a:off x="3046863" y="3235839"/>
            <a:ext cx="6093724" cy="338554"/>
          </a:xfrm>
          <a:prstGeom prst="rect">
            <a:avLst/>
          </a:prstGeom>
          <a:noFill/>
        </p:spPr>
        <p:txBody>
          <a:bodyPr wrap="square">
            <a:spAutoFit/>
          </a:bodyPr>
          <a:lstStyle/>
          <a:p>
            <a:r>
              <a:rPr lang="en-US" sz="1600" b="0" i="0" u="none" strike="noStrike" baseline="0" dirty="0">
                <a:solidFill>
                  <a:srgbClr val="1D1D1E"/>
                </a:solidFill>
                <a:latin typeface="FranklinGothic-Demi"/>
              </a:rPr>
              <a:t>Creating Multiple Threads</a:t>
            </a:r>
            <a:endParaRPr lang="en-US" dirty="0"/>
          </a:p>
        </p:txBody>
      </p:sp>
      <p:sp>
        <p:nvSpPr>
          <p:cNvPr id="8" name="Date Placeholder 5"/>
          <p:cNvSpPr>
            <a:spLocks noGrp="1"/>
          </p:cNvSpPr>
          <p:nvPr>
            <p:ph type="dt" sz="half" idx="10"/>
          </p:nvPr>
        </p:nvSpPr>
        <p:spPr>
          <a:xfrm>
            <a:off x="0" y="6496050"/>
            <a:ext cx="4038600" cy="365125"/>
          </a:xfrm>
        </p:spPr>
        <p:style>
          <a:lnRef idx="1">
            <a:schemeClr val="accent1"/>
          </a:lnRef>
          <a:fillRef idx="2">
            <a:schemeClr val="accent1"/>
          </a:fillRef>
          <a:effectRef idx="1">
            <a:schemeClr val="accent1"/>
          </a:effectRef>
          <a:fontRef idx="minor">
            <a:schemeClr val="dk1"/>
          </a:fontRef>
        </p:style>
        <p:txBody>
          <a:bodyPr/>
          <a:lstStyle/>
          <a:p>
            <a:fld id="{49C9AAAC-C864-48E4-947E-6553C478E061}" type="datetime1">
              <a:rPr lang="en-IN" b="1" smtClean="0">
                <a:solidFill>
                  <a:srgbClr val="0000FF"/>
                </a:solidFill>
                <a:latin typeface="Bookman Old Style" panose="02050604050505020204" pitchFamily="18" charset="0"/>
              </a:rPr>
              <a:t>28-08-2023</a:t>
            </a:fld>
            <a:endParaRPr lang="en-IN" b="1" dirty="0">
              <a:solidFill>
                <a:srgbClr val="0000FF"/>
              </a:solidFill>
              <a:latin typeface="Bookman Old Style" panose="02050604050505020204" pitchFamily="18" charset="0"/>
            </a:endParaRPr>
          </a:p>
        </p:txBody>
      </p:sp>
      <p:sp>
        <p:nvSpPr>
          <p:cNvPr id="10" name="Date Placeholder 5"/>
          <p:cNvSpPr txBox="1">
            <a:spLocks/>
          </p:cNvSpPr>
          <p:nvPr/>
        </p:nvSpPr>
        <p:spPr>
          <a:xfrm>
            <a:off x="4038600" y="6477571"/>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18161" y="79728"/>
            <a:ext cx="965793" cy="961501"/>
          </a:xfrm>
          <a:prstGeom prst="rect">
            <a:avLst/>
          </a:prstGeom>
        </p:spPr>
      </p:pic>
      <p:sp>
        <p:nvSpPr>
          <p:cNvPr id="4" name="Footer Placeholder 3"/>
          <p:cNvSpPr>
            <a:spLocks noGrp="1"/>
          </p:cNvSpPr>
          <p:nvPr>
            <p:ph type="ftr" sz="quarter" idx="11"/>
          </p:nvPr>
        </p:nvSpPr>
        <p:spPr/>
        <p:txBody>
          <a:bodyPr/>
          <a:lstStyle/>
          <a:p>
            <a:r>
              <a:rPr lang="en-IN" smtClean="0"/>
              <a:t>APP Faculties - CINTEL</a:t>
            </a:r>
            <a:endParaRPr lang="en-IN"/>
          </a:p>
        </p:txBody>
      </p:sp>
      <p:sp>
        <p:nvSpPr>
          <p:cNvPr id="6" name="Slide Number Placeholder 5"/>
          <p:cNvSpPr>
            <a:spLocks noGrp="1"/>
          </p:cNvSpPr>
          <p:nvPr>
            <p:ph type="sldNum" sz="quarter" idx="12"/>
          </p:nvPr>
        </p:nvSpPr>
        <p:spPr/>
        <p:txBody>
          <a:bodyPr/>
          <a:lstStyle/>
          <a:p>
            <a:fld id="{F59C78FD-3676-4262-8623-CA1BA4C6293E}" type="slidenum">
              <a:rPr lang="en-IN" smtClean="0"/>
              <a:t>19</a:t>
            </a:fld>
            <a:endParaRPr lang="en-IN"/>
          </a:p>
        </p:txBody>
      </p:sp>
    </p:spTree>
    <p:extLst>
      <p:ext uri="{BB962C8B-B14F-4D97-AF65-F5344CB8AC3E}">
        <p14:creationId xmlns:p14="http://schemas.microsoft.com/office/powerpoint/2010/main" val="213960232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70775" y="347730"/>
            <a:ext cx="10515600" cy="6027311"/>
          </a:xfrm>
        </p:spPr>
        <p:txBody>
          <a:bodyPr>
            <a:normAutofit fontScale="85000" lnSpcReduction="20000"/>
          </a:bodyPr>
          <a:lstStyle/>
          <a:p>
            <a:pPr marL="0" lvl="0" indent="0" algn="ctr">
              <a:lnSpc>
                <a:spcPct val="100000"/>
              </a:lnSpc>
              <a:spcBef>
                <a:spcPts val="0"/>
              </a:spcBef>
              <a:buNone/>
              <a:defRPr/>
            </a:pPr>
            <a:r>
              <a:rPr lang="en-US" sz="3300" b="1" i="1" dirty="0">
                <a:solidFill>
                  <a:srgbClr val="002060"/>
                </a:solidFill>
                <a:latin typeface="Times New Roman" panose="02020603050405020304" pitchFamily="18" charset="0"/>
                <a:cs typeface="Times New Roman" panose="02020603050405020304" pitchFamily="18" charset="0"/>
              </a:rPr>
              <a:t>Outline of the Presentation</a:t>
            </a:r>
          </a:p>
          <a:p>
            <a:pPr lvl="0">
              <a:lnSpc>
                <a:spcPct val="100000"/>
              </a:lnSpc>
              <a:spcBef>
                <a:spcPts val="0"/>
              </a:spcBef>
              <a:buFont typeface="Wingdings" panose="05000000000000000000" pitchFamily="2" charset="2"/>
              <a:buChar char="Ø"/>
              <a:defRPr/>
            </a:pPr>
            <a:endParaRPr lang="en-US" b="1" dirty="0">
              <a:latin typeface="Candara" pitchFamily="34" charset="0"/>
            </a:endParaRPr>
          </a:p>
          <a:p>
            <a:pPr>
              <a:lnSpc>
                <a:spcPct val="120000"/>
              </a:lnSpc>
              <a:buFont typeface="Wingdings" panose="05000000000000000000" pitchFamily="2" charset="2"/>
              <a:buChar char="Ø"/>
              <a:defRPr/>
            </a:pPr>
            <a:r>
              <a:rPr lang="en-US" sz="3100" dirty="0" smtClean="0">
                <a:solidFill>
                  <a:srgbClr val="002060"/>
                </a:solidFill>
                <a:latin typeface="Times New Roman" panose="02020603050405020304" pitchFamily="18" charset="0"/>
                <a:cs typeface="Times New Roman" panose="02020603050405020304" pitchFamily="18" charset="0"/>
              </a:rPr>
              <a:t>S-19: Concurrent </a:t>
            </a:r>
            <a:r>
              <a:rPr lang="en-US" sz="3100" dirty="0">
                <a:solidFill>
                  <a:srgbClr val="002060"/>
                </a:solidFill>
                <a:latin typeface="Times New Roman" panose="02020603050405020304" pitchFamily="18" charset="0"/>
                <a:cs typeface="Times New Roman" panose="02020603050405020304" pitchFamily="18" charset="0"/>
              </a:rPr>
              <a:t>Programming Paradigm</a:t>
            </a:r>
          </a:p>
          <a:p>
            <a:pPr>
              <a:lnSpc>
                <a:spcPct val="120000"/>
              </a:lnSpc>
              <a:buFont typeface="Wingdings" panose="05000000000000000000" pitchFamily="2" charset="2"/>
              <a:buChar char="Ø"/>
              <a:defRPr/>
            </a:pPr>
            <a:r>
              <a:rPr lang="en-US" sz="3100" dirty="0" smtClean="0">
                <a:solidFill>
                  <a:srgbClr val="002060"/>
                </a:solidFill>
                <a:latin typeface="Times New Roman" panose="02020603050405020304" pitchFamily="18" charset="0"/>
                <a:cs typeface="Times New Roman" panose="02020603050405020304" pitchFamily="18" charset="0"/>
              </a:rPr>
              <a:t>S-20: Multithreading </a:t>
            </a:r>
            <a:r>
              <a:rPr lang="en-US" sz="3100" dirty="0">
                <a:solidFill>
                  <a:srgbClr val="002060"/>
                </a:solidFill>
                <a:latin typeface="Times New Roman" panose="02020603050405020304" pitchFamily="18" charset="0"/>
                <a:cs typeface="Times New Roman" panose="02020603050405020304" pitchFamily="18" charset="0"/>
              </a:rPr>
              <a:t>and Multitasking</a:t>
            </a:r>
          </a:p>
          <a:p>
            <a:pPr>
              <a:lnSpc>
                <a:spcPct val="120000"/>
              </a:lnSpc>
              <a:buFont typeface="Wingdings" panose="05000000000000000000" pitchFamily="2" charset="2"/>
              <a:buChar char="Ø"/>
              <a:defRPr/>
            </a:pPr>
            <a:r>
              <a:rPr lang="en-US" sz="3100" dirty="0" smtClean="0">
                <a:solidFill>
                  <a:srgbClr val="002060"/>
                </a:solidFill>
                <a:latin typeface="Times New Roman" panose="02020603050405020304" pitchFamily="18" charset="0"/>
                <a:cs typeface="Times New Roman" panose="02020603050405020304" pitchFamily="18" charset="0"/>
              </a:rPr>
              <a:t>S-21: Thread </a:t>
            </a:r>
            <a:r>
              <a:rPr lang="en-US" sz="3100" dirty="0">
                <a:solidFill>
                  <a:srgbClr val="002060"/>
                </a:solidFill>
                <a:latin typeface="Times New Roman" panose="02020603050405020304" pitchFamily="18" charset="0"/>
                <a:cs typeface="Times New Roman" panose="02020603050405020304" pitchFamily="18" charset="0"/>
              </a:rPr>
              <a:t>classes and </a:t>
            </a:r>
            <a:r>
              <a:rPr lang="en-US" sz="3100" dirty="0" smtClean="0">
                <a:solidFill>
                  <a:srgbClr val="002060"/>
                </a:solidFill>
                <a:latin typeface="Times New Roman" panose="02020603050405020304" pitchFamily="18" charset="0"/>
                <a:cs typeface="Times New Roman" panose="02020603050405020304" pitchFamily="18" charset="0"/>
              </a:rPr>
              <a:t>methods</a:t>
            </a:r>
          </a:p>
          <a:p>
            <a:pPr>
              <a:lnSpc>
                <a:spcPct val="120000"/>
              </a:lnSpc>
              <a:buFont typeface="Wingdings" panose="05000000000000000000" pitchFamily="2" charset="2"/>
              <a:buChar char="Ø"/>
              <a:defRPr/>
            </a:pPr>
            <a:r>
              <a:rPr lang="en-US" sz="3100" dirty="0" smtClean="0">
                <a:solidFill>
                  <a:srgbClr val="002060"/>
                </a:solidFill>
                <a:latin typeface="Times New Roman" panose="02020603050405020304" pitchFamily="18" charset="0"/>
                <a:cs typeface="Times New Roman" panose="02020603050405020304" pitchFamily="18" charset="0"/>
              </a:rPr>
              <a:t>S-22: Declarative </a:t>
            </a:r>
            <a:r>
              <a:rPr lang="en-US" sz="3100" dirty="0">
                <a:solidFill>
                  <a:srgbClr val="002060"/>
                </a:solidFill>
                <a:latin typeface="Times New Roman" panose="02020603050405020304" pitchFamily="18" charset="0"/>
                <a:cs typeface="Times New Roman" panose="02020603050405020304" pitchFamily="18" charset="0"/>
              </a:rPr>
              <a:t>Programming Paradigm: Java Database Connectivity (JDBC</a:t>
            </a:r>
            <a:r>
              <a:rPr lang="en-US" sz="3100" dirty="0" smtClean="0">
                <a:solidFill>
                  <a:srgbClr val="002060"/>
                </a:solidFill>
                <a:latin typeface="Times New Roman" panose="02020603050405020304" pitchFamily="18" charset="0"/>
                <a:cs typeface="Times New Roman" panose="02020603050405020304" pitchFamily="18" charset="0"/>
              </a:rPr>
              <a:t>)</a:t>
            </a:r>
          </a:p>
          <a:p>
            <a:pPr>
              <a:lnSpc>
                <a:spcPct val="120000"/>
              </a:lnSpc>
              <a:buFont typeface="Wingdings" panose="05000000000000000000" pitchFamily="2" charset="2"/>
              <a:buChar char="Ø"/>
              <a:defRPr/>
            </a:pPr>
            <a:r>
              <a:rPr lang="en-US" sz="3100" dirty="0" smtClean="0">
                <a:solidFill>
                  <a:srgbClr val="002060"/>
                </a:solidFill>
                <a:latin typeface="Times New Roman" panose="02020603050405020304" pitchFamily="18" charset="0"/>
                <a:cs typeface="Times New Roman" panose="02020603050405020304" pitchFamily="18" charset="0"/>
              </a:rPr>
              <a:t>S-22: Connectivity </a:t>
            </a:r>
            <a:r>
              <a:rPr lang="en-US" sz="3100" dirty="0">
                <a:solidFill>
                  <a:srgbClr val="002060"/>
                </a:solidFill>
                <a:latin typeface="Times New Roman" panose="02020603050405020304" pitchFamily="18" charset="0"/>
                <a:cs typeface="Times New Roman" panose="02020603050405020304" pitchFamily="18" charset="0"/>
              </a:rPr>
              <a:t>with MySQL – Query </a:t>
            </a:r>
            <a:r>
              <a:rPr lang="en-US" sz="3100" dirty="0" smtClean="0">
                <a:solidFill>
                  <a:srgbClr val="002060"/>
                </a:solidFill>
                <a:latin typeface="Times New Roman" panose="02020603050405020304" pitchFamily="18" charset="0"/>
                <a:cs typeface="Times New Roman" panose="02020603050405020304" pitchFamily="18" charset="0"/>
              </a:rPr>
              <a:t>Execution</a:t>
            </a:r>
          </a:p>
          <a:p>
            <a:pPr>
              <a:lnSpc>
                <a:spcPct val="120000"/>
              </a:lnSpc>
              <a:buFont typeface="Wingdings" panose="05000000000000000000" pitchFamily="2" charset="2"/>
              <a:buChar char="Ø"/>
              <a:defRPr/>
            </a:pPr>
            <a:r>
              <a:rPr lang="en-US" sz="3100" dirty="0" smtClean="0">
                <a:solidFill>
                  <a:srgbClr val="002060"/>
                </a:solidFill>
                <a:latin typeface="Times New Roman" panose="02020603050405020304" pitchFamily="18" charset="0"/>
                <a:cs typeface="Times New Roman" panose="02020603050405020304" pitchFamily="18" charset="0"/>
              </a:rPr>
              <a:t>S-23: Graphical </a:t>
            </a:r>
            <a:r>
              <a:rPr lang="en-US" sz="3100" dirty="0">
                <a:solidFill>
                  <a:srgbClr val="002060"/>
                </a:solidFill>
                <a:latin typeface="Times New Roman" panose="02020603050405020304" pitchFamily="18" charset="0"/>
                <a:cs typeface="Times New Roman" panose="02020603050405020304" pitchFamily="18" charset="0"/>
              </a:rPr>
              <a:t>User Interface Based Programming </a:t>
            </a:r>
            <a:r>
              <a:rPr lang="en-US" sz="3100" dirty="0" smtClean="0">
                <a:solidFill>
                  <a:srgbClr val="002060"/>
                </a:solidFill>
                <a:latin typeface="Times New Roman" panose="02020603050405020304" pitchFamily="18" charset="0"/>
                <a:cs typeface="Times New Roman" panose="02020603050405020304" pitchFamily="18" charset="0"/>
              </a:rPr>
              <a:t>Paradigm</a:t>
            </a:r>
            <a:endParaRPr lang="en-US" sz="3100" dirty="0">
              <a:solidFill>
                <a:srgbClr val="002060"/>
              </a:solidFill>
              <a:latin typeface="Times New Roman" panose="02020603050405020304" pitchFamily="18" charset="0"/>
              <a:cs typeface="Times New Roman" panose="02020603050405020304" pitchFamily="18" charset="0"/>
            </a:endParaRPr>
          </a:p>
          <a:p>
            <a:pPr>
              <a:lnSpc>
                <a:spcPct val="120000"/>
              </a:lnSpc>
              <a:buFont typeface="Wingdings" panose="05000000000000000000" pitchFamily="2" charset="2"/>
              <a:buChar char="Ø"/>
              <a:defRPr/>
            </a:pPr>
            <a:r>
              <a:rPr lang="en-US" sz="3100" dirty="0" smtClean="0">
                <a:solidFill>
                  <a:srgbClr val="002060"/>
                </a:solidFill>
                <a:latin typeface="Times New Roman" panose="02020603050405020304" pitchFamily="18" charset="0"/>
                <a:cs typeface="Times New Roman" panose="02020603050405020304" pitchFamily="18" charset="0"/>
              </a:rPr>
              <a:t>S-24: Java Applets-Basics</a:t>
            </a:r>
          </a:p>
          <a:p>
            <a:pPr>
              <a:lnSpc>
                <a:spcPct val="120000"/>
              </a:lnSpc>
              <a:buFont typeface="Wingdings" panose="05000000000000000000" pitchFamily="2" charset="2"/>
              <a:buChar char="Ø"/>
              <a:defRPr/>
            </a:pPr>
            <a:r>
              <a:rPr lang="en-US" sz="3100" dirty="0" smtClean="0">
                <a:solidFill>
                  <a:srgbClr val="002060"/>
                </a:solidFill>
                <a:latin typeface="Times New Roman" panose="02020603050405020304" pitchFamily="18" charset="0"/>
                <a:cs typeface="Times New Roman" panose="02020603050405020304" pitchFamily="18" charset="0"/>
              </a:rPr>
              <a:t>S-24: Java Swing</a:t>
            </a:r>
          </a:p>
          <a:p>
            <a:pPr>
              <a:lnSpc>
                <a:spcPct val="120000"/>
              </a:lnSpc>
              <a:buFont typeface="Wingdings" panose="05000000000000000000" pitchFamily="2" charset="2"/>
              <a:buChar char="Ø"/>
              <a:defRPr/>
            </a:pPr>
            <a:r>
              <a:rPr lang="en-US" sz="3100" dirty="0" smtClean="0">
                <a:solidFill>
                  <a:srgbClr val="002060"/>
                </a:solidFill>
                <a:latin typeface="Times New Roman" panose="02020603050405020304" pitchFamily="18" charset="0"/>
                <a:cs typeface="Times New Roman" panose="02020603050405020304" pitchFamily="18" charset="0"/>
              </a:rPr>
              <a:t>S-25: Model </a:t>
            </a:r>
            <a:r>
              <a:rPr lang="en-US" sz="3100" dirty="0">
                <a:solidFill>
                  <a:srgbClr val="002060"/>
                </a:solidFill>
                <a:latin typeface="Times New Roman" panose="02020603050405020304" pitchFamily="18" charset="0"/>
                <a:cs typeface="Times New Roman" panose="02020603050405020304" pitchFamily="18" charset="0"/>
              </a:rPr>
              <a:t>View Controller (MVC) and </a:t>
            </a:r>
            <a:r>
              <a:rPr lang="en-US" sz="3100" dirty="0" smtClean="0">
                <a:solidFill>
                  <a:srgbClr val="002060"/>
                </a:solidFill>
                <a:latin typeface="Times New Roman" panose="02020603050405020304" pitchFamily="18" charset="0"/>
                <a:cs typeface="Times New Roman" panose="02020603050405020304" pitchFamily="18" charset="0"/>
              </a:rPr>
              <a:t>Widgets</a:t>
            </a:r>
          </a:p>
          <a:p>
            <a:pPr marL="0" indent="0">
              <a:buNone/>
              <a:defRPr/>
            </a:pPr>
            <a:endParaRPr lang="en-US" dirty="0">
              <a:solidFill>
                <a:srgbClr val="C00000"/>
              </a:solidFill>
            </a:endParaRPr>
          </a:p>
          <a:p>
            <a:pPr>
              <a:buFont typeface="Wingdings" panose="05000000000000000000" pitchFamily="2" charset="2"/>
              <a:buChar char="Ø"/>
              <a:defRPr/>
            </a:pPr>
            <a:endParaRPr lang="en-US" dirty="0" smtClean="0"/>
          </a:p>
          <a:p>
            <a:pPr>
              <a:buFont typeface="Wingdings" panose="05000000000000000000" pitchFamily="2" charset="2"/>
              <a:buChar char="Ø"/>
              <a:defRPr/>
            </a:pPr>
            <a:endParaRPr lang="en-US" b="1" dirty="0" smtClean="0">
              <a:latin typeface="Candara" pitchFamily="34" charset="0"/>
            </a:endParaRPr>
          </a:p>
          <a:p>
            <a:pPr>
              <a:buFont typeface="Wingdings" panose="05000000000000000000" pitchFamily="2" charset="2"/>
              <a:buChar char="Ø"/>
              <a:defRPr/>
            </a:pPr>
            <a:endParaRPr lang="en-US" b="1" dirty="0">
              <a:latin typeface="Candara" pitchFamily="34" charset="0"/>
            </a:endParaRPr>
          </a:p>
          <a:p>
            <a:pPr>
              <a:buFont typeface="Wingdings" panose="05000000000000000000" pitchFamily="2" charset="2"/>
              <a:buChar char="Ø"/>
            </a:pPr>
            <a:endParaRPr lang="en-US" dirty="0"/>
          </a:p>
        </p:txBody>
      </p:sp>
      <p:sp>
        <p:nvSpPr>
          <p:cNvPr id="4" name="Date Placeholder 5"/>
          <p:cNvSpPr>
            <a:spLocks noGrp="1"/>
          </p:cNvSpPr>
          <p:nvPr>
            <p:ph type="dt" sz="half" idx="10"/>
          </p:nvPr>
        </p:nvSpPr>
        <p:spPr>
          <a:xfrm>
            <a:off x="0" y="6496050"/>
            <a:ext cx="4038600" cy="365125"/>
          </a:xfrm>
        </p:spPr>
        <p:style>
          <a:lnRef idx="1">
            <a:schemeClr val="accent1"/>
          </a:lnRef>
          <a:fillRef idx="2">
            <a:schemeClr val="accent1"/>
          </a:fillRef>
          <a:effectRef idx="1">
            <a:schemeClr val="accent1"/>
          </a:effectRef>
          <a:fontRef idx="minor">
            <a:schemeClr val="dk1"/>
          </a:fontRef>
        </p:style>
        <p:txBody>
          <a:bodyPr/>
          <a:lstStyle/>
          <a:p>
            <a:fld id="{B7C0D6E8-684C-464F-99E1-500B9EE63F46}" type="datetime1">
              <a:rPr lang="en-IN" b="1" smtClean="0">
                <a:solidFill>
                  <a:srgbClr val="0000FF"/>
                </a:solidFill>
                <a:latin typeface="Bookman Old Style" panose="02050604050505020204" pitchFamily="18" charset="0"/>
              </a:rPr>
              <a:t>28-08-2023</a:t>
            </a:fld>
            <a:endParaRPr lang="en-IN" b="1" dirty="0">
              <a:solidFill>
                <a:srgbClr val="0000FF"/>
              </a:solidFill>
              <a:latin typeface="Bookman Old Style" panose="02050604050505020204" pitchFamily="18" charset="0"/>
            </a:endParaRPr>
          </a:p>
        </p:txBody>
      </p:sp>
      <p:sp>
        <p:nvSpPr>
          <p:cNvPr id="5" name="Date Placeholder 5"/>
          <p:cNvSpPr txBox="1">
            <a:spLocks/>
          </p:cNvSpPr>
          <p:nvPr/>
        </p:nvSpPr>
        <p:spPr>
          <a:xfrm>
            <a:off x="4038600" y="6492875"/>
            <a:ext cx="41148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dirty="0" err="1"/>
              <a:t>Dr.Maivizhi</a:t>
            </a:r>
            <a:r>
              <a:rPr lang="en-IN" dirty="0"/>
              <a:t>  Assistant Professor / CINTEL</a:t>
            </a:r>
          </a:p>
        </p:txBody>
      </p:sp>
      <p:sp>
        <p:nvSpPr>
          <p:cNvPr id="6" name="Date Placeholder 5"/>
          <p:cNvSpPr txBox="1">
            <a:spLocks/>
          </p:cNvSpPr>
          <p:nvPr/>
        </p:nvSpPr>
        <p:spPr>
          <a:xfrm>
            <a:off x="8153400" y="6492874"/>
            <a:ext cx="40386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endParaRPr lang="en-IN" dirty="0"/>
          </a:p>
        </p:txBody>
      </p:sp>
      <p:sp>
        <p:nvSpPr>
          <p:cNvPr id="3" name="Footer Placeholder 2"/>
          <p:cNvSpPr>
            <a:spLocks noGrp="1"/>
          </p:cNvSpPr>
          <p:nvPr>
            <p:ph type="ftr" sz="quarter" idx="11"/>
          </p:nvPr>
        </p:nvSpPr>
        <p:spPr/>
        <p:txBody>
          <a:bodyPr/>
          <a:lstStyle/>
          <a:p>
            <a:r>
              <a:rPr lang="en-IN" smtClean="0"/>
              <a:t>APP Faculties - CINTEL</a:t>
            </a:r>
            <a:endParaRPr lang="en-IN" dirty="0"/>
          </a:p>
        </p:txBody>
      </p:sp>
      <p:sp>
        <p:nvSpPr>
          <p:cNvPr id="7" name="Slide Number Placeholder 6"/>
          <p:cNvSpPr>
            <a:spLocks noGrp="1"/>
          </p:cNvSpPr>
          <p:nvPr>
            <p:ph type="sldNum" sz="quarter" idx="12"/>
          </p:nvPr>
        </p:nvSpPr>
        <p:spPr/>
        <p:txBody>
          <a:bodyPr/>
          <a:lstStyle/>
          <a:p>
            <a:fld id="{AD7ED525-5088-40CF-8CE0-E4296ADF624B}" type="slidenum">
              <a:rPr lang="en-IN" smtClean="0"/>
              <a:pPr/>
              <a:t>2</a:t>
            </a:fld>
            <a:endParaRPr lang="en-IN"/>
          </a:p>
        </p:txBody>
      </p:sp>
    </p:spTree>
    <p:extLst>
      <p:ext uri="{BB962C8B-B14F-4D97-AF65-F5344CB8AC3E}">
        <p14:creationId xmlns:p14="http://schemas.microsoft.com/office/powerpoint/2010/main" val="343422306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F8E214-150A-5C68-71B7-3A00138FAFC3}"/>
              </a:ext>
            </a:extLst>
          </p:cNvPr>
          <p:cNvSpPr>
            <a:spLocks noGrp="1"/>
          </p:cNvSpPr>
          <p:nvPr>
            <p:ph type="title"/>
          </p:nvPr>
        </p:nvSpPr>
        <p:spPr>
          <a:xfrm>
            <a:off x="838200" y="104278"/>
            <a:ext cx="10515600" cy="414338"/>
          </a:xfrm>
        </p:spPr>
        <p:txBody>
          <a:bodyPr/>
          <a:lstStyle/>
          <a:p>
            <a:pPr algn="ctr"/>
            <a:r>
              <a:rPr lang="en-US" sz="2300" b="1" dirty="0">
                <a:solidFill>
                  <a:srgbClr val="0070C0"/>
                </a:solidFill>
                <a:latin typeface="Arial" panose="020B0604020202020204" pitchFamily="34" charset="0"/>
                <a:cs typeface="Arial" panose="020B0604020202020204" pitchFamily="34" charset="0"/>
              </a:rPr>
              <a:t>Creating Multiple Threads</a:t>
            </a:r>
          </a:p>
        </p:txBody>
      </p:sp>
      <p:pic>
        <p:nvPicPr>
          <p:cNvPr id="5" name="Picture 4">
            <a:extLst>
              <a:ext uri="{FF2B5EF4-FFF2-40B4-BE49-F238E27FC236}">
                <a16:creationId xmlns:a16="http://schemas.microsoft.com/office/drawing/2014/main" xmlns="" id="{F2605FF6-3CE7-797D-7649-F99F4FCB9D70}"/>
              </a:ext>
            </a:extLst>
          </p:cNvPr>
          <p:cNvPicPr>
            <a:picLocks noChangeAspect="1"/>
          </p:cNvPicPr>
          <p:nvPr/>
        </p:nvPicPr>
        <p:blipFill>
          <a:blip r:embed="rId2"/>
          <a:stretch>
            <a:fillRect/>
          </a:stretch>
        </p:blipFill>
        <p:spPr>
          <a:xfrm>
            <a:off x="323991" y="671085"/>
            <a:ext cx="4220713" cy="3464187"/>
          </a:xfrm>
          <a:prstGeom prst="rect">
            <a:avLst/>
          </a:prstGeom>
        </p:spPr>
      </p:pic>
      <p:pic>
        <p:nvPicPr>
          <p:cNvPr id="7" name="Picture 6">
            <a:extLst>
              <a:ext uri="{FF2B5EF4-FFF2-40B4-BE49-F238E27FC236}">
                <a16:creationId xmlns:a16="http://schemas.microsoft.com/office/drawing/2014/main" xmlns="" id="{59EFA2A9-8640-10DC-3906-E8549B07AC04}"/>
              </a:ext>
            </a:extLst>
          </p:cNvPr>
          <p:cNvPicPr>
            <a:picLocks noChangeAspect="1"/>
          </p:cNvPicPr>
          <p:nvPr/>
        </p:nvPicPr>
        <p:blipFill>
          <a:blip r:embed="rId3"/>
          <a:stretch>
            <a:fillRect/>
          </a:stretch>
        </p:blipFill>
        <p:spPr>
          <a:xfrm>
            <a:off x="6591869" y="671084"/>
            <a:ext cx="5158853" cy="5852545"/>
          </a:xfrm>
          <a:prstGeom prst="rect">
            <a:avLst/>
          </a:prstGeom>
        </p:spPr>
      </p:pic>
      <p:pic>
        <p:nvPicPr>
          <p:cNvPr id="9" name="Picture 8">
            <a:extLst>
              <a:ext uri="{FF2B5EF4-FFF2-40B4-BE49-F238E27FC236}">
                <a16:creationId xmlns:a16="http://schemas.microsoft.com/office/drawing/2014/main" xmlns="" id="{30E8CD8E-CE2D-BCAB-AF4E-994A063724EB}"/>
              </a:ext>
            </a:extLst>
          </p:cNvPr>
          <p:cNvPicPr>
            <a:picLocks noChangeAspect="1"/>
          </p:cNvPicPr>
          <p:nvPr/>
        </p:nvPicPr>
        <p:blipFill>
          <a:blip r:embed="rId4"/>
          <a:stretch>
            <a:fillRect/>
          </a:stretch>
        </p:blipFill>
        <p:spPr>
          <a:xfrm>
            <a:off x="95888" y="4135272"/>
            <a:ext cx="3987347" cy="2507207"/>
          </a:xfrm>
          <a:prstGeom prst="rect">
            <a:avLst/>
          </a:prstGeom>
        </p:spPr>
      </p:pic>
      <p:pic>
        <p:nvPicPr>
          <p:cNvPr id="11" name="Picture 10">
            <a:extLst>
              <a:ext uri="{FF2B5EF4-FFF2-40B4-BE49-F238E27FC236}">
                <a16:creationId xmlns:a16="http://schemas.microsoft.com/office/drawing/2014/main" xmlns="" id="{9217D884-1B17-53EE-3D18-D572E6C03A1B}"/>
              </a:ext>
            </a:extLst>
          </p:cNvPr>
          <p:cNvPicPr>
            <a:picLocks noChangeAspect="1"/>
          </p:cNvPicPr>
          <p:nvPr/>
        </p:nvPicPr>
        <p:blipFill>
          <a:blip r:embed="rId5"/>
          <a:stretch>
            <a:fillRect/>
          </a:stretch>
        </p:blipFill>
        <p:spPr>
          <a:xfrm>
            <a:off x="4247010" y="4287741"/>
            <a:ext cx="2181083" cy="2141489"/>
          </a:xfrm>
          <a:prstGeom prst="rect">
            <a:avLst/>
          </a:prstGeom>
        </p:spPr>
      </p:pic>
      <p:sp>
        <p:nvSpPr>
          <p:cNvPr id="12" name="TextBox 11">
            <a:extLst>
              <a:ext uri="{FF2B5EF4-FFF2-40B4-BE49-F238E27FC236}">
                <a16:creationId xmlns:a16="http://schemas.microsoft.com/office/drawing/2014/main" xmlns="" id="{C1F87C57-A291-03F1-B44D-F26D44F2675F}"/>
              </a:ext>
            </a:extLst>
          </p:cNvPr>
          <p:cNvSpPr txBox="1"/>
          <p:nvPr/>
        </p:nvSpPr>
        <p:spPr>
          <a:xfrm>
            <a:off x="8251564" y="6457890"/>
            <a:ext cx="1839461" cy="400110"/>
          </a:xfrm>
          <a:prstGeom prst="rect">
            <a:avLst/>
          </a:prstGeom>
          <a:noFill/>
        </p:spPr>
        <p:txBody>
          <a:bodyPr wrap="square">
            <a:spAutoFit/>
          </a:bodyPr>
          <a:lstStyle/>
          <a:p>
            <a:r>
              <a:rPr lang="en-US" sz="2000" b="1" dirty="0">
                <a:solidFill>
                  <a:srgbClr val="0070C0"/>
                </a:solidFill>
              </a:rPr>
              <a:t>Output</a:t>
            </a:r>
          </a:p>
        </p:txBody>
      </p:sp>
      <p:sp>
        <p:nvSpPr>
          <p:cNvPr id="13" name="Arrow: Left 12">
            <a:extLst>
              <a:ext uri="{FF2B5EF4-FFF2-40B4-BE49-F238E27FC236}">
                <a16:creationId xmlns:a16="http://schemas.microsoft.com/office/drawing/2014/main" xmlns="" id="{BB957716-D379-F333-0A5E-64741FE841B6}"/>
              </a:ext>
            </a:extLst>
          </p:cNvPr>
          <p:cNvSpPr/>
          <p:nvPr/>
        </p:nvSpPr>
        <p:spPr>
          <a:xfrm>
            <a:off x="6096000" y="6358424"/>
            <a:ext cx="1839461" cy="535627"/>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ate Placeholder 5"/>
          <p:cNvSpPr>
            <a:spLocks noGrp="1"/>
          </p:cNvSpPr>
          <p:nvPr>
            <p:ph type="dt" sz="half" idx="10"/>
          </p:nvPr>
        </p:nvSpPr>
        <p:spPr>
          <a:xfrm>
            <a:off x="0" y="6496050"/>
            <a:ext cx="4038600" cy="365125"/>
          </a:xfrm>
        </p:spPr>
        <p:style>
          <a:lnRef idx="1">
            <a:schemeClr val="accent1"/>
          </a:lnRef>
          <a:fillRef idx="2">
            <a:schemeClr val="accent1"/>
          </a:fillRef>
          <a:effectRef idx="1">
            <a:schemeClr val="accent1"/>
          </a:effectRef>
          <a:fontRef idx="minor">
            <a:schemeClr val="dk1"/>
          </a:fontRef>
        </p:style>
        <p:txBody>
          <a:bodyPr/>
          <a:lstStyle/>
          <a:p>
            <a:fld id="{49D1817E-B6B2-4056-BD63-49C0633414E0}" type="datetime1">
              <a:rPr lang="en-IN" b="1" smtClean="0">
                <a:solidFill>
                  <a:srgbClr val="0000FF"/>
                </a:solidFill>
                <a:latin typeface="Bookman Old Style" panose="02050604050505020204" pitchFamily="18" charset="0"/>
              </a:rPr>
              <a:t>28-08-2023</a:t>
            </a:fld>
            <a:endParaRPr lang="en-IN" b="1" dirty="0">
              <a:solidFill>
                <a:srgbClr val="0000FF"/>
              </a:solidFill>
              <a:latin typeface="Bookman Old Style" panose="02050604050505020204" pitchFamily="18" charset="0"/>
            </a:endParaRPr>
          </a:p>
        </p:txBody>
      </p:sp>
      <p:sp>
        <p:nvSpPr>
          <p:cNvPr id="14" name="Date Placeholder 5"/>
          <p:cNvSpPr txBox="1">
            <a:spLocks/>
          </p:cNvSpPr>
          <p:nvPr/>
        </p:nvSpPr>
        <p:spPr>
          <a:xfrm>
            <a:off x="4053014" y="6496050"/>
            <a:ext cx="8138986"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954499" y="34276"/>
            <a:ext cx="1126154" cy="1121149"/>
          </a:xfrm>
          <a:prstGeom prst="rect">
            <a:avLst/>
          </a:prstGeom>
        </p:spPr>
      </p:pic>
      <p:sp>
        <p:nvSpPr>
          <p:cNvPr id="4" name="Footer Placeholder 3"/>
          <p:cNvSpPr>
            <a:spLocks noGrp="1"/>
          </p:cNvSpPr>
          <p:nvPr>
            <p:ph type="ftr" sz="quarter" idx="11"/>
          </p:nvPr>
        </p:nvSpPr>
        <p:spPr/>
        <p:txBody>
          <a:bodyPr/>
          <a:lstStyle/>
          <a:p>
            <a:r>
              <a:rPr lang="en-IN" smtClean="0"/>
              <a:t>APP Faculties - CINTEL</a:t>
            </a:r>
            <a:endParaRPr lang="en-IN"/>
          </a:p>
        </p:txBody>
      </p:sp>
      <p:sp>
        <p:nvSpPr>
          <p:cNvPr id="6" name="Slide Number Placeholder 5"/>
          <p:cNvSpPr>
            <a:spLocks noGrp="1"/>
          </p:cNvSpPr>
          <p:nvPr>
            <p:ph type="sldNum" sz="quarter" idx="12"/>
          </p:nvPr>
        </p:nvSpPr>
        <p:spPr/>
        <p:txBody>
          <a:bodyPr/>
          <a:lstStyle/>
          <a:p>
            <a:fld id="{F59C78FD-3676-4262-8623-CA1BA4C6293E}" type="slidenum">
              <a:rPr lang="en-IN" smtClean="0"/>
              <a:t>20</a:t>
            </a:fld>
            <a:endParaRPr lang="en-IN"/>
          </a:p>
        </p:txBody>
      </p:sp>
    </p:spTree>
    <p:extLst>
      <p:ext uri="{BB962C8B-B14F-4D97-AF65-F5344CB8AC3E}">
        <p14:creationId xmlns:p14="http://schemas.microsoft.com/office/powerpoint/2010/main" val="4143636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47F2992-72EB-AA38-6936-54597274F716}"/>
              </a:ext>
            </a:extLst>
          </p:cNvPr>
          <p:cNvSpPr>
            <a:spLocks noGrp="1"/>
          </p:cNvSpPr>
          <p:nvPr>
            <p:ph type="title"/>
          </p:nvPr>
        </p:nvSpPr>
        <p:spPr>
          <a:xfrm>
            <a:off x="838200" y="133114"/>
            <a:ext cx="10515600" cy="315912"/>
          </a:xfrm>
        </p:spPr>
        <p:txBody>
          <a:bodyPr>
            <a:normAutofit fontScale="90000"/>
          </a:bodyPr>
          <a:lstStyle/>
          <a:p>
            <a:pPr algn="ctr"/>
            <a:r>
              <a:rPr lang="en-US" sz="2300" b="1" dirty="0">
                <a:solidFill>
                  <a:srgbClr val="0070C0"/>
                </a:solidFill>
                <a:latin typeface="Arial" panose="020B0604020202020204" pitchFamily="34" charset="0"/>
                <a:cs typeface="Arial" panose="020B0604020202020204" pitchFamily="34" charset="0"/>
              </a:rPr>
              <a:t>Using is Alive( ) and join( )</a:t>
            </a:r>
          </a:p>
        </p:txBody>
      </p:sp>
      <p:sp>
        <p:nvSpPr>
          <p:cNvPr id="3" name="Content Placeholder 2">
            <a:extLst>
              <a:ext uri="{FF2B5EF4-FFF2-40B4-BE49-F238E27FC236}">
                <a16:creationId xmlns:a16="http://schemas.microsoft.com/office/drawing/2014/main" xmlns="" id="{483FC7A1-F60C-CB3F-CD62-4D36434D90D7}"/>
              </a:ext>
            </a:extLst>
          </p:cNvPr>
          <p:cNvSpPr>
            <a:spLocks noGrp="1"/>
          </p:cNvSpPr>
          <p:nvPr>
            <p:ph idx="1"/>
          </p:nvPr>
        </p:nvSpPr>
        <p:spPr>
          <a:xfrm>
            <a:off x="232012" y="692860"/>
            <a:ext cx="11778017" cy="5844417"/>
          </a:xfrm>
        </p:spPr>
        <p:txBody>
          <a:bodyPr>
            <a:normAutofit/>
          </a:bodyPr>
          <a:lstStyle/>
          <a:p>
            <a:pPr algn="just">
              <a:lnSpc>
                <a:spcPct val="150000"/>
              </a:lnSpc>
            </a:pPr>
            <a:r>
              <a:rPr lang="en-US" sz="1800" dirty="0">
                <a:solidFill>
                  <a:srgbClr val="1D1D1E"/>
                </a:solidFill>
                <a:latin typeface="Palatino-Roman"/>
              </a:rPr>
              <a:t>The main thread to finish last. In the preceding examples, this is accomplished by calling </a:t>
            </a:r>
            <a:r>
              <a:rPr lang="en-US" sz="1800" dirty="0">
                <a:solidFill>
                  <a:srgbClr val="C00000"/>
                </a:solidFill>
                <a:latin typeface="Palatino-Roman"/>
              </a:rPr>
              <a:t>sleep( ) </a:t>
            </a:r>
            <a:r>
              <a:rPr lang="en-US" sz="1800" dirty="0">
                <a:solidFill>
                  <a:srgbClr val="1D1D1E"/>
                </a:solidFill>
                <a:latin typeface="Palatino-Roman"/>
              </a:rPr>
              <a:t>within </a:t>
            </a:r>
            <a:r>
              <a:rPr lang="en-US" sz="1800" dirty="0">
                <a:solidFill>
                  <a:srgbClr val="C00000"/>
                </a:solidFill>
                <a:latin typeface="Palatino-Roman"/>
              </a:rPr>
              <a:t>main( ), </a:t>
            </a:r>
            <a:r>
              <a:rPr lang="en-US" sz="1800" dirty="0">
                <a:solidFill>
                  <a:srgbClr val="1D1D1E"/>
                </a:solidFill>
                <a:latin typeface="Palatino-Roman"/>
              </a:rPr>
              <a:t>with a long enough delay to ensure that all child threads terminate prior to the main thread.</a:t>
            </a:r>
          </a:p>
          <a:p>
            <a:pPr algn="just">
              <a:lnSpc>
                <a:spcPct val="150000"/>
              </a:lnSpc>
            </a:pPr>
            <a:r>
              <a:rPr lang="en-US" sz="1800" b="0" i="0" u="none" strike="noStrike" baseline="0" dirty="0">
                <a:solidFill>
                  <a:srgbClr val="1D1D1E"/>
                </a:solidFill>
                <a:latin typeface="Palatino-Roman"/>
              </a:rPr>
              <a:t>Two ways exist to determine whether a thread has finished. First, you can call </a:t>
            </a:r>
            <a:r>
              <a:rPr lang="en-US" sz="1800" b="1" i="0" u="none" strike="noStrike" baseline="0" dirty="0" err="1">
                <a:solidFill>
                  <a:srgbClr val="C00000"/>
                </a:solidFill>
                <a:latin typeface="Palatino-Bold"/>
              </a:rPr>
              <a:t>isAlive</a:t>
            </a:r>
            <a:r>
              <a:rPr lang="en-US" sz="1800" b="1" i="0" u="none" strike="noStrike" baseline="0" dirty="0">
                <a:solidFill>
                  <a:srgbClr val="C00000"/>
                </a:solidFill>
                <a:latin typeface="Palatino-Bold"/>
              </a:rPr>
              <a:t>( ) </a:t>
            </a:r>
            <a:r>
              <a:rPr lang="en-US" sz="1800" b="0" i="0" u="none" strike="noStrike" baseline="0" dirty="0">
                <a:solidFill>
                  <a:srgbClr val="1D1D1E"/>
                </a:solidFill>
                <a:latin typeface="Palatino-Roman"/>
              </a:rPr>
              <a:t>on the thread. This method is defined by </a:t>
            </a:r>
            <a:r>
              <a:rPr lang="en-US" sz="1800" b="1" i="0" u="none" strike="noStrike" baseline="0" dirty="0">
                <a:solidFill>
                  <a:srgbClr val="C00000"/>
                </a:solidFill>
                <a:latin typeface="Palatino-Bold"/>
              </a:rPr>
              <a:t>Thread</a:t>
            </a:r>
            <a:r>
              <a:rPr lang="en-US" sz="1800" b="0" i="0" u="none" strike="noStrike" baseline="0" dirty="0">
                <a:solidFill>
                  <a:srgbClr val="C00000"/>
                </a:solidFill>
                <a:latin typeface="Palatino-Roman"/>
              </a:rPr>
              <a:t>,</a:t>
            </a:r>
            <a:r>
              <a:rPr lang="en-US" sz="1800" b="0" i="0" u="none" strike="noStrike" baseline="0" dirty="0">
                <a:solidFill>
                  <a:srgbClr val="1D1D1E"/>
                </a:solidFill>
                <a:latin typeface="Palatino-Roman"/>
              </a:rPr>
              <a:t> and its general form is shown here:</a:t>
            </a:r>
          </a:p>
          <a:p>
            <a:pPr marL="0" indent="0" algn="just">
              <a:lnSpc>
                <a:spcPct val="150000"/>
              </a:lnSpc>
              <a:buNone/>
            </a:pPr>
            <a:r>
              <a:rPr lang="en-US" sz="1800" b="0" i="0" u="none" strike="noStrike" baseline="0" dirty="0">
                <a:solidFill>
                  <a:srgbClr val="1D1D1E"/>
                </a:solidFill>
                <a:latin typeface="Palatino-Roman"/>
              </a:rPr>
              <a:t>	final </a:t>
            </a:r>
            <a:r>
              <a:rPr lang="en-US" sz="1800" b="0" i="0" u="none" strike="noStrike" baseline="0" dirty="0" err="1">
                <a:solidFill>
                  <a:srgbClr val="1D1D1E"/>
                </a:solidFill>
                <a:latin typeface="Palatino-Roman"/>
              </a:rPr>
              <a:t>boolean</a:t>
            </a:r>
            <a:r>
              <a:rPr lang="en-US" sz="1800" b="0" i="0" u="none" strike="noStrike" baseline="0" dirty="0">
                <a:solidFill>
                  <a:srgbClr val="1D1D1E"/>
                </a:solidFill>
                <a:latin typeface="Palatino-Roman"/>
              </a:rPr>
              <a:t> </a:t>
            </a:r>
            <a:r>
              <a:rPr lang="en-US" sz="1800" b="0" i="0" u="none" strike="noStrike" baseline="0" dirty="0" err="1">
                <a:solidFill>
                  <a:srgbClr val="1D1D1E"/>
                </a:solidFill>
                <a:latin typeface="Palatino-Roman"/>
              </a:rPr>
              <a:t>isAlive</a:t>
            </a:r>
            <a:r>
              <a:rPr lang="en-US" sz="1800" b="0" i="0" u="none" strike="noStrike" baseline="0" dirty="0">
                <a:solidFill>
                  <a:srgbClr val="1D1D1E"/>
                </a:solidFill>
                <a:latin typeface="Palatino-Roman"/>
              </a:rPr>
              <a:t>( )</a:t>
            </a:r>
          </a:p>
          <a:p>
            <a:pPr algn="l">
              <a:lnSpc>
                <a:spcPct val="160000"/>
              </a:lnSpc>
            </a:pPr>
            <a:r>
              <a:rPr lang="en-US" sz="1800" dirty="0">
                <a:solidFill>
                  <a:srgbClr val="1D1D1E"/>
                </a:solidFill>
                <a:latin typeface="Palatino-Roman"/>
              </a:rPr>
              <a:t>The </a:t>
            </a:r>
            <a:r>
              <a:rPr lang="en-US" sz="1800" dirty="0" err="1">
                <a:solidFill>
                  <a:srgbClr val="1D1D1E"/>
                </a:solidFill>
                <a:latin typeface="Palatino-Roman"/>
              </a:rPr>
              <a:t>isAlive</a:t>
            </a:r>
            <a:r>
              <a:rPr lang="en-US" sz="1800" dirty="0">
                <a:solidFill>
                  <a:srgbClr val="1D1D1E"/>
                </a:solidFill>
                <a:latin typeface="Palatino-Roman"/>
              </a:rPr>
              <a:t>( ) method returns true if the thread upon which it is called is still running. It returns false otherwise.</a:t>
            </a:r>
          </a:p>
          <a:p>
            <a:pPr algn="l">
              <a:lnSpc>
                <a:spcPct val="160000"/>
              </a:lnSpc>
            </a:pPr>
            <a:r>
              <a:rPr lang="en-US" sz="1800" dirty="0">
                <a:solidFill>
                  <a:srgbClr val="1D1D1E"/>
                </a:solidFill>
                <a:latin typeface="Palatino-Roman"/>
              </a:rPr>
              <a:t>While </a:t>
            </a:r>
            <a:r>
              <a:rPr lang="en-US" sz="1800" dirty="0" err="1">
                <a:solidFill>
                  <a:srgbClr val="1D1D1E"/>
                </a:solidFill>
                <a:latin typeface="Palatino-Roman"/>
              </a:rPr>
              <a:t>isAlive</a:t>
            </a:r>
            <a:r>
              <a:rPr lang="en-US" sz="1800" dirty="0">
                <a:solidFill>
                  <a:srgbClr val="1D1D1E"/>
                </a:solidFill>
                <a:latin typeface="Palatino-Roman"/>
              </a:rPr>
              <a:t>( ) is occasionally useful, the method that you will more commonly use to wait for a thread to finish is called join( ), shown here:</a:t>
            </a:r>
          </a:p>
          <a:p>
            <a:pPr marL="0" indent="0" algn="l">
              <a:buNone/>
            </a:pPr>
            <a:r>
              <a:rPr lang="en-US" sz="1800" dirty="0">
                <a:solidFill>
                  <a:srgbClr val="1D1D1E"/>
                </a:solidFill>
                <a:latin typeface="Palatino-Roman"/>
              </a:rPr>
              <a:t>	final void join( ) throws </a:t>
            </a:r>
            <a:r>
              <a:rPr lang="en-US" sz="1800" dirty="0" err="1">
                <a:solidFill>
                  <a:srgbClr val="1D1D1E"/>
                </a:solidFill>
                <a:latin typeface="Palatino-Roman"/>
              </a:rPr>
              <a:t>InterruptedException</a:t>
            </a:r>
            <a:endParaRPr lang="en-US" sz="1800" dirty="0">
              <a:solidFill>
                <a:srgbClr val="1D1D1E"/>
              </a:solidFill>
              <a:latin typeface="Palatino-Roman"/>
            </a:endParaRPr>
          </a:p>
          <a:p>
            <a:pPr algn="l"/>
            <a:endParaRPr lang="en-US" dirty="0"/>
          </a:p>
        </p:txBody>
      </p:sp>
      <p:sp>
        <p:nvSpPr>
          <p:cNvPr id="4" name="Date Placeholder 5"/>
          <p:cNvSpPr>
            <a:spLocks noGrp="1"/>
          </p:cNvSpPr>
          <p:nvPr>
            <p:ph type="dt" sz="half" idx="10"/>
          </p:nvPr>
        </p:nvSpPr>
        <p:spPr>
          <a:xfrm>
            <a:off x="0" y="6496050"/>
            <a:ext cx="4038600" cy="365125"/>
          </a:xfrm>
        </p:spPr>
        <p:style>
          <a:lnRef idx="1">
            <a:schemeClr val="accent1"/>
          </a:lnRef>
          <a:fillRef idx="2">
            <a:schemeClr val="accent1"/>
          </a:fillRef>
          <a:effectRef idx="1">
            <a:schemeClr val="accent1"/>
          </a:effectRef>
          <a:fontRef idx="minor">
            <a:schemeClr val="dk1"/>
          </a:fontRef>
        </p:style>
        <p:txBody>
          <a:bodyPr/>
          <a:lstStyle/>
          <a:p>
            <a:fld id="{78124006-D55D-4197-8C9D-663DFE41C2A4}" type="datetime1">
              <a:rPr lang="en-IN" b="1" smtClean="0">
                <a:solidFill>
                  <a:srgbClr val="0000FF"/>
                </a:solidFill>
                <a:latin typeface="Bookman Old Style" panose="02050604050505020204" pitchFamily="18" charset="0"/>
              </a:rPr>
              <a:t>28-08-2023</a:t>
            </a:fld>
            <a:endParaRPr lang="en-IN" b="1" dirty="0">
              <a:solidFill>
                <a:srgbClr val="0000FF"/>
              </a:solidFill>
              <a:latin typeface="Bookman Old Style" panose="02050604050505020204" pitchFamily="18" charset="0"/>
            </a:endParaRPr>
          </a:p>
        </p:txBody>
      </p:sp>
      <p:sp>
        <p:nvSpPr>
          <p:cNvPr id="5" name="Date Placeholder 5"/>
          <p:cNvSpPr txBox="1">
            <a:spLocks/>
          </p:cNvSpPr>
          <p:nvPr/>
        </p:nvSpPr>
        <p:spPr>
          <a:xfrm>
            <a:off x="4038600" y="6492875"/>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53800" y="153"/>
            <a:ext cx="783743" cy="780260"/>
          </a:xfrm>
          <a:prstGeom prst="rect">
            <a:avLst/>
          </a:prstGeom>
        </p:spPr>
      </p:pic>
      <p:sp>
        <p:nvSpPr>
          <p:cNvPr id="7" name="Footer Placeholder 6"/>
          <p:cNvSpPr>
            <a:spLocks noGrp="1"/>
          </p:cNvSpPr>
          <p:nvPr>
            <p:ph type="ftr" sz="quarter" idx="11"/>
          </p:nvPr>
        </p:nvSpPr>
        <p:spPr/>
        <p:txBody>
          <a:bodyPr/>
          <a:lstStyle/>
          <a:p>
            <a:r>
              <a:rPr lang="en-IN" smtClean="0"/>
              <a:t>APP Faculties - CINTEL</a:t>
            </a:r>
            <a:endParaRPr lang="en-IN"/>
          </a:p>
        </p:txBody>
      </p:sp>
      <p:sp>
        <p:nvSpPr>
          <p:cNvPr id="8" name="Slide Number Placeholder 7"/>
          <p:cNvSpPr>
            <a:spLocks noGrp="1"/>
          </p:cNvSpPr>
          <p:nvPr>
            <p:ph type="sldNum" sz="quarter" idx="12"/>
          </p:nvPr>
        </p:nvSpPr>
        <p:spPr/>
        <p:txBody>
          <a:bodyPr/>
          <a:lstStyle/>
          <a:p>
            <a:fld id="{F59C78FD-3676-4262-8623-CA1BA4C6293E}" type="slidenum">
              <a:rPr lang="en-IN" smtClean="0"/>
              <a:t>21</a:t>
            </a:fld>
            <a:endParaRPr lang="en-IN"/>
          </a:p>
        </p:txBody>
      </p:sp>
    </p:spTree>
    <p:extLst>
      <p:ext uri="{BB962C8B-B14F-4D97-AF65-F5344CB8AC3E}">
        <p14:creationId xmlns:p14="http://schemas.microsoft.com/office/powerpoint/2010/main" val="12698762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7F1300B-B588-24C0-3F31-FADC791702A4}"/>
              </a:ext>
            </a:extLst>
          </p:cNvPr>
          <p:cNvSpPr>
            <a:spLocks noGrp="1"/>
          </p:cNvSpPr>
          <p:nvPr>
            <p:ph type="title"/>
          </p:nvPr>
        </p:nvSpPr>
        <p:spPr>
          <a:xfrm>
            <a:off x="838200" y="119466"/>
            <a:ext cx="10515600" cy="315912"/>
          </a:xfrm>
        </p:spPr>
        <p:txBody>
          <a:bodyPr>
            <a:normAutofit fontScale="90000"/>
          </a:bodyPr>
          <a:lstStyle/>
          <a:p>
            <a:pPr algn="ctr"/>
            <a:r>
              <a:rPr lang="en-US" sz="2100" b="1" dirty="0">
                <a:solidFill>
                  <a:srgbClr val="0070C0"/>
                </a:solidFill>
                <a:latin typeface="Arial" panose="020B0604020202020204" pitchFamily="34" charset="0"/>
                <a:cs typeface="Arial" panose="020B0604020202020204" pitchFamily="34" charset="0"/>
              </a:rPr>
              <a:t>Example</a:t>
            </a:r>
          </a:p>
        </p:txBody>
      </p:sp>
      <p:pic>
        <p:nvPicPr>
          <p:cNvPr id="5" name="Picture 4">
            <a:extLst>
              <a:ext uri="{FF2B5EF4-FFF2-40B4-BE49-F238E27FC236}">
                <a16:creationId xmlns:a16="http://schemas.microsoft.com/office/drawing/2014/main" xmlns="" id="{260C753F-B50C-B511-C832-586625DCE8BE}"/>
              </a:ext>
            </a:extLst>
          </p:cNvPr>
          <p:cNvPicPr>
            <a:picLocks noChangeAspect="1"/>
          </p:cNvPicPr>
          <p:nvPr/>
        </p:nvPicPr>
        <p:blipFill>
          <a:blip r:embed="rId2"/>
          <a:stretch>
            <a:fillRect/>
          </a:stretch>
        </p:blipFill>
        <p:spPr>
          <a:xfrm>
            <a:off x="227322" y="435378"/>
            <a:ext cx="5053368" cy="6117182"/>
          </a:xfrm>
          <a:prstGeom prst="rect">
            <a:avLst/>
          </a:prstGeom>
        </p:spPr>
      </p:pic>
      <p:pic>
        <p:nvPicPr>
          <p:cNvPr id="7" name="Picture 6">
            <a:extLst>
              <a:ext uri="{FF2B5EF4-FFF2-40B4-BE49-F238E27FC236}">
                <a16:creationId xmlns:a16="http://schemas.microsoft.com/office/drawing/2014/main" xmlns="" id="{F4A350C7-20C0-2E99-B078-C4505E0CE8DE}"/>
              </a:ext>
            </a:extLst>
          </p:cNvPr>
          <p:cNvPicPr>
            <a:picLocks noChangeAspect="1"/>
          </p:cNvPicPr>
          <p:nvPr/>
        </p:nvPicPr>
        <p:blipFill>
          <a:blip r:embed="rId3"/>
          <a:stretch>
            <a:fillRect/>
          </a:stretch>
        </p:blipFill>
        <p:spPr>
          <a:xfrm>
            <a:off x="6408760" y="654522"/>
            <a:ext cx="4945040" cy="4420431"/>
          </a:xfrm>
          <a:prstGeom prst="rect">
            <a:avLst/>
          </a:prstGeom>
        </p:spPr>
      </p:pic>
      <p:sp>
        <p:nvSpPr>
          <p:cNvPr id="6" name="Date Placeholder 5"/>
          <p:cNvSpPr>
            <a:spLocks noGrp="1"/>
          </p:cNvSpPr>
          <p:nvPr>
            <p:ph type="dt" sz="half" idx="10"/>
          </p:nvPr>
        </p:nvSpPr>
        <p:spPr>
          <a:xfrm>
            <a:off x="0" y="6496050"/>
            <a:ext cx="4038600" cy="365125"/>
          </a:xfrm>
        </p:spPr>
        <p:style>
          <a:lnRef idx="1">
            <a:schemeClr val="accent1"/>
          </a:lnRef>
          <a:fillRef idx="2">
            <a:schemeClr val="accent1"/>
          </a:fillRef>
          <a:effectRef idx="1">
            <a:schemeClr val="accent1"/>
          </a:effectRef>
          <a:fontRef idx="minor">
            <a:schemeClr val="dk1"/>
          </a:fontRef>
        </p:style>
        <p:txBody>
          <a:bodyPr/>
          <a:lstStyle/>
          <a:p>
            <a:fld id="{55E88BF4-81BD-400F-A0E3-69E34E7D89B3}" type="datetime1">
              <a:rPr lang="en-IN" b="1" smtClean="0">
                <a:solidFill>
                  <a:srgbClr val="0000FF"/>
                </a:solidFill>
                <a:latin typeface="Bookman Old Style" panose="02050604050505020204" pitchFamily="18" charset="0"/>
              </a:rPr>
              <a:t>28-08-2023</a:t>
            </a:fld>
            <a:endParaRPr lang="en-IN" b="1" dirty="0">
              <a:solidFill>
                <a:srgbClr val="0000FF"/>
              </a:solidFill>
              <a:latin typeface="Bookman Old Style" panose="02050604050505020204" pitchFamily="18" charset="0"/>
            </a:endParaRPr>
          </a:p>
        </p:txBody>
      </p:sp>
      <p:sp>
        <p:nvSpPr>
          <p:cNvPr id="8" name="Date Placeholder 5"/>
          <p:cNvSpPr txBox="1">
            <a:spLocks/>
          </p:cNvSpPr>
          <p:nvPr/>
        </p:nvSpPr>
        <p:spPr>
          <a:xfrm>
            <a:off x="4038600" y="6492875"/>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72953" y="0"/>
            <a:ext cx="719047" cy="715851"/>
          </a:xfrm>
          <a:prstGeom prst="rect">
            <a:avLst/>
          </a:prstGeom>
        </p:spPr>
      </p:pic>
      <p:sp>
        <p:nvSpPr>
          <p:cNvPr id="4" name="Footer Placeholder 3"/>
          <p:cNvSpPr>
            <a:spLocks noGrp="1"/>
          </p:cNvSpPr>
          <p:nvPr>
            <p:ph type="ftr" sz="quarter" idx="11"/>
          </p:nvPr>
        </p:nvSpPr>
        <p:spPr/>
        <p:txBody>
          <a:bodyPr/>
          <a:lstStyle/>
          <a:p>
            <a:r>
              <a:rPr lang="en-IN" smtClean="0"/>
              <a:t>APP Faculties - CINTEL</a:t>
            </a:r>
            <a:endParaRPr lang="en-IN"/>
          </a:p>
        </p:txBody>
      </p:sp>
      <p:sp>
        <p:nvSpPr>
          <p:cNvPr id="9" name="Slide Number Placeholder 8"/>
          <p:cNvSpPr>
            <a:spLocks noGrp="1"/>
          </p:cNvSpPr>
          <p:nvPr>
            <p:ph type="sldNum" sz="quarter" idx="12"/>
          </p:nvPr>
        </p:nvSpPr>
        <p:spPr/>
        <p:txBody>
          <a:bodyPr/>
          <a:lstStyle/>
          <a:p>
            <a:fld id="{F59C78FD-3676-4262-8623-CA1BA4C6293E}" type="slidenum">
              <a:rPr lang="en-IN" smtClean="0"/>
              <a:t>22</a:t>
            </a:fld>
            <a:endParaRPr lang="en-IN"/>
          </a:p>
        </p:txBody>
      </p:sp>
    </p:spTree>
    <p:extLst>
      <p:ext uri="{BB962C8B-B14F-4D97-AF65-F5344CB8AC3E}">
        <p14:creationId xmlns:p14="http://schemas.microsoft.com/office/powerpoint/2010/main" val="11284663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08B39A2-462E-54E1-1EA5-797573DD681E}"/>
              </a:ext>
            </a:extLst>
          </p:cNvPr>
          <p:cNvSpPr>
            <a:spLocks noGrp="1"/>
          </p:cNvSpPr>
          <p:nvPr>
            <p:ph type="title"/>
          </p:nvPr>
        </p:nvSpPr>
        <p:spPr>
          <a:xfrm>
            <a:off x="838200" y="119465"/>
            <a:ext cx="10515600" cy="453741"/>
          </a:xfrm>
        </p:spPr>
        <p:txBody>
          <a:bodyPr/>
          <a:lstStyle/>
          <a:p>
            <a:pPr algn="ctr"/>
            <a:r>
              <a:rPr lang="en-US" sz="2100" b="1" dirty="0">
                <a:solidFill>
                  <a:srgbClr val="0070C0"/>
                </a:solidFill>
                <a:latin typeface="Arial" panose="020B0604020202020204" pitchFamily="34" charset="0"/>
                <a:cs typeface="Arial" panose="020B0604020202020204" pitchFamily="34" charset="0"/>
              </a:rPr>
              <a:t>Example</a:t>
            </a:r>
          </a:p>
        </p:txBody>
      </p:sp>
      <p:pic>
        <p:nvPicPr>
          <p:cNvPr id="4" name="Picture 3">
            <a:extLst>
              <a:ext uri="{FF2B5EF4-FFF2-40B4-BE49-F238E27FC236}">
                <a16:creationId xmlns:a16="http://schemas.microsoft.com/office/drawing/2014/main" xmlns="" id="{239783F5-15FD-35A8-1CA3-1EF8BC4A66C7}"/>
              </a:ext>
            </a:extLst>
          </p:cNvPr>
          <p:cNvPicPr>
            <a:picLocks noChangeAspect="1"/>
          </p:cNvPicPr>
          <p:nvPr/>
        </p:nvPicPr>
        <p:blipFill>
          <a:blip r:embed="rId2"/>
          <a:stretch>
            <a:fillRect/>
          </a:stretch>
        </p:blipFill>
        <p:spPr>
          <a:xfrm>
            <a:off x="346737" y="709684"/>
            <a:ext cx="4607400" cy="4985200"/>
          </a:xfrm>
          <a:prstGeom prst="rect">
            <a:avLst/>
          </a:prstGeom>
        </p:spPr>
      </p:pic>
      <p:pic>
        <p:nvPicPr>
          <p:cNvPr id="6" name="Picture 5">
            <a:extLst>
              <a:ext uri="{FF2B5EF4-FFF2-40B4-BE49-F238E27FC236}">
                <a16:creationId xmlns:a16="http://schemas.microsoft.com/office/drawing/2014/main" xmlns="" id="{C79610D1-B385-E244-5ED4-2D29FA297E79}"/>
              </a:ext>
            </a:extLst>
          </p:cNvPr>
          <p:cNvPicPr>
            <a:picLocks noChangeAspect="1"/>
          </p:cNvPicPr>
          <p:nvPr/>
        </p:nvPicPr>
        <p:blipFill>
          <a:blip r:embed="rId3"/>
          <a:stretch>
            <a:fillRect/>
          </a:stretch>
        </p:blipFill>
        <p:spPr>
          <a:xfrm>
            <a:off x="6096000" y="709684"/>
            <a:ext cx="4863152" cy="4462817"/>
          </a:xfrm>
          <a:prstGeom prst="rect">
            <a:avLst/>
          </a:prstGeom>
        </p:spPr>
      </p:pic>
      <p:pic>
        <p:nvPicPr>
          <p:cNvPr id="8" name="Picture 7">
            <a:extLst>
              <a:ext uri="{FF2B5EF4-FFF2-40B4-BE49-F238E27FC236}">
                <a16:creationId xmlns:a16="http://schemas.microsoft.com/office/drawing/2014/main" xmlns="" id="{15937EA5-213F-42EC-4008-C879E11E0B4E}"/>
              </a:ext>
            </a:extLst>
          </p:cNvPr>
          <p:cNvPicPr>
            <a:picLocks noChangeAspect="1"/>
          </p:cNvPicPr>
          <p:nvPr/>
        </p:nvPicPr>
        <p:blipFill>
          <a:blip r:embed="rId4"/>
          <a:stretch>
            <a:fillRect/>
          </a:stretch>
        </p:blipFill>
        <p:spPr>
          <a:xfrm>
            <a:off x="6515810" y="5172500"/>
            <a:ext cx="4129444" cy="1460311"/>
          </a:xfrm>
          <a:prstGeom prst="rect">
            <a:avLst/>
          </a:prstGeom>
        </p:spPr>
      </p:pic>
      <p:sp>
        <p:nvSpPr>
          <p:cNvPr id="9" name="TextBox 8">
            <a:extLst>
              <a:ext uri="{FF2B5EF4-FFF2-40B4-BE49-F238E27FC236}">
                <a16:creationId xmlns:a16="http://schemas.microsoft.com/office/drawing/2014/main" xmlns="" id="{D53B3DF4-DA16-CCDB-8614-1B1FCA10AB57}"/>
              </a:ext>
            </a:extLst>
          </p:cNvPr>
          <p:cNvSpPr txBox="1"/>
          <p:nvPr/>
        </p:nvSpPr>
        <p:spPr>
          <a:xfrm>
            <a:off x="1730706" y="5948261"/>
            <a:ext cx="1839461" cy="400110"/>
          </a:xfrm>
          <a:prstGeom prst="rect">
            <a:avLst/>
          </a:prstGeom>
          <a:noFill/>
        </p:spPr>
        <p:txBody>
          <a:bodyPr wrap="square">
            <a:spAutoFit/>
          </a:bodyPr>
          <a:lstStyle/>
          <a:p>
            <a:r>
              <a:rPr lang="en-US" sz="2000" b="1" dirty="0">
                <a:solidFill>
                  <a:srgbClr val="0070C0"/>
                </a:solidFill>
              </a:rPr>
              <a:t>Output</a:t>
            </a:r>
          </a:p>
        </p:txBody>
      </p:sp>
      <p:sp>
        <p:nvSpPr>
          <p:cNvPr id="10" name="Arrow: Right 9">
            <a:extLst>
              <a:ext uri="{FF2B5EF4-FFF2-40B4-BE49-F238E27FC236}">
                <a16:creationId xmlns:a16="http://schemas.microsoft.com/office/drawing/2014/main" xmlns="" id="{63661A93-4536-6804-D941-B36A7DD237E9}"/>
              </a:ext>
            </a:extLst>
          </p:cNvPr>
          <p:cNvSpPr/>
          <p:nvPr/>
        </p:nvSpPr>
        <p:spPr>
          <a:xfrm>
            <a:off x="3685570" y="5948261"/>
            <a:ext cx="1268567" cy="41279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ate Placeholder 5"/>
          <p:cNvSpPr>
            <a:spLocks noGrp="1"/>
          </p:cNvSpPr>
          <p:nvPr>
            <p:ph type="dt" sz="half" idx="10"/>
          </p:nvPr>
        </p:nvSpPr>
        <p:spPr>
          <a:xfrm>
            <a:off x="0" y="6496050"/>
            <a:ext cx="4038600" cy="365125"/>
          </a:xfrm>
        </p:spPr>
        <p:style>
          <a:lnRef idx="1">
            <a:schemeClr val="accent1"/>
          </a:lnRef>
          <a:fillRef idx="2">
            <a:schemeClr val="accent1"/>
          </a:fillRef>
          <a:effectRef idx="1">
            <a:schemeClr val="accent1"/>
          </a:effectRef>
          <a:fontRef idx="minor">
            <a:schemeClr val="dk1"/>
          </a:fontRef>
        </p:style>
        <p:txBody>
          <a:bodyPr/>
          <a:lstStyle/>
          <a:p>
            <a:fld id="{E3910AE3-4583-4EF8-8AA6-E40153948726}" type="datetime1">
              <a:rPr lang="en-IN" b="1" smtClean="0">
                <a:solidFill>
                  <a:srgbClr val="0000FF"/>
                </a:solidFill>
                <a:latin typeface="Bookman Old Style" panose="02050604050505020204" pitchFamily="18" charset="0"/>
              </a:rPr>
              <a:t>28-08-2023</a:t>
            </a:fld>
            <a:endParaRPr lang="en-IN" b="1" dirty="0">
              <a:solidFill>
                <a:srgbClr val="0000FF"/>
              </a:solidFill>
              <a:latin typeface="Bookman Old Style" panose="02050604050505020204" pitchFamily="18" charset="0"/>
            </a:endParaRPr>
          </a:p>
        </p:txBody>
      </p:sp>
      <p:sp>
        <p:nvSpPr>
          <p:cNvPr id="12" name="Date Placeholder 5"/>
          <p:cNvSpPr txBox="1">
            <a:spLocks/>
          </p:cNvSpPr>
          <p:nvPr/>
        </p:nvSpPr>
        <p:spPr>
          <a:xfrm>
            <a:off x="4038600" y="6492875"/>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120437" y="39806"/>
            <a:ext cx="1071563" cy="1066800"/>
          </a:xfrm>
          <a:prstGeom prst="rect">
            <a:avLst/>
          </a:prstGeom>
        </p:spPr>
      </p:pic>
      <p:sp>
        <p:nvSpPr>
          <p:cNvPr id="5" name="Footer Placeholder 4"/>
          <p:cNvSpPr>
            <a:spLocks noGrp="1"/>
          </p:cNvSpPr>
          <p:nvPr>
            <p:ph type="ftr" sz="quarter" idx="11"/>
          </p:nvPr>
        </p:nvSpPr>
        <p:spPr/>
        <p:txBody>
          <a:bodyPr/>
          <a:lstStyle/>
          <a:p>
            <a:r>
              <a:rPr lang="en-IN" smtClean="0"/>
              <a:t>APP Faculties - CINTEL</a:t>
            </a:r>
            <a:endParaRPr lang="en-IN"/>
          </a:p>
        </p:txBody>
      </p:sp>
      <p:sp>
        <p:nvSpPr>
          <p:cNvPr id="7" name="Slide Number Placeholder 6"/>
          <p:cNvSpPr>
            <a:spLocks noGrp="1"/>
          </p:cNvSpPr>
          <p:nvPr>
            <p:ph type="sldNum" sz="quarter" idx="12"/>
          </p:nvPr>
        </p:nvSpPr>
        <p:spPr/>
        <p:txBody>
          <a:bodyPr/>
          <a:lstStyle/>
          <a:p>
            <a:fld id="{F59C78FD-3676-4262-8623-CA1BA4C6293E}" type="slidenum">
              <a:rPr lang="en-IN" smtClean="0"/>
              <a:t>23</a:t>
            </a:fld>
            <a:endParaRPr lang="en-IN"/>
          </a:p>
        </p:txBody>
      </p:sp>
    </p:spTree>
    <p:extLst>
      <p:ext uri="{BB962C8B-B14F-4D97-AF65-F5344CB8AC3E}">
        <p14:creationId xmlns:p14="http://schemas.microsoft.com/office/powerpoint/2010/main" val="38215446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61B23D-81FB-E000-85BE-F2EA22A3934F}"/>
              </a:ext>
            </a:extLst>
          </p:cNvPr>
          <p:cNvSpPr>
            <a:spLocks noGrp="1"/>
          </p:cNvSpPr>
          <p:nvPr>
            <p:ph type="title"/>
          </p:nvPr>
        </p:nvSpPr>
        <p:spPr>
          <a:xfrm>
            <a:off x="729018" y="49875"/>
            <a:ext cx="10515600" cy="496035"/>
          </a:xfrm>
        </p:spPr>
        <p:txBody>
          <a:bodyPr/>
          <a:lstStyle/>
          <a:p>
            <a:pPr algn="ctr"/>
            <a:r>
              <a:rPr lang="en-US" sz="2100" b="1" dirty="0">
                <a:solidFill>
                  <a:srgbClr val="0070C0"/>
                </a:solidFill>
                <a:latin typeface="Arial" panose="020B0604020202020204" pitchFamily="34" charset="0"/>
                <a:cs typeface="Arial" panose="020B0604020202020204" pitchFamily="34" charset="0"/>
              </a:rPr>
              <a:t>Thread Priorities</a:t>
            </a:r>
          </a:p>
        </p:txBody>
      </p:sp>
      <p:sp>
        <p:nvSpPr>
          <p:cNvPr id="3" name="Content Placeholder 2">
            <a:extLst>
              <a:ext uri="{FF2B5EF4-FFF2-40B4-BE49-F238E27FC236}">
                <a16:creationId xmlns:a16="http://schemas.microsoft.com/office/drawing/2014/main" xmlns="" id="{F5E12D7B-B22A-1FF8-B2AC-163E98CBEEA8}"/>
              </a:ext>
            </a:extLst>
          </p:cNvPr>
          <p:cNvSpPr>
            <a:spLocks noGrp="1"/>
          </p:cNvSpPr>
          <p:nvPr>
            <p:ph idx="1"/>
          </p:nvPr>
        </p:nvSpPr>
        <p:spPr>
          <a:xfrm>
            <a:off x="368491" y="747451"/>
            <a:ext cx="11218458" cy="5230268"/>
          </a:xfrm>
        </p:spPr>
        <p:txBody>
          <a:bodyPr>
            <a:normAutofit/>
          </a:bodyPr>
          <a:lstStyle/>
          <a:p>
            <a:pPr algn="l">
              <a:lnSpc>
                <a:spcPct val="150000"/>
              </a:lnSpc>
            </a:pPr>
            <a:r>
              <a:rPr lang="en-US" sz="1800" b="0" i="0" u="none" strike="noStrike" baseline="0" dirty="0">
                <a:solidFill>
                  <a:srgbClr val="1D1D1E"/>
                </a:solidFill>
                <a:latin typeface="Palatino-Roman"/>
              </a:rPr>
              <a:t>Thread priorities are used by the thread scheduler to decide when each thread should be allowed to run.</a:t>
            </a:r>
          </a:p>
          <a:p>
            <a:pPr algn="l">
              <a:lnSpc>
                <a:spcPct val="150000"/>
              </a:lnSpc>
            </a:pPr>
            <a:r>
              <a:rPr lang="en-US" sz="1800" b="0" i="0" u="none" strike="noStrike" baseline="0" dirty="0">
                <a:solidFill>
                  <a:srgbClr val="1D1D1E"/>
                </a:solidFill>
                <a:latin typeface="Palatino-Roman"/>
              </a:rPr>
              <a:t>To set a thread’s priority, use the </a:t>
            </a:r>
            <a:r>
              <a:rPr lang="en-US" sz="1800" b="1" i="0" u="none" strike="noStrike" baseline="0" dirty="0" err="1">
                <a:solidFill>
                  <a:srgbClr val="C00000"/>
                </a:solidFill>
                <a:latin typeface="Palatino-Bold"/>
              </a:rPr>
              <a:t>setPriority</a:t>
            </a:r>
            <a:r>
              <a:rPr lang="en-US" sz="1800" b="1" i="0" u="none" strike="noStrike" baseline="0" dirty="0">
                <a:solidFill>
                  <a:srgbClr val="C00000"/>
                </a:solidFill>
                <a:latin typeface="Palatino-Bold"/>
              </a:rPr>
              <a:t>( ) </a:t>
            </a:r>
            <a:r>
              <a:rPr lang="en-US" sz="1800" b="0" i="0" u="none" strike="noStrike" baseline="0" dirty="0">
                <a:solidFill>
                  <a:srgbClr val="1D1D1E"/>
                </a:solidFill>
                <a:latin typeface="Palatino-Roman"/>
              </a:rPr>
              <a:t>method, which is a member of </a:t>
            </a:r>
            <a:r>
              <a:rPr lang="en-US" sz="1800" b="1" i="0" u="none" strike="noStrike" baseline="0" dirty="0">
                <a:solidFill>
                  <a:srgbClr val="C00000"/>
                </a:solidFill>
                <a:latin typeface="Palatino-Bold"/>
              </a:rPr>
              <a:t>Thread</a:t>
            </a:r>
            <a:r>
              <a:rPr lang="en-US" sz="1800" b="0" i="0" u="none" strike="noStrike" baseline="0" dirty="0">
                <a:solidFill>
                  <a:srgbClr val="C00000"/>
                </a:solidFill>
                <a:latin typeface="Palatino-Roman"/>
              </a:rPr>
              <a:t>.</a:t>
            </a:r>
            <a:r>
              <a:rPr lang="en-US" sz="1800" b="0" i="0" u="none" strike="noStrike" baseline="0" dirty="0">
                <a:solidFill>
                  <a:srgbClr val="1D1D1E"/>
                </a:solidFill>
                <a:latin typeface="Palatino-Roman"/>
              </a:rPr>
              <a:t> This is its general form:</a:t>
            </a:r>
          </a:p>
          <a:p>
            <a:pPr marL="0" indent="0" algn="l">
              <a:lnSpc>
                <a:spcPct val="150000"/>
              </a:lnSpc>
              <a:buNone/>
            </a:pPr>
            <a:r>
              <a:rPr lang="en-US" sz="1800" b="0" i="0" u="none" strike="noStrike" baseline="0" dirty="0">
                <a:solidFill>
                  <a:srgbClr val="1D1D1E"/>
                </a:solidFill>
                <a:latin typeface="Palatino-Roman"/>
              </a:rPr>
              <a:t>	final void </a:t>
            </a:r>
            <a:r>
              <a:rPr lang="en-US" sz="1800" b="0" i="0" u="none" strike="noStrike" baseline="0" dirty="0" err="1">
                <a:solidFill>
                  <a:srgbClr val="1D1D1E"/>
                </a:solidFill>
                <a:latin typeface="Palatino-Roman"/>
              </a:rPr>
              <a:t>setPriority</a:t>
            </a:r>
            <a:r>
              <a:rPr lang="en-US" sz="1800" b="0" i="0" u="none" strike="noStrike" baseline="0" dirty="0">
                <a:solidFill>
                  <a:srgbClr val="1D1D1E"/>
                </a:solidFill>
                <a:latin typeface="Palatino-Roman"/>
              </a:rPr>
              <a:t>(int </a:t>
            </a:r>
            <a:r>
              <a:rPr lang="en-US" sz="1800" b="0" i="1" u="none" strike="noStrike" baseline="0" dirty="0">
                <a:solidFill>
                  <a:srgbClr val="1D1D1E"/>
                </a:solidFill>
                <a:latin typeface="Palatino-Italic"/>
              </a:rPr>
              <a:t>level</a:t>
            </a:r>
            <a:r>
              <a:rPr lang="en-US" sz="1800" b="0" i="0" u="none" strike="noStrike" baseline="0" dirty="0">
                <a:solidFill>
                  <a:srgbClr val="1D1D1E"/>
                </a:solidFill>
                <a:latin typeface="Palatino-Roman"/>
              </a:rPr>
              <a:t>)</a:t>
            </a:r>
          </a:p>
          <a:p>
            <a:pPr algn="l">
              <a:lnSpc>
                <a:spcPct val="150000"/>
              </a:lnSpc>
            </a:pPr>
            <a:r>
              <a:rPr lang="en-US" sz="1800" b="0" i="0" u="none" strike="noStrike" baseline="0" dirty="0">
                <a:solidFill>
                  <a:srgbClr val="1D1D1E"/>
                </a:solidFill>
                <a:latin typeface="Palatino-Roman"/>
              </a:rPr>
              <a:t>Here, </a:t>
            </a:r>
            <a:r>
              <a:rPr lang="en-US" sz="1800" b="0" i="1" u="none" strike="noStrike" baseline="0" dirty="0">
                <a:solidFill>
                  <a:srgbClr val="0070C0"/>
                </a:solidFill>
                <a:latin typeface="Palatino-Italic"/>
              </a:rPr>
              <a:t>level</a:t>
            </a:r>
            <a:r>
              <a:rPr lang="en-US" sz="1800" b="0" i="1" u="none" strike="noStrike" baseline="0" dirty="0">
                <a:solidFill>
                  <a:srgbClr val="1D1D1E"/>
                </a:solidFill>
                <a:latin typeface="Palatino-Italic"/>
              </a:rPr>
              <a:t> </a:t>
            </a:r>
            <a:r>
              <a:rPr lang="en-US" sz="1800" b="0" i="0" u="none" strike="noStrike" baseline="0" dirty="0">
                <a:solidFill>
                  <a:srgbClr val="1D1D1E"/>
                </a:solidFill>
                <a:latin typeface="Palatino-Roman"/>
              </a:rPr>
              <a:t>specifies the new priority setting for the calling thread. The value of </a:t>
            </a:r>
            <a:r>
              <a:rPr lang="en-US" sz="1800" b="0" i="1" u="none" strike="noStrike" baseline="0" dirty="0">
                <a:solidFill>
                  <a:srgbClr val="0070C0"/>
                </a:solidFill>
                <a:latin typeface="Palatino-Italic"/>
              </a:rPr>
              <a:t>level</a:t>
            </a:r>
            <a:r>
              <a:rPr lang="en-US" sz="1800" b="0" i="1" u="none" strike="noStrike" baseline="0" dirty="0">
                <a:solidFill>
                  <a:srgbClr val="1D1D1E"/>
                </a:solidFill>
                <a:latin typeface="Palatino-Italic"/>
              </a:rPr>
              <a:t> </a:t>
            </a:r>
            <a:r>
              <a:rPr lang="en-US" sz="1800" b="0" i="0" u="none" strike="noStrike" baseline="0" dirty="0">
                <a:solidFill>
                  <a:srgbClr val="1D1D1E"/>
                </a:solidFill>
                <a:latin typeface="Palatino-Roman"/>
              </a:rPr>
              <a:t>must be within the range </a:t>
            </a:r>
            <a:r>
              <a:rPr lang="en-US" sz="1800" b="1" i="0" u="none" strike="noStrike" baseline="0" dirty="0">
                <a:solidFill>
                  <a:srgbClr val="C00000"/>
                </a:solidFill>
                <a:latin typeface="Palatino-Bold"/>
              </a:rPr>
              <a:t>MIN_PRIORITY </a:t>
            </a:r>
            <a:r>
              <a:rPr lang="en-US" sz="1800" b="0" i="0" u="none" strike="noStrike" baseline="0" dirty="0">
                <a:solidFill>
                  <a:srgbClr val="1D1D1E"/>
                </a:solidFill>
                <a:latin typeface="Palatino-Roman"/>
              </a:rPr>
              <a:t>and </a:t>
            </a:r>
            <a:r>
              <a:rPr lang="en-US" sz="1800" b="1" i="0" u="none" strike="noStrike" baseline="0" dirty="0">
                <a:solidFill>
                  <a:srgbClr val="C00000"/>
                </a:solidFill>
                <a:latin typeface="Palatino-Bold"/>
              </a:rPr>
              <a:t>MAX_PRIORITY</a:t>
            </a:r>
            <a:r>
              <a:rPr lang="en-US" sz="1800" b="0" i="0" u="none" strike="noStrike" baseline="0" dirty="0">
                <a:solidFill>
                  <a:srgbClr val="1D1D1E"/>
                </a:solidFill>
                <a:latin typeface="Palatino-Roman"/>
              </a:rPr>
              <a:t>. </a:t>
            </a:r>
          </a:p>
          <a:p>
            <a:pPr algn="l">
              <a:lnSpc>
                <a:spcPct val="150000"/>
              </a:lnSpc>
            </a:pPr>
            <a:r>
              <a:rPr lang="en-US" sz="1800" b="0" i="0" u="none" strike="noStrike" baseline="0" dirty="0">
                <a:solidFill>
                  <a:srgbClr val="1D1D1E"/>
                </a:solidFill>
                <a:latin typeface="Palatino-Roman"/>
              </a:rPr>
              <a:t>Currently, these values are 1 and 10, respectively. To return a thread to default priority, specify </a:t>
            </a:r>
            <a:r>
              <a:rPr lang="en-US" sz="1800" b="1" i="0" u="none" strike="noStrike" baseline="0" dirty="0">
                <a:solidFill>
                  <a:srgbClr val="C00000"/>
                </a:solidFill>
                <a:latin typeface="Palatino-Bold"/>
              </a:rPr>
              <a:t>NORM_PRIORITY</a:t>
            </a:r>
            <a:r>
              <a:rPr lang="en-US" sz="1800" b="0" i="0" u="none" strike="noStrike" baseline="0" dirty="0">
                <a:solidFill>
                  <a:srgbClr val="1D1D1E"/>
                </a:solidFill>
                <a:latin typeface="Palatino-Roman"/>
              </a:rPr>
              <a:t>, which is currently 5. These priorities are defined as </a:t>
            </a:r>
            <a:r>
              <a:rPr lang="en-US" sz="1800" b="1" i="0" u="none" strike="noStrike" baseline="0" dirty="0">
                <a:solidFill>
                  <a:srgbClr val="C00000"/>
                </a:solidFill>
                <a:latin typeface="Palatino-Bold"/>
              </a:rPr>
              <a:t>final</a:t>
            </a:r>
            <a:r>
              <a:rPr lang="en-US" sz="1800" b="1" i="0" u="none" strike="noStrike" baseline="0" dirty="0">
                <a:solidFill>
                  <a:srgbClr val="1D1D1E"/>
                </a:solidFill>
                <a:latin typeface="Palatino-Bold"/>
              </a:rPr>
              <a:t> </a:t>
            </a:r>
            <a:r>
              <a:rPr lang="en-US" sz="1800" b="0" i="0" u="none" strike="noStrike" baseline="0" dirty="0">
                <a:solidFill>
                  <a:srgbClr val="1D1D1E"/>
                </a:solidFill>
                <a:latin typeface="Palatino-Roman"/>
              </a:rPr>
              <a:t>variables within </a:t>
            </a:r>
            <a:r>
              <a:rPr lang="en-US" sz="1800" b="1" i="0" u="none" strike="noStrike" baseline="0" dirty="0">
                <a:solidFill>
                  <a:srgbClr val="C00000"/>
                </a:solidFill>
                <a:latin typeface="Palatino-Bold"/>
              </a:rPr>
              <a:t>Thread</a:t>
            </a:r>
            <a:r>
              <a:rPr lang="en-US" sz="1800" b="0" i="0" u="none" strike="noStrike" baseline="0" dirty="0">
                <a:solidFill>
                  <a:srgbClr val="C00000"/>
                </a:solidFill>
                <a:latin typeface="Palatino-Roman"/>
              </a:rPr>
              <a:t>.</a:t>
            </a:r>
          </a:p>
          <a:p>
            <a:pPr algn="l">
              <a:lnSpc>
                <a:spcPct val="150000"/>
              </a:lnSpc>
            </a:pPr>
            <a:r>
              <a:rPr lang="en-US" sz="1800" b="0" i="0" u="none" strike="noStrike" baseline="0" dirty="0">
                <a:solidFill>
                  <a:srgbClr val="1D1D1E"/>
                </a:solidFill>
                <a:latin typeface="Palatino-Roman"/>
              </a:rPr>
              <a:t>You can obtain the current priority setting by calling the </a:t>
            </a:r>
            <a:r>
              <a:rPr lang="en-US" sz="1800" b="1" i="0" u="none" strike="noStrike" baseline="0" dirty="0" err="1">
                <a:solidFill>
                  <a:srgbClr val="C00000"/>
                </a:solidFill>
                <a:latin typeface="Palatino-Bold"/>
              </a:rPr>
              <a:t>getPriority</a:t>
            </a:r>
            <a:r>
              <a:rPr lang="en-US" sz="1800" b="1" i="0" u="none" strike="noStrike" baseline="0" dirty="0">
                <a:solidFill>
                  <a:srgbClr val="C00000"/>
                </a:solidFill>
                <a:latin typeface="Palatino-Bold"/>
              </a:rPr>
              <a:t>( </a:t>
            </a:r>
            <a:r>
              <a:rPr lang="en-US" sz="1800" b="1" i="0" u="none" strike="noStrike" baseline="0" dirty="0">
                <a:solidFill>
                  <a:srgbClr val="1D1D1E"/>
                </a:solidFill>
                <a:latin typeface="Palatino-Bold"/>
              </a:rPr>
              <a:t>) </a:t>
            </a:r>
            <a:r>
              <a:rPr lang="en-US" sz="1800" b="0" i="0" u="none" strike="noStrike" baseline="0" dirty="0">
                <a:solidFill>
                  <a:srgbClr val="1D1D1E"/>
                </a:solidFill>
                <a:latin typeface="Palatino-Roman"/>
              </a:rPr>
              <a:t>method of </a:t>
            </a:r>
            <a:r>
              <a:rPr lang="en-US" sz="1800" b="1" i="0" u="none" strike="noStrike" baseline="0" dirty="0">
                <a:solidFill>
                  <a:srgbClr val="C00000"/>
                </a:solidFill>
                <a:latin typeface="Palatino-Bold"/>
              </a:rPr>
              <a:t>Thread</a:t>
            </a:r>
            <a:r>
              <a:rPr lang="en-US" sz="1800" b="0" i="0" u="none" strike="noStrike" baseline="0" dirty="0">
                <a:solidFill>
                  <a:srgbClr val="1D1D1E"/>
                </a:solidFill>
                <a:latin typeface="Palatino-Roman"/>
              </a:rPr>
              <a:t>, shown here:</a:t>
            </a:r>
          </a:p>
          <a:p>
            <a:pPr marL="0" indent="0" algn="l">
              <a:lnSpc>
                <a:spcPct val="150000"/>
              </a:lnSpc>
              <a:buNone/>
            </a:pPr>
            <a:r>
              <a:rPr lang="en-US" sz="1800" b="0" i="0" u="none" strike="noStrike" baseline="0" dirty="0">
                <a:solidFill>
                  <a:srgbClr val="1D1D1E"/>
                </a:solidFill>
                <a:latin typeface="Palatino-Roman"/>
              </a:rPr>
              <a:t>	final int </a:t>
            </a:r>
            <a:r>
              <a:rPr lang="en-US" sz="1800" b="0" i="0" u="none" strike="noStrike" baseline="0" dirty="0" err="1">
                <a:solidFill>
                  <a:srgbClr val="1D1D1E"/>
                </a:solidFill>
                <a:latin typeface="Palatino-Roman"/>
              </a:rPr>
              <a:t>getPriority</a:t>
            </a:r>
            <a:r>
              <a:rPr lang="en-US" sz="1800" b="0" i="0" u="none" strike="noStrike" baseline="0" dirty="0">
                <a:solidFill>
                  <a:srgbClr val="1D1D1E"/>
                </a:solidFill>
                <a:latin typeface="Palatino-Roman"/>
              </a:rPr>
              <a:t>( )</a:t>
            </a:r>
            <a:endParaRPr lang="en-US" dirty="0">
              <a:solidFill>
                <a:srgbClr val="C00000"/>
              </a:solidFill>
            </a:endParaRPr>
          </a:p>
        </p:txBody>
      </p:sp>
      <p:sp>
        <p:nvSpPr>
          <p:cNvPr id="4" name="Date Placeholder 5"/>
          <p:cNvSpPr>
            <a:spLocks noGrp="1"/>
          </p:cNvSpPr>
          <p:nvPr>
            <p:ph type="dt" sz="half" idx="10"/>
          </p:nvPr>
        </p:nvSpPr>
        <p:spPr>
          <a:xfrm>
            <a:off x="0" y="6496050"/>
            <a:ext cx="4038600" cy="365125"/>
          </a:xfrm>
        </p:spPr>
        <p:style>
          <a:lnRef idx="1">
            <a:schemeClr val="accent1"/>
          </a:lnRef>
          <a:fillRef idx="2">
            <a:schemeClr val="accent1"/>
          </a:fillRef>
          <a:effectRef idx="1">
            <a:schemeClr val="accent1"/>
          </a:effectRef>
          <a:fontRef idx="minor">
            <a:schemeClr val="dk1"/>
          </a:fontRef>
        </p:style>
        <p:txBody>
          <a:bodyPr/>
          <a:lstStyle/>
          <a:p>
            <a:fld id="{15F43B2A-2C6B-4537-87D9-6D700BFBC0CC}" type="datetime1">
              <a:rPr lang="en-IN" b="1" smtClean="0">
                <a:solidFill>
                  <a:srgbClr val="0000FF"/>
                </a:solidFill>
                <a:latin typeface="Bookman Old Style" panose="02050604050505020204" pitchFamily="18" charset="0"/>
              </a:rPr>
              <a:t>28-08-2023</a:t>
            </a:fld>
            <a:endParaRPr lang="en-IN" b="1" dirty="0">
              <a:solidFill>
                <a:srgbClr val="0000FF"/>
              </a:solidFill>
              <a:latin typeface="Bookman Old Style" panose="02050604050505020204" pitchFamily="18" charset="0"/>
            </a:endParaRPr>
          </a:p>
        </p:txBody>
      </p:sp>
      <p:sp>
        <p:nvSpPr>
          <p:cNvPr id="5" name="Date Placeholder 5"/>
          <p:cNvSpPr txBox="1">
            <a:spLocks/>
          </p:cNvSpPr>
          <p:nvPr/>
        </p:nvSpPr>
        <p:spPr>
          <a:xfrm>
            <a:off x="4038600" y="6496050"/>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dirty="0" err="1"/>
              <a:t>Dr.Maivizhi</a:t>
            </a:r>
            <a:r>
              <a:rPr lang="en-IN" dirty="0"/>
              <a:t>  Assistant Professor / CINTEL</a:t>
            </a:r>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74401" y="62280"/>
            <a:ext cx="917599" cy="913521"/>
          </a:xfrm>
          <a:prstGeom prst="rect">
            <a:avLst/>
          </a:prstGeom>
        </p:spPr>
      </p:pic>
      <p:sp>
        <p:nvSpPr>
          <p:cNvPr id="7" name="Footer Placeholder 6"/>
          <p:cNvSpPr>
            <a:spLocks noGrp="1"/>
          </p:cNvSpPr>
          <p:nvPr>
            <p:ph type="ftr" sz="quarter" idx="11"/>
          </p:nvPr>
        </p:nvSpPr>
        <p:spPr/>
        <p:txBody>
          <a:bodyPr/>
          <a:lstStyle/>
          <a:p>
            <a:r>
              <a:rPr lang="en-IN" smtClean="0"/>
              <a:t>APP Faculties - CINTEL</a:t>
            </a:r>
            <a:endParaRPr lang="en-IN"/>
          </a:p>
        </p:txBody>
      </p:sp>
      <p:sp>
        <p:nvSpPr>
          <p:cNvPr id="8" name="Slide Number Placeholder 7"/>
          <p:cNvSpPr>
            <a:spLocks noGrp="1"/>
          </p:cNvSpPr>
          <p:nvPr>
            <p:ph type="sldNum" sz="quarter" idx="12"/>
          </p:nvPr>
        </p:nvSpPr>
        <p:spPr/>
        <p:txBody>
          <a:bodyPr/>
          <a:lstStyle/>
          <a:p>
            <a:fld id="{F59C78FD-3676-4262-8623-CA1BA4C6293E}" type="slidenum">
              <a:rPr lang="en-IN" smtClean="0"/>
              <a:t>24</a:t>
            </a:fld>
            <a:endParaRPr lang="en-IN"/>
          </a:p>
        </p:txBody>
      </p:sp>
    </p:spTree>
    <p:extLst>
      <p:ext uri="{BB962C8B-B14F-4D97-AF65-F5344CB8AC3E}">
        <p14:creationId xmlns:p14="http://schemas.microsoft.com/office/powerpoint/2010/main" val="408075274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C67716-5BAA-A47F-FBA6-B186BC210322}"/>
              </a:ext>
            </a:extLst>
          </p:cNvPr>
          <p:cNvSpPr>
            <a:spLocks noGrp="1"/>
          </p:cNvSpPr>
          <p:nvPr>
            <p:ph type="title"/>
          </p:nvPr>
        </p:nvSpPr>
        <p:spPr>
          <a:xfrm>
            <a:off x="477591" y="167020"/>
            <a:ext cx="10515600" cy="1325563"/>
          </a:xfrm>
        </p:spPr>
        <p:txBody>
          <a:bodyPr/>
          <a:lstStyle/>
          <a:p>
            <a:r>
              <a:rPr lang="en-US" dirty="0"/>
              <a:t>Java Database Connectivity (JDBC)</a:t>
            </a:r>
            <a:endParaRPr lang="en-IN" dirty="0"/>
          </a:p>
        </p:txBody>
      </p:sp>
      <p:sp>
        <p:nvSpPr>
          <p:cNvPr id="3" name="Content Placeholder 2">
            <a:extLst>
              <a:ext uri="{FF2B5EF4-FFF2-40B4-BE49-F238E27FC236}">
                <a16:creationId xmlns:a16="http://schemas.microsoft.com/office/drawing/2014/main" xmlns="" id="{93A99348-D14E-10EE-9548-7223F68EFF13}"/>
              </a:ext>
            </a:extLst>
          </p:cNvPr>
          <p:cNvSpPr>
            <a:spLocks noGrp="1"/>
          </p:cNvSpPr>
          <p:nvPr>
            <p:ph idx="1"/>
          </p:nvPr>
        </p:nvSpPr>
        <p:spPr>
          <a:xfrm>
            <a:off x="477591" y="1467168"/>
            <a:ext cx="10515600" cy="4351338"/>
          </a:xfrm>
        </p:spPr>
        <p:txBody>
          <a:bodyPr/>
          <a:lstStyle/>
          <a:p>
            <a:pPr algn="just"/>
            <a:r>
              <a:rPr lang="en-US" b="0" i="0" dirty="0">
                <a:solidFill>
                  <a:srgbClr val="333333"/>
                </a:solidFill>
                <a:effectLst/>
                <a:latin typeface="inter-regular"/>
              </a:rPr>
              <a:t>JDBC stands for Java Database Connectivity. JDBC is a Java API to connect and execute the query with the database. It is a part of </a:t>
            </a:r>
            <a:r>
              <a:rPr lang="en-US" b="0" i="0" dirty="0" err="1">
                <a:solidFill>
                  <a:srgbClr val="333333"/>
                </a:solidFill>
                <a:effectLst/>
                <a:latin typeface="inter-regular"/>
              </a:rPr>
              <a:t>JavaSE</a:t>
            </a:r>
            <a:r>
              <a:rPr lang="en-US" b="0" i="0" dirty="0">
                <a:solidFill>
                  <a:srgbClr val="333333"/>
                </a:solidFill>
                <a:effectLst/>
                <a:latin typeface="inter-regular"/>
              </a:rPr>
              <a:t> (Java Standard Edition). JDBC API uses JDBC drivers to connect with the database.</a:t>
            </a:r>
          </a:p>
          <a:p>
            <a:pPr algn="just"/>
            <a:r>
              <a:rPr lang="en-US" b="0" i="0" dirty="0">
                <a:solidFill>
                  <a:srgbClr val="333333"/>
                </a:solidFill>
                <a:effectLst/>
                <a:latin typeface="inter-regular"/>
              </a:rPr>
              <a:t> JDBC API to access tabular data stored in any relational database. By the help of JDBC API, we can save, update, delete and fetch data from the database.</a:t>
            </a:r>
            <a:endParaRPr lang="en-IN" dirty="0"/>
          </a:p>
        </p:txBody>
      </p:sp>
      <p:pic>
        <p:nvPicPr>
          <p:cNvPr id="5" name="Picture 4">
            <a:extLst>
              <a:ext uri="{FF2B5EF4-FFF2-40B4-BE49-F238E27FC236}">
                <a16:creationId xmlns:a16="http://schemas.microsoft.com/office/drawing/2014/main" xmlns="" id="{5FB537B2-9E8E-52BD-435E-8D9741836C32}"/>
              </a:ext>
            </a:extLst>
          </p:cNvPr>
          <p:cNvPicPr>
            <a:picLocks noChangeAspect="1"/>
          </p:cNvPicPr>
          <p:nvPr/>
        </p:nvPicPr>
        <p:blipFill>
          <a:blip r:embed="rId2"/>
          <a:stretch>
            <a:fillRect/>
          </a:stretch>
        </p:blipFill>
        <p:spPr>
          <a:xfrm>
            <a:off x="4289931" y="4388455"/>
            <a:ext cx="4004063" cy="1872602"/>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4401" y="62280"/>
            <a:ext cx="917599" cy="913521"/>
          </a:xfrm>
          <a:prstGeom prst="rect">
            <a:avLst/>
          </a:prstGeom>
        </p:spPr>
      </p:pic>
      <p:sp>
        <p:nvSpPr>
          <p:cNvPr id="8" name="Date Placeholder 5"/>
          <p:cNvSpPr>
            <a:spLocks noGrp="1"/>
          </p:cNvSpPr>
          <p:nvPr>
            <p:ph type="dt" sz="half" idx="10"/>
          </p:nvPr>
        </p:nvSpPr>
        <p:spPr>
          <a:xfrm>
            <a:off x="0" y="6496050"/>
            <a:ext cx="4038600" cy="365125"/>
          </a:xfrm>
        </p:spPr>
        <p:style>
          <a:lnRef idx="1">
            <a:schemeClr val="accent1"/>
          </a:lnRef>
          <a:fillRef idx="2">
            <a:schemeClr val="accent1"/>
          </a:fillRef>
          <a:effectRef idx="1">
            <a:schemeClr val="accent1"/>
          </a:effectRef>
          <a:fontRef idx="minor">
            <a:schemeClr val="dk1"/>
          </a:fontRef>
        </p:style>
        <p:txBody>
          <a:bodyPr/>
          <a:lstStyle/>
          <a:p>
            <a:fld id="{3466A4DB-7A8A-49B6-8164-7F0F588D7C4F}" type="datetime1">
              <a:rPr lang="en-IN" b="1" smtClean="0">
                <a:solidFill>
                  <a:srgbClr val="0000FF"/>
                </a:solidFill>
                <a:latin typeface="Bookman Old Style" panose="02050604050505020204" pitchFamily="18" charset="0"/>
              </a:rPr>
              <a:t>28-08-2023</a:t>
            </a:fld>
            <a:endParaRPr lang="en-IN" b="1" dirty="0">
              <a:solidFill>
                <a:srgbClr val="0000FF"/>
              </a:solidFill>
              <a:latin typeface="Bookman Old Style" panose="02050604050505020204" pitchFamily="18" charset="0"/>
            </a:endParaRPr>
          </a:p>
        </p:txBody>
      </p:sp>
      <p:sp>
        <p:nvSpPr>
          <p:cNvPr id="9" name="Date Placeholder 5"/>
          <p:cNvSpPr txBox="1">
            <a:spLocks/>
          </p:cNvSpPr>
          <p:nvPr/>
        </p:nvSpPr>
        <p:spPr>
          <a:xfrm>
            <a:off x="4038600" y="6510005"/>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dirty="0" err="1"/>
              <a:t>Dr.Maivizhi</a:t>
            </a:r>
            <a:r>
              <a:rPr lang="en-IN" dirty="0"/>
              <a:t>  Assistant Professor / CINTEL</a:t>
            </a:r>
          </a:p>
        </p:txBody>
      </p:sp>
      <p:sp>
        <p:nvSpPr>
          <p:cNvPr id="4" name="Footer Placeholder 3"/>
          <p:cNvSpPr>
            <a:spLocks noGrp="1"/>
          </p:cNvSpPr>
          <p:nvPr>
            <p:ph type="ftr" sz="quarter" idx="11"/>
          </p:nvPr>
        </p:nvSpPr>
        <p:spPr/>
        <p:txBody>
          <a:bodyPr/>
          <a:lstStyle/>
          <a:p>
            <a:r>
              <a:rPr lang="en-IN" smtClean="0"/>
              <a:t>APP Faculties - CINTEL</a:t>
            </a:r>
            <a:endParaRPr lang="en-IN"/>
          </a:p>
        </p:txBody>
      </p:sp>
      <p:sp>
        <p:nvSpPr>
          <p:cNvPr id="6" name="Slide Number Placeholder 5"/>
          <p:cNvSpPr>
            <a:spLocks noGrp="1"/>
          </p:cNvSpPr>
          <p:nvPr>
            <p:ph type="sldNum" sz="quarter" idx="12"/>
          </p:nvPr>
        </p:nvSpPr>
        <p:spPr/>
        <p:txBody>
          <a:bodyPr/>
          <a:lstStyle/>
          <a:p>
            <a:fld id="{F59C78FD-3676-4262-8623-CA1BA4C6293E}" type="slidenum">
              <a:rPr lang="en-IN" smtClean="0"/>
              <a:t>25</a:t>
            </a:fld>
            <a:endParaRPr lang="en-IN"/>
          </a:p>
        </p:txBody>
      </p:sp>
    </p:spTree>
    <p:extLst>
      <p:ext uri="{BB962C8B-B14F-4D97-AF65-F5344CB8AC3E}">
        <p14:creationId xmlns:p14="http://schemas.microsoft.com/office/powerpoint/2010/main" val="31535994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F850350-51B0-3FB5-76D6-3B606B4F1E15}"/>
              </a:ext>
            </a:extLst>
          </p:cNvPr>
          <p:cNvSpPr>
            <a:spLocks noGrp="1"/>
          </p:cNvSpPr>
          <p:nvPr>
            <p:ph type="title"/>
          </p:nvPr>
        </p:nvSpPr>
        <p:spPr/>
        <p:txBody>
          <a:bodyPr/>
          <a:lstStyle/>
          <a:p>
            <a:r>
              <a:rPr lang="en-IN" dirty="0"/>
              <a:t>JDBC Connection Steps</a:t>
            </a:r>
            <a:r>
              <a:rPr lang="en-IN" b="1" i="0" dirty="0">
                <a:solidFill>
                  <a:srgbClr val="3A3A3A"/>
                </a:solidFill>
                <a:effectLst/>
                <a:latin typeface="Work Sans" pitchFamily="2" charset="0"/>
              </a:rPr>
              <a:t/>
            </a:r>
            <a:br>
              <a:rPr lang="en-IN" b="1" i="0" dirty="0">
                <a:solidFill>
                  <a:srgbClr val="3A3A3A"/>
                </a:solidFill>
                <a:effectLst/>
                <a:latin typeface="Work Sans" pitchFamily="2" charset="0"/>
              </a:rPr>
            </a:br>
            <a:endParaRPr lang="en-IN" dirty="0"/>
          </a:p>
        </p:txBody>
      </p:sp>
      <p:sp>
        <p:nvSpPr>
          <p:cNvPr id="3" name="Content Placeholder 2">
            <a:extLst>
              <a:ext uri="{FF2B5EF4-FFF2-40B4-BE49-F238E27FC236}">
                <a16:creationId xmlns:a16="http://schemas.microsoft.com/office/drawing/2014/main" xmlns="" id="{3B8A1A80-8795-9F8C-73C0-65CFAAAB003B}"/>
              </a:ext>
            </a:extLst>
          </p:cNvPr>
          <p:cNvSpPr>
            <a:spLocks noGrp="1"/>
          </p:cNvSpPr>
          <p:nvPr>
            <p:ph idx="1"/>
          </p:nvPr>
        </p:nvSpPr>
        <p:spPr>
          <a:xfrm>
            <a:off x="838200" y="1260909"/>
            <a:ext cx="10515600" cy="4916054"/>
          </a:xfrm>
        </p:spPr>
        <p:txBody>
          <a:bodyPr/>
          <a:lstStyle/>
          <a:p>
            <a:pPr marL="0" indent="0">
              <a:buNone/>
            </a:pPr>
            <a:r>
              <a:rPr lang="en-US" b="1" i="0" dirty="0">
                <a:solidFill>
                  <a:srgbClr val="3A3A3A"/>
                </a:solidFill>
                <a:effectLst/>
                <a:latin typeface="Work Sans" pitchFamily="2" charset="0"/>
              </a:rPr>
              <a:t>There are 6 basic steps to connect with JDBC. </a:t>
            </a:r>
            <a:endParaRPr lang="en-IN" dirty="0"/>
          </a:p>
        </p:txBody>
      </p:sp>
      <p:pic>
        <p:nvPicPr>
          <p:cNvPr id="5" name="Picture 4">
            <a:extLst>
              <a:ext uri="{FF2B5EF4-FFF2-40B4-BE49-F238E27FC236}">
                <a16:creationId xmlns:a16="http://schemas.microsoft.com/office/drawing/2014/main" xmlns="" id="{ACBE59DE-3515-E09A-C2CD-95D5E4B9F3B6}"/>
              </a:ext>
            </a:extLst>
          </p:cNvPr>
          <p:cNvPicPr>
            <a:picLocks noChangeAspect="1"/>
          </p:cNvPicPr>
          <p:nvPr/>
        </p:nvPicPr>
        <p:blipFill>
          <a:blip r:embed="rId2"/>
          <a:stretch>
            <a:fillRect/>
          </a:stretch>
        </p:blipFill>
        <p:spPr>
          <a:xfrm>
            <a:off x="2580959" y="1920640"/>
            <a:ext cx="5778797" cy="4572235"/>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4401" y="62280"/>
            <a:ext cx="917599" cy="913521"/>
          </a:xfrm>
          <a:prstGeom prst="rect">
            <a:avLst/>
          </a:prstGeom>
        </p:spPr>
      </p:pic>
      <p:sp>
        <p:nvSpPr>
          <p:cNvPr id="7" name="Date Placeholder 5"/>
          <p:cNvSpPr>
            <a:spLocks noGrp="1"/>
          </p:cNvSpPr>
          <p:nvPr>
            <p:ph type="dt" sz="half" idx="10"/>
          </p:nvPr>
        </p:nvSpPr>
        <p:spPr>
          <a:xfrm>
            <a:off x="0" y="6496050"/>
            <a:ext cx="4038600" cy="365125"/>
          </a:xfrm>
        </p:spPr>
        <p:style>
          <a:lnRef idx="1">
            <a:schemeClr val="accent1"/>
          </a:lnRef>
          <a:fillRef idx="2">
            <a:schemeClr val="accent1"/>
          </a:fillRef>
          <a:effectRef idx="1">
            <a:schemeClr val="accent1"/>
          </a:effectRef>
          <a:fontRef idx="minor">
            <a:schemeClr val="dk1"/>
          </a:fontRef>
        </p:style>
        <p:txBody>
          <a:bodyPr/>
          <a:lstStyle/>
          <a:p>
            <a:fld id="{53D62AC7-2CB0-4199-A31A-38941A5EB9D0}" type="datetime1">
              <a:rPr lang="en-IN" b="1" smtClean="0">
                <a:solidFill>
                  <a:srgbClr val="0000FF"/>
                </a:solidFill>
                <a:latin typeface="Bookman Old Style" panose="02050604050505020204" pitchFamily="18" charset="0"/>
              </a:rPr>
              <a:t>28-08-2023</a:t>
            </a:fld>
            <a:endParaRPr lang="en-IN" b="1" dirty="0">
              <a:solidFill>
                <a:srgbClr val="0000FF"/>
              </a:solidFill>
              <a:latin typeface="Bookman Old Style" panose="02050604050505020204" pitchFamily="18" charset="0"/>
            </a:endParaRPr>
          </a:p>
        </p:txBody>
      </p:sp>
      <p:sp>
        <p:nvSpPr>
          <p:cNvPr id="8" name="Date Placeholder 5"/>
          <p:cNvSpPr txBox="1">
            <a:spLocks/>
          </p:cNvSpPr>
          <p:nvPr/>
        </p:nvSpPr>
        <p:spPr>
          <a:xfrm>
            <a:off x="4038600" y="6510005"/>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dirty="0" err="1"/>
              <a:t>Dr.Maivizhi</a:t>
            </a:r>
            <a:r>
              <a:rPr lang="en-IN" dirty="0"/>
              <a:t>  Assistant Professor / CINTEL</a:t>
            </a:r>
          </a:p>
        </p:txBody>
      </p:sp>
      <p:sp>
        <p:nvSpPr>
          <p:cNvPr id="4" name="Footer Placeholder 3"/>
          <p:cNvSpPr>
            <a:spLocks noGrp="1"/>
          </p:cNvSpPr>
          <p:nvPr>
            <p:ph type="ftr" sz="quarter" idx="11"/>
          </p:nvPr>
        </p:nvSpPr>
        <p:spPr/>
        <p:txBody>
          <a:bodyPr/>
          <a:lstStyle/>
          <a:p>
            <a:r>
              <a:rPr lang="en-IN" smtClean="0"/>
              <a:t>APP Faculties - CINTEL</a:t>
            </a:r>
            <a:endParaRPr lang="en-IN"/>
          </a:p>
        </p:txBody>
      </p:sp>
      <p:sp>
        <p:nvSpPr>
          <p:cNvPr id="9" name="Slide Number Placeholder 8"/>
          <p:cNvSpPr>
            <a:spLocks noGrp="1"/>
          </p:cNvSpPr>
          <p:nvPr>
            <p:ph type="sldNum" sz="quarter" idx="12"/>
          </p:nvPr>
        </p:nvSpPr>
        <p:spPr/>
        <p:txBody>
          <a:bodyPr/>
          <a:lstStyle/>
          <a:p>
            <a:fld id="{F59C78FD-3676-4262-8623-CA1BA4C6293E}" type="slidenum">
              <a:rPr lang="en-IN" smtClean="0"/>
              <a:t>26</a:t>
            </a:fld>
            <a:endParaRPr lang="en-IN"/>
          </a:p>
        </p:txBody>
      </p:sp>
    </p:spTree>
    <p:extLst>
      <p:ext uri="{BB962C8B-B14F-4D97-AF65-F5344CB8AC3E}">
        <p14:creationId xmlns:p14="http://schemas.microsoft.com/office/powerpoint/2010/main" val="5479367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73315FF-205E-8FE1-3087-CAA1F76B5EF3}"/>
              </a:ext>
            </a:extLst>
          </p:cNvPr>
          <p:cNvSpPr>
            <a:spLocks noGrp="1"/>
          </p:cNvSpPr>
          <p:nvPr>
            <p:ph type="title"/>
          </p:nvPr>
        </p:nvSpPr>
        <p:spPr/>
        <p:txBody>
          <a:bodyPr/>
          <a:lstStyle/>
          <a:p>
            <a:r>
              <a:rPr lang="en-IN" b="1" i="0" dirty="0">
                <a:solidFill>
                  <a:srgbClr val="FF6600"/>
                </a:solidFill>
                <a:effectLst/>
                <a:latin typeface="Work Sans" pitchFamily="2" charset="0"/>
              </a:rPr>
              <a:t>Import Packages</a:t>
            </a:r>
            <a:r>
              <a:rPr lang="en-IN" b="1" i="0" dirty="0">
                <a:solidFill>
                  <a:srgbClr val="3A3A3A"/>
                </a:solidFill>
                <a:effectLst/>
                <a:latin typeface="Work Sans" pitchFamily="2" charset="0"/>
              </a:rPr>
              <a:t/>
            </a:r>
            <a:br>
              <a:rPr lang="en-IN" b="1" i="0" dirty="0">
                <a:solidFill>
                  <a:srgbClr val="3A3A3A"/>
                </a:solidFill>
                <a:effectLst/>
                <a:latin typeface="Work Sans" pitchFamily="2" charset="0"/>
              </a:rPr>
            </a:br>
            <a:endParaRPr lang="en-IN" dirty="0"/>
          </a:p>
        </p:txBody>
      </p:sp>
      <p:sp>
        <p:nvSpPr>
          <p:cNvPr id="3" name="Content Placeholder 2">
            <a:extLst>
              <a:ext uri="{FF2B5EF4-FFF2-40B4-BE49-F238E27FC236}">
                <a16:creationId xmlns:a16="http://schemas.microsoft.com/office/drawing/2014/main" xmlns="" id="{E633F2F9-E5AC-27FC-E93C-81AC679C3EA3}"/>
              </a:ext>
            </a:extLst>
          </p:cNvPr>
          <p:cNvSpPr>
            <a:spLocks noGrp="1"/>
          </p:cNvSpPr>
          <p:nvPr>
            <p:ph idx="1"/>
          </p:nvPr>
        </p:nvSpPr>
        <p:spPr/>
        <p:txBody>
          <a:bodyPr/>
          <a:lstStyle/>
          <a:p>
            <a:pPr algn="just"/>
            <a:r>
              <a:rPr lang="en-US" b="0" i="0" dirty="0">
                <a:solidFill>
                  <a:srgbClr val="3A3A3A"/>
                </a:solidFill>
                <a:effectLst/>
                <a:latin typeface="Work Sans" pitchFamily="2" charset="0"/>
              </a:rPr>
              <a:t>First, to import the existing packages to use it in our Java program. Import will make sure that JDBC API classes are available for the program. We can then use the classes and subclasses of the packages.</a:t>
            </a:r>
          </a:p>
          <a:p>
            <a:pPr marL="0" indent="0" algn="just">
              <a:buNone/>
            </a:pPr>
            <a:r>
              <a:rPr kumimoji="0" lang="en-US" altLang="en-US" sz="2800" b="1" i="0" u="none" strike="noStrike" cap="none" normalizeH="0" baseline="0" dirty="0">
                <a:ln>
                  <a:noFill/>
                </a:ln>
                <a:solidFill>
                  <a:srgbClr val="FF0000"/>
                </a:solidFill>
                <a:effectLst/>
                <a:latin typeface="inherit"/>
              </a:rPr>
              <a:t>                                            import </a:t>
            </a:r>
            <a:r>
              <a:rPr kumimoji="0" lang="en-US" altLang="en-US" sz="2800" b="1" i="0" u="none" strike="noStrike" cap="none" normalizeH="0" baseline="0" dirty="0" err="1">
                <a:ln>
                  <a:noFill/>
                </a:ln>
                <a:solidFill>
                  <a:srgbClr val="FF0000"/>
                </a:solidFill>
                <a:effectLst/>
                <a:latin typeface="inherit"/>
              </a:rPr>
              <a:t>java.sql</a:t>
            </a:r>
            <a:r>
              <a:rPr kumimoji="0" lang="en-US" altLang="en-US" sz="2800" b="1" i="0" u="none" strike="noStrike" cap="none" normalizeH="0" baseline="0" dirty="0">
                <a:ln>
                  <a:noFill/>
                </a:ln>
                <a:solidFill>
                  <a:srgbClr val="FF0000"/>
                </a:solidFill>
                <a:effectLst/>
                <a:latin typeface="inherit"/>
              </a:rPr>
              <a:t>.*;</a:t>
            </a:r>
            <a:r>
              <a:rPr kumimoji="0" lang="en-US" altLang="en-US" sz="1400" b="1" i="0" u="none" strike="noStrike" cap="none" normalizeH="0" baseline="0" dirty="0">
                <a:ln>
                  <a:noFill/>
                </a:ln>
                <a:solidFill>
                  <a:srgbClr val="FF0000"/>
                </a:solidFill>
                <a:effectLst/>
              </a:rPr>
              <a:t> </a:t>
            </a:r>
          </a:p>
          <a:p>
            <a:pPr marL="0" indent="0" algn="l">
              <a:buNone/>
            </a:pPr>
            <a:r>
              <a:rPr lang="en-IN" sz="2800" b="1" i="0" dirty="0">
                <a:solidFill>
                  <a:srgbClr val="3A3A3A"/>
                </a:solidFill>
                <a:effectLst/>
                <a:latin typeface="Work Sans" pitchFamily="2" charset="0"/>
              </a:rPr>
              <a:t>JDBC API 4.0 mainly provides 2 important packages:</a:t>
            </a:r>
            <a:endParaRPr lang="en-IN" sz="2800" b="0" i="0" dirty="0">
              <a:solidFill>
                <a:srgbClr val="3A3A3A"/>
              </a:solidFill>
              <a:effectLst/>
              <a:latin typeface="Work Sans" pitchFamily="2" charset="0"/>
            </a:endParaRPr>
          </a:p>
          <a:p>
            <a:pPr algn="l">
              <a:buFont typeface="Arial" panose="020B0604020202020204" pitchFamily="34" charset="0"/>
              <a:buChar char="•"/>
            </a:pPr>
            <a:r>
              <a:rPr lang="en-IN" sz="2800" b="0" i="0" dirty="0" err="1">
                <a:solidFill>
                  <a:srgbClr val="3A3A3A"/>
                </a:solidFill>
                <a:effectLst/>
                <a:latin typeface="Work Sans" pitchFamily="2" charset="0"/>
              </a:rPr>
              <a:t>java.sql</a:t>
            </a:r>
            <a:endParaRPr lang="en-IN" sz="2800" b="0" i="0" dirty="0">
              <a:solidFill>
                <a:srgbClr val="3A3A3A"/>
              </a:solidFill>
              <a:effectLst/>
              <a:latin typeface="Work Sans" pitchFamily="2" charset="0"/>
            </a:endParaRPr>
          </a:p>
          <a:p>
            <a:pPr algn="l">
              <a:buFont typeface="Arial" panose="020B0604020202020204" pitchFamily="34" charset="0"/>
              <a:buChar char="•"/>
            </a:pPr>
            <a:r>
              <a:rPr lang="en-IN" sz="2800" b="0" i="0" dirty="0" err="1">
                <a:solidFill>
                  <a:srgbClr val="3A3A3A"/>
                </a:solidFill>
                <a:effectLst/>
                <a:latin typeface="Work Sans" pitchFamily="2" charset="0"/>
              </a:rPr>
              <a:t>javax.sql</a:t>
            </a:r>
            <a:endParaRPr lang="en-IN" sz="2800" b="0" i="0" dirty="0">
              <a:solidFill>
                <a:srgbClr val="3A3A3A"/>
              </a:solidFill>
              <a:effectLst/>
              <a:latin typeface="Work Sans" pitchFamily="2" charset="0"/>
            </a:endParaRPr>
          </a:p>
          <a:p>
            <a:pPr marL="0" indent="0" algn="just">
              <a:buNone/>
            </a:pPr>
            <a:endParaRPr kumimoji="0" lang="en-US" altLang="en-US" sz="4000" b="1" i="0" u="none" strike="noStrike" cap="none" normalizeH="0" baseline="0" dirty="0">
              <a:ln>
                <a:noFill/>
              </a:ln>
              <a:solidFill>
                <a:srgbClr val="FF0000"/>
              </a:solidFill>
              <a:effectLst/>
              <a:latin typeface="Arial" panose="020B0604020202020204" pitchFamily="34" charset="0"/>
            </a:endParaRPr>
          </a:p>
          <a:p>
            <a:pPr marL="0" indent="0" algn="just">
              <a:buNone/>
            </a:pPr>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74401" y="62280"/>
            <a:ext cx="917599" cy="913521"/>
          </a:xfrm>
          <a:prstGeom prst="rect">
            <a:avLst/>
          </a:prstGeom>
        </p:spPr>
      </p:pic>
      <p:sp>
        <p:nvSpPr>
          <p:cNvPr id="5" name="Date Placeholder 5"/>
          <p:cNvSpPr>
            <a:spLocks noGrp="1"/>
          </p:cNvSpPr>
          <p:nvPr>
            <p:ph type="dt" sz="half" idx="10"/>
          </p:nvPr>
        </p:nvSpPr>
        <p:spPr>
          <a:xfrm>
            <a:off x="0" y="6496050"/>
            <a:ext cx="4038600" cy="365125"/>
          </a:xfrm>
        </p:spPr>
        <p:style>
          <a:lnRef idx="1">
            <a:schemeClr val="accent1"/>
          </a:lnRef>
          <a:fillRef idx="2">
            <a:schemeClr val="accent1"/>
          </a:fillRef>
          <a:effectRef idx="1">
            <a:schemeClr val="accent1"/>
          </a:effectRef>
          <a:fontRef idx="minor">
            <a:schemeClr val="dk1"/>
          </a:fontRef>
        </p:style>
        <p:txBody>
          <a:bodyPr/>
          <a:lstStyle/>
          <a:p>
            <a:fld id="{3D85CDC9-6810-4614-BAC2-AEC8B6E25B79}" type="datetime1">
              <a:rPr lang="en-IN" b="1" smtClean="0">
                <a:solidFill>
                  <a:srgbClr val="0000FF"/>
                </a:solidFill>
                <a:latin typeface="Bookman Old Style" panose="02050604050505020204" pitchFamily="18" charset="0"/>
              </a:rPr>
              <a:t>28-08-2023</a:t>
            </a:fld>
            <a:endParaRPr lang="en-IN" b="1" dirty="0">
              <a:solidFill>
                <a:srgbClr val="0000FF"/>
              </a:solidFill>
              <a:latin typeface="Bookman Old Style" panose="02050604050505020204" pitchFamily="18" charset="0"/>
            </a:endParaRPr>
          </a:p>
        </p:txBody>
      </p:sp>
      <p:sp>
        <p:nvSpPr>
          <p:cNvPr id="6" name="Date Placeholder 5"/>
          <p:cNvSpPr txBox="1">
            <a:spLocks/>
          </p:cNvSpPr>
          <p:nvPr/>
        </p:nvSpPr>
        <p:spPr>
          <a:xfrm>
            <a:off x="4038600" y="6510005"/>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dirty="0" err="1"/>
              <a:t>Dr.Maivizhi</a:t>
            </a:r>
            <a:r>
              <a:rPr lang="en-IN" dirty="0"/>
              <a:t>  Assistant Professor / CINTEL</a:t>
            </a:r>
          </a:p>
        </p:txBody>
      </p:sp>
      <p:sp>
        <p:nvSpPr>
          <p:cNvPr id="7" name="Footer Placeholder 6"/>
          <p:cNvSpPr>
            <a:spLocks noGrp="1"/>
          </p:cNvSpPr>
          <p:nvPr>
            <p:ph type="ftr" sz="quarter" idx="11"/>
          </p:nvPr>
        </p:nvSpPr>
        <p:spPr/>
        <p:txBody>
          <a:bodyPr/>
          <a:lstStyle/>
          <a:p>
            <a:r>
              <a:rPr lang="en-IN" smtClean="0"/>
              <a:t>APP Faculties - CINTEL</a:t>
            </a:r>
            <a:endParaRPr lang="en-IN"/>
          </a:p>
        </p:txBody>
      </p:sp>
      <p:sp>
        <p:nvSpPr>
          <p:cNvPr id="8" name="Slide Number Placeholder 7"/>
          <p:cNvSpPr>
            <a:spLocks noGrp="1"/>
          </p:cNvSpPr>
          <p:nvPr>
            <p:ph type="sldNum" sz="quarter" idx="12"/>
          </p:nvPr>
        </p:nvSpPr>
        <p:spPr/>
        <p:txBody>
          <a:bodyPr/>
          <a:lstStyle/>
          <a:p>
            <a:fld id="{F59C78FD-3676-4262-8623-CA1BA4C6293E}" type="slidenum">
              <a:rPr lang="en-IN" smtClean="0"/>
              <a:t>27</a:t>
            </a:fld>
            <a:endParaRPr lang="en-IN"/>
          </a:p>
        </p:txBody>
      </p:sp>
    </p:spTree>
    <p:extLst>
      <p:ext uri="{BB962C8B-B14F-4D97-AF65-F5344CB8AC3E}">
        <p14:creationId xmlns:p14="http://schemas.microsoft.com/office/powerpoint/2010/main" val="14569913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9DC97BE-3AFD-C99D-E64B-813F0C4ADB50}"/>
              </a:ext>
            </a:extLst>
          </p:cNvPr>
          <p:cNvSpPr>
            <a:spLocks noGrp="1"/>
          </p:cNvSpPr>
          <p:nvPr>
            <p:ph type="title"/>
          </p:nvPr>
        </p:nvSpPr>
        <p:spPr>
          <a:xfrm>
            <a:off x="838200" y="182246"/>
            <a:ext cx="10515600" cy="315911"/>
          </a:xfrm>
        </p:spPr>
        <p:txBody>
          <a:bodyPr>
            <a:normAutofit fontScale="90000"/>
          </a:bodyPr>
          <a:lstStyle/>
          <a:p>
            <a:r>
              <a:rPr lang="en-IN" b="1" i="0" dirty="0">
                <a:solidFill>
                  <a:srgbClr val="3A3A3A"/>
                </a:solidFill>
                <a:effectLst/>
                <a:latin typeface="Work Sans" pitchFamily="2" charset="0"/>
              </a:rPr>
              <a:t> </a:t>
            </a:r>
            <a:r>
              <a:rPr lang="en-IN" sz="3600" b="1" i="0" dirty="0" err="1">
                <a:solidFill>
                  <a:srgbClr val="3A3A3A"/>
                </a:solidFill>
                <a:effectLst/>
                <a:latin typeface="Work Sans" pitchFamily="2" charset="0"/>
              </a:rPr>
              <a:t>java.sql</a:t>
            </a:r>
            <a:r>
              <a:rPr lang="en-IN" sz="3600" b="1" i="0" dirty="0">
                <a:solidFill>
                  <a:srgbClr val="3A3A3A"/>
                </a:solidFill>
                <a:effectLst/>
                <a:latin typeface="Work Sans" pitchFamily="2" charset="0"/>
              </a:rPr>
              <a:t> package</a:t>
            </a:r>
            <a:endParaRPr lang="en-IN" sz="3600" dirty="0"/>
          </a:p>
        </p:txBody>
      </p:sp>
      <p:sp>
        <p:nvSpPr>
          <p:cNvPr id="3" name="Content Placeholder 2">
            <a:extLst>
              <a:ext uri="{FF2B5EF4-FFF2-40B4-BE49-F238E27FC236}">
                <a16:creationId xmlns:a16="http://schemas.microsoft.com/office/drawing/2014/main" xmlns="" id="{3C29CFED-A43C-9112-A6F5-ABBE3237B3D9}"/>
              </a:ext>
            </a:extLst>
          </p:cNvPr>
          <p:cNvSpPr>
            <a:spLocks noGrp="1"/>
          </p:cNvSpPr>
          <p:nvPr>
            <p:ph idx="1"/>
          </p:nvPr>
        </p:nvSpPr>
        <p:spPr>
          <a:xfrm>
            <a:off x="567891" y="681038"/>
            <a:ext cx="10785909" cy="5524802"/>
          </a:xfrm>
        </p:spPr>
        <p:txBody>
          <a:bodyPr>
            <a:normAutofit/>
          </a:bodyPr>
          <a:lstStyle/>
          <a:p>
            <a:pPr marL="0" indent="0">
              <a:buNone/>
            </a:pPr>
            <a:r>
              <a:rPr lang="en-US" sz="1800" b="0" i="0" dirty="0">
                <a:solidFill>
                  <a:srgbClr val="3A3A3A"/>
                </a:solidFill>
                <a:effectLst/>
                <a:latin typeface="Work Sans" pitchFamily="2" charset="0"/>
              </a:rPr>
              <a:t>This package provides classes and interfaces to perform most of the JDBC functions like creating and executing SQL queries.</a:t>
            </a:r>
            <a:endParaRPr lang="en-IN" sz="1800" dirty="0"/>
          </a:p>
        </p:txBody>
      </p:sp>
      <p:pic>
        <p:nvPicPr>
          <p:cNvPr id="5" name="Picture 4">
            <a:extLst>
              <a:ext uri="{FF2B5EF4-FFF2-40B4-BE49-F238E27FC236}">
                <a16:creationId xmlns:a16="http://schemas.microsoft.com/office/drawing/2014/main" xmlns="" id="{F1D75616-09A6-E671-B18A-1033B0282247}"/>
              </a:ext>
            </a:extLst>
          </p:cNvPr>
          <p:cNvPicPr>
            <a:picLocks noChangeAspect="1"/>
          </p:cNvPicPr>
          <p:nvPr/>
        </p:nvPicPr>
        <p:blipFill>
          <a:blip r:embed="rId2"/>
          <a:stretch>
            <a:fillRect/>
          </a:stretch>
        </p:blipFill>
        <p:spPr>
          <a:xfrm>
            <a:off x="2849079" y="1307313"/>
            <a:ext cx="5322770" cy="5467123"/>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4401" y="62280"/>
            <a:ext cx="917599" cy="913521"/>
          </a:xfrm>
          <a:prstGeom prst="rect">
            <a:avLst/>
          </a:prstGeom>
        </p:spPr>
      </p:pic>
      <p:sp>
        <p:nvSpPr>
          <p:cNvPr id="7" name="Date Placeholder 5"/>
          <p:cNvSpPr>
            <a:spLocks noGrp="1"/>
          </p:cNvSpPr>
          <p:nvPr>
            <p:ph type="dt" sz="half" idx="10"/>
          </p:nvPr>
        </p:nvSpPr>
        <p:spPr>
          <a:xfrm>
            <a:off x="0" y="6496050"/>
            <a:ext cx="4038600" cy="365125"/>
          </a:xfrm>
        </p:spPr>
        <p:style>
          <a:lnRef idx="1">
            <a:schemeClr val="accent1"/>
          </a:lnRef>
          <a:fillRef idx="2">
            <a:schemeClr val="accent1"/>
          </a:fillRef>
          <a:effectRef idx="1">
            <a:schemeClr val="accent1"/>
          </a:effectRef>
          <a:fontRef idx="minor">
            <a:schemeClr val="dk1"/>
          </a:fontRef>
        </p:style>
        <p:txBody>
          <a:bodyPr/>
          <a:lstStyle/>
          <a:p>
            <a:fld id="{BE787753-6977-461A-A7B6-BE9456083D90}" type="datetime1">
              <a:rPr lang="en-IN" b="1" smtClean="0">
                <a:solidFill>
                  <a:srgbClr val="0000FF"/>
                </a:solidFill>
                <a:latin typeface="Bookman Old Style" panose="02050604050505020204" pitchFamily="18" charset="0"/>
              </a:rPr>
              <a:t>28-08-2023</a:t>
            </a:fld>
            <a:endParaRPr lang="en-IN" b="1" dirty="0">
              <a:solidFill>
                <a:srgbClr val="0000FF"/>
              </a:solidFill>
              <a:latin typeface="Bookman Old Style" panose="02050604050505020204" pitchFamily="18" charset="0"/>
            </a:endParaRPr>
          </a:p>
        </p:txBody>
      </p:sp>
      <p:sp>
        <p:nvSpPr>
          <p:cNvPr id="8" name="Date Placeholder 5"/>
          <p:cNvSpPr txBox="1">
            <a:spLocks/>
          </p:cNvSpPr>
          <p:nvPr/>
        </p:nvSpPr>
        <p:spPr>
          <a:xfrm>
            <a:off x="4038600" y="6510005"/>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dirty="0" err="1"/>
              <a:t>Dr.Maivizhi</a:t>
            </a:r>
            <a:r>
              <a:rPr lang="en-IN" dirty="0"/>
              <a:t>  Assistant Professor / CINTEL</a:t>
            </a:r>
          </a:p>
        </p:txBody>
      </p:sp>
      <p:sp>
        <p:nvSpPr>
          <p:cNvPr id="4" name="Footer Placeholder 3"/>
          <p:cNvSpPr>
            <a:spLocks noGrp="1"/>
          </p:cNvSpPr>
          <p:nvPr>
            <p:ph type="ftr" sz="quarter" idx="11"/>
          </p:nvPr>
        </p:nvSpPr>
        <p:spPr/>
        <p:txBody>
          <a:bodyPr/>
          <a:lstStyle/>
          <a:p>
            <a:r>
              <a:rPr lang="en-IN" smtClean="0"/>
              <a:t>APP Faculties - CINTEL</a:t>
            </a:r>
            <a:endParaRPr lang="en-IN"/>
          </a:p>
        </p:txBody>
      </p:sp>
      <p:sp>
        <p:nvSpPr>
          <p:cNvPr id="9" name="Slide Number Placeholder 8"/>
          <p:cNvSpPr>
            <a:spLocks noGrp="1"/>
          </p:cNvSpPr>
          <p:nvPr>
            <p:ph type="sldNum" sz="quarter" idx="12"/>
          </p:nvPr>
        </p:nvSpPr>
        <p:spPr/>
        <p:txBody>
          <a:bodyPr/>
          <a:lstStyle/>
          <a:p>
            <a:fld id="{F59C78FD-3676-4262-8623-CA1BA4C6293E}" type="slidenum">
              <a:rPr lang="en-IN" smtClean="0"/>
              <a:t>28</a:t>
            </a:fld>
            <a:endParaRPr lang="en-IN"/>
          </a:p>
        </p:txBody>
      </p:sp>
    </p:spTree>
    <p:extLst>
      <p:ext uri="{BB962C8B-B14F-4D97-AF65-F5344CB8AC3E}">
        <p14:creationId xmlns:p14="http://schemas.microsoft.com/office/powerpoint/2010/main" val="41119705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1E249D0-1F3D-70DB-EC7B-0949DBAAE108}"/>
              </a:ext>
            </a:extLst>
          </p:cNvPr>
          <p:cNvSpPr>
            <a:spLocks noGrp="1"/>
          </p:cNvSpPr>
          <p:nvPr>
            <p:ph type="title"/>
          </p:nvPr>
        </p:nvSpPr>
        <p:spPr>
          <a:xfrm>
            <a:off x="934453" y="365126"/>
            <a:ext cx="10515600" cy="539650"/>
          </a:xfrm>
        </p:spPr>
        <p:txBody>
          <a:bodyPr>
            <a:normAutofit fontScale="90000"/>
          </a:bodyPr>
          <a:lstStyle/>
          <a:p>
            <a:r>
              <a:rPr lang="en-IN" b="1" i="0" dirty="0" err="1">
                <a:solidFill>
                  <a:srgbClr val="3A3A3A"/>
                </a:solidFill>
                <a:effectLst/>
                <a:latin typeface="Work Sans" pitchFamily="2" charset="0"/>
              </a:rPr>
              <a:t>javax.sql</a:t>
            </a:r>
            <a:r>
              <a:rPr lang="en-IN" b="1" i="0" dirty="0">
                <a:solidFill>
                  <a:srgbClr val="3A3A3A"/>
                </a:solidFill>
                <a:effectLst/>
                <a:latin typeface="Work Sans" pitchFamily="2" charset="0"/>
              </a:rPr>
              <a:t> package</a:t>
            </a:r>
            <a:endParaRPr lang="en-IN" dirty="0"/>
          </a:p>
        </p:txBody>
      </p:sp>
      <p:sp>
        <p:nvSpPr>
          <p:cNvPr id="3" name="Content Placeholder 2">
            <a:extLst>
              <a:ext uri="{FF2B5EF4-FFF2-40B4-BE49-F238E27FC236}">
                <a16:creationId xmlns:a16="http://schemas.microsoft.com/office/drawing/2014/main" xmlns="" id="{1AA57466-3684-D6B1-E509-894777550B3D}"/>
              </a:ext>
            </a:extLst>
          </p:cNvPr>
          <p:cNvSpPr>
            <a:spLocks noGrp="1"/>
          </p:cNvSpPr>
          <p:nvPr>
            <p:ph idx="1"/>
          </p:nvPr>
        </p:nvSpPr>
        <p:spPr>
          <a:xfrm>
            <a:off x="644893" y="1135781"/>
            <a:ext cx="10708907" cy="5041182"/>
          </a:xfrm>
        </p:spPr>
        <p:txBody>
          <a:bodyPr/>
          <a:lstStyle/>
          <a:p>
            <a:r>
              <a:rPr lang="en-US" b="0" i="0" dirty="0">
                <a:solidFill>
                  <a:srgbClr val="3A3A3A"/>
                </a:solidFill>
                <a:effectLst/>
                <a:latin typeface="Work Sans" pitchFamily="2" charset="0"/>
              </a:rPr>
              <a:t>It is a JDBC extension API and provides server-side data access and processing in Java Program.</a:t>
            </a:r>
            <a:endParaRPr lang="en-IN" dirty="0"/>
          </a:p>
        </p:txBody>
      </p:sp>
      <p:pic>
        <p:nvPicPr>
          <p:cNvPr id="5" name="Picture 4">
            <a:extLst>
              <a:ext uri="{FF2B5EF4-FFF2-40B4-BE49-F238E27FC236}">
                <a16:creationId xmlns:a16="http://schemas.microsoft.com/office/drawing/2014/main" xmlns="" id="{1CC39669-D04B-17CB-ADD0-650FB8C5F377}"/>
              </a:ext>
            </a:extLst>
          </p:cNvPr>
          <p:cNvPicPr>
            <a:picLocks noChangeAspect="1"/>
          </p:cNvPicPr>
          <p:nvPr/>
        </p:nvPicPr>
        <p:blipFill>
          <a:blip r:embed="rId2"/>
          <a:stretch>
            <a:fillRect/>
          </a:stretch>
        </p:blipFill>
        <p:spPr>
          <a:xfrm>
            <a:off x="1871874" y="2002055"/>
            <a:ext cx="7015775" cy="4855945"/>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4401" y="62280"/>
            <a:ext cx="917599" cy="913521"/>
          </a:xfrm>
          <a:prstGeom prst="rect">
            <a:avLst/>
          </a:prstGeom>
        </p:spPr>
      </p:pic>
      <p:sp>
        <p:nvSpPr>
          <p:cNvPr id="7" name="Date Placeholder 5"/>
          <p:cNvSpPr>
            <a:spLocks noGrp="1"/>
          </p:cNvSpPr>
          <p:nvPr>
            <p:ph type="dt" sz="half" idx="10"/>
          </p:nvPr>
        </p:nvSpPr>
        <p:spPr>
          <a:xfrm>
            <a:off x="0" y="6496050"/>
            <a:ext cx="4038600" cy="365125"/>
          </a:xfrm>
        </p:spPr>
        <p:style>
          <a:lnRef idx="1">
            <a:schemeClr val="accent1"/>
          </a:lnRef>
          <a:fillRef idx="2">
            <a:schemeClr val="accent1"/>
          </a:fillRef>
          <a:effectRef idx="1">
            <a:schemeClr val="accent1"/>
          </a:effectRef>
          <a:fontRef idx="minor">
            <a:schemeClr val="dk1"/>
          </a:fontRef>
        </p:style>
        <p:txBody>
          <a:bodyPr/>
          <a:lstStyle/>
          <a:p>
            <a:fld id="{83BE07BD-0EA5-4C35-B843-3FA88B47B652}" type="datetime1">
              <a:rPr lang="en-IN" b="1" smtClean="0">
                <a:solidFill>
                  <a:srgbClr val="0000FF"/>
                </a:solidFill>
                <a:latin typeface="Bookman Old Style" panose="02050604050505020204" pitchFamily="18" charset="0"/>
              </a:rPr>
              <a:t>28-08-2023</a:t>
            </a:fld>
            <a:endParaRPr lang="en-IN" b="1" dirty="0">
              <a:solidFill>
                <a:srgbClr val="0000FF"/>
              </a:solidFill>
              <a:latin typeface="Bookman Old Style" panose="02050604050505020204" pitchFamily="18" charset="0"/>
            </a:endParaRPr>
          </a:p>
        </p:txBody>
      </p:sp>
      <p:sp>
        <p:nvSpPr>
          <p:cNvPr id="8" name="Date Placeholder 5"/>
          <p:cNvSpPr txBox="1">
            <a:spLocks/>
          </p:cNvSpPr>
          <p:nvPr/>
        </p:nvSpPr>
        <p:spPr>
          <a:xfrm>
            <a:off x="4038600" y="6510005"/>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dirty="0" err="1"/>
              <a:t>Dr.Maivizhi</a:t>
            </a:r>
            <a:r>
              <a:rPr lang="en-IN" dirty="0"/>
              <a:t>  Assistant Professor / CINTEL</a:t>
            </a:r>
          </a:p>
        </p:txBody>
      </p:sp>
      <p:sp>
        <p:nvSpPr>
          <p:cNvPr id="4" name="Footer Placeholder 3"/>
          <p:cNvSpPr>
            <a:spLocks noGrp="1"/>
          </p:cNvSpPr>
          <p:nvPr>
            <p:ph type="ftr" sz="quarter" idx="11"/>
          </p:nvPr>
        </p:nvSpPr>
        <p:spPr/>
        <p:txBody>
          <a:bodyPr/>
          <a:lstStyle/>
          <a:p>
            <a:r>
              <a:rPr lang="en-IN" smtClean="0"/>
              <a:t>APP Faculties - CINTEL</a:t>
            </a:r>
            <a:endParaRPr lang="en-IN"/>
          </a:p>
        </p:txBody>
      </p:sp>
      <p:sp>
        <p:nvSpPr>
          <p:cNvPr id="9" name="Slide Number Placeholder 8"/>
          <p:cNvSpPr>
            <a:spLocks noGrp="1"/>
          </p:cNvSpPr>
          <p:nvPr>
            <p:ph type="sldNum" sz="quarter" idx="12"/>
          </p:nvPr>
        </p:nvSpPr>
        <p:spPr/>
        <p:txBody>
          <a:bodyPr/>
          <a:lstStyle/>
          <a:p>
            <a:fld id="{F59C78FD-3676-4262-8623-CA1BA4C6293E}" type="slidenum">
              <a:rPr lang="en-IN" smtClean="0"/>
              <a:t>29</a:t>
            </a:fld>
            <a:endParaRPr lang="en-IN"/>
          </a:p>
        </p:txBody>
      </p:sp>
    </p:spTree>
    <p:extLst>
      <p:ext uri="{BB962C8B-B14F-4D97-AF65-F5344CB8AC3E}">
        <p14:creationId xmlns:p14="http://schemas.microsoft.com/office/powerpoint/2010/main" val="5607663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5840482" cy="394403"/>
          </a:xfrm>
          <a:prstGeom prst="rect">
            <a:avLst/>
          </a:prstGeom>
        </p:spPr>
        <p:txBody>
          <a:bodyPr vert="horz" wrap="square" lIns="0" tIns="0" rIns="0" bIns="0" rtlCol="0">
            <a:spAutoFit/>
          </a:bodyPr>
          <a:lstStyle/>
          <a:p>
            <a:pPr marL="15875"/>
            <a:r>
              <a:rPr lang="en-US" sz="2563" b="1" spc="13" dirty="0">
                <a:solidFill>
                  <a:srgbClr val="0070C0"/>
                </a:solidFill>
                <a:latin typeface="Arial"/>
                <a:cs typeface="Arial"/>
              </a:rPr>
              <a:t>Concurrent Programming Paradigm</a:t>
            </a:r>
            <a:endParaRPr sz="2563" dirty="0">
              <a:solidFill>
                <a:srgbClr val="0070C0"/>
              </a:solidFill>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600615"/>
            <a:ext cx="12105504" cy="5979175"/>
            <a:chOff x="127862" y="1270374"/>
            <a:chExt cx="9296400" cy="846250"/>
          </a:xfrm>
        </p:grpSpPr>
        <p:sp>
          <p:nvSpPr>
            <p:cNvPr id="29" name="Rectangle 28"/>
            <p:cNvSpPr/>
            <p:nvPr/>
          </p:nvSpPr>
          <p:spPr>
            <a:xfrm>
              <a:off x="127862" y="1270374"/>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261541" y="1281925"/>
              <a:ext cx="9071457" cy="571732"/>
            </a:xfrm>
            <a:prstGeom prst="rect">
              <a:avLst/>
            </a:prstGeom>
          </p:spPr>
          <p:txBody>
            <a:bodyPr vert="horz" wrap="square" lIns="0" tIns="0" rIns="0" bIns="0" numCol="1" rtlCol="0">
              <a:spAutoFit/>
            </a:bodyPr>
            <a:lstStyle/>
            <a:p>
              <a:pPr marL="357188" indent="-357188" algn="just" fontAlgn="base">
                <a:lnSpc>
                  <a:spcPct val="150000"/>
                </a:lnSpc>
                <a:buFont typeface="Arial" panose="020B0604020202020204" pitchFamily="34" charset="0"/>
                <a:buChar char="•"/>
              </a:pPr>
              <a:r>
                <a:rPr lang="en-IN" sz="1750" dirty="0"/>
                <a:t>Computing systems model the world, and the world contains actors that execute independently of, but communicate with, each other. In modelling the world, many (possibly) parallel executions have to be composed and coordinated, and that's where the study of concurrency comes in.</a:t>
              </a:r>
            </a:p>
            <a:p>
              <a:pPr marL="357188" indent="-357188" algn="just" fontAlgn="base">
                <a:lnSpc>
                  <a:spcPct val="150000"/>
                </a:lnSpc>
                <a:buFont typeface="Arial" panose="020B0604020202020204" pitchFamily="34" charset="0"/>
                <a:buChar char="•"/>
              </a:pPr>
              <a:r>
                <a:rPr lang="en-IN" sz="1750" dirty="0"/>
                <a:t>There are two common models for concurrent programming: shared memory and message passing.</a:t>
              </a:r>
            </a:p>
            <a:p>
              <a:pPr marL="814388" lvl="1" indent="-357188" algn="just" fontAlgn="base">
                <a:lnSpc>
                  <a:spcPct val="150000"/>
                </a:lnSpc>
                <a:buFont typeface="Arial" panose="020B0604020202020204" pitchFamily="34" charset="0"/>
                <a:buChar char="•"/>
              </a:pPr>
              <a:r>
                <a:rPr lang="en-IN" sz="1750" b="1" dirty="0">
                  <a:solidFill>
                    <a:srgbClr val="C00000"/>
                  </a:solidFill>
                </a:rPr>
                <a:t>Shared memory</a:t>
              </a:r>
              <a:r>
                <a:rPr lang="en-IN" sz="1750" b="1" dirty="0"/>
                <a:t>. </a:t>
              </a:r>
              <a:r>
                <a:rPr lang="en-IN" sz="1750" dirty="0"/>
                <a:t>In the shared memory model of concurrency, concurrent modules interact by reading and writing shared objects in memory. </a:t>
              </a:r>
            </a:p>
            <a:p>
              <a:pPr marL="814388" lvl="1" indent="-357188" algn="just" fontAlgn="base">
                <a:lnSpc>
                  <a:spcPct val="150000"/>
                </a:lnSpc>
                <a:buFont typeface="Arial" panose="020B0604020202020204" pitchFamily="34" charset="0"/>
                <a:buChar char="•"/>
              </a:pPr>
              <a:r>
                <a:rPr lang="en-IN" sz="1750" b="1" dirty="0">
                  <a:solidFill>
                    <a:srgbClr val="C00000"/>
                  </a:solidFill>
                </a:rPr>
                <a:t>Message passing</a:t>
              </a:r>
              <a:r>
                <a:rPr lang="en-IN" sz="1750" b="1" dirty="0"/>
                <a:t>. </a:t>
              </a:r>
              <a:r>
                <a:rPr lang="en-IN" sz="1750" dirty="0"/>
                <a:t>In the message-passing model, concurrent modules interact by sending messages to each other through a communication channel. Modules send off messages, and incoming messages to each module are queued up for handling</a:t>
              </a:r>
            </a:p>
            <a:p>
              <a:pPr algn="just" fontAlgn="base">
                <a:lnSpc>
                  <a:spcPct val="150000"/>
                </a:lnSpc>
              </a:pPr>
              <a:endParaRPr lang="en-IN" sz="1750" dirty="0"/>
            </a:p>
          </p:txBody>
        </p:sp>
      </p:grpSp>
      <p:sp>
        <p:nvSpPr>
          <p:cNvPr id="8" name="Date Placeholder 5"/>
          <p:cNvSpPr>
            <a:spLocks noGrp="1"/>
          </p:cNvSpPr>
          <p:nvPr>
            <p:ph type="dt" sz="half" idx="10"/>
          </p:nvPr>
        </p:nvSpPr>
        <p:spPr>
          <a:xfrm>
            <a:off x="11883" y="6201143"/>
            <a:ext cx="4038600" cy="365125"/>
          </a:xfrm>
        </p:spPr>
        <p:style>
          <a:lnRef idx="1">
            <a:schemeClr val="accent1"/>
          </a:lnRef>
          <a:fillRef idx="2">
            <a:schemeClr val="accent1"/>
          </a:fillRef>
          <a:effectRef idx="1">
            <a:schemeClr val="accent1"/>
          </a:effectRef>
          <a:fontRef idx="minor">
            <a:schemeClr val="dk1"/>
          </a:fontRef>
        </p:style>
        <p:txBody>
          <a:bodyPr/>
          <a:lstStyle/>
          <a:p>
            <a:fld id="{C0342EEB-B923-4001-94E1-385C2F19D89B}" type="datetime1">
              <a:rPr lang="en-IN" b="1" smtClean="0">
                <a:solidFill>
                  <a:srgbClr val="0000FF"/>
                </a:solidFill>
                <a:latin typeface="Bookman Old Style" panose="02050604050505020204" pitchFamily="18" charset="0"/>
              </a:rPr>
              <a:t>28-08-2023</a:t>
            </a:fld>
            <a:endParaRPr lang="en-IN" b="1" dirty="0">
              <a:solidFill>
                <a:srgbClr val="0000FF"/>
              </a:solidFill>
              <a:latin typeface="Bookman Old Style" panose="02050604050505020204" pitchFamily="18" charset="0"/>
            </a:endParaRPr>
          </a:p>
        </p:txBody>
      </p:sp>
      <p:sp>
        <p:nvSpPr>
          <p:cNvPr id="10" name="Date Placeholder 5"/>
          <p:cNvSpPr txBox="1">
            <a:spLocks/>
          </p:cNvSpPr>
          <p:nvPr/>
        </p:nvSpPr>
        <p:spPr>
          <a:xfrm>
            <a:off x="4062365" y="6214665"/>
            <a:ext cx="8055021"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92511" y="0"/>
            <a:ext cx="812993" cy="809380"/>
          </a:xfrm>
          <a:prstGeom prst="rect">
            <a:avLst/>
          </a:prstGeom>
        </p:spPr>
      </p:pic>
      <p:sp>
        <p:nvSpPr>
          <p:cNvPr id="4" name="Footer Placeholder 3"/>
          <p:cNvSpPr>
            <a:spLocks noGrp="1"/>
          </p:cNvSpPr>
          <p:nvPr>
            <p:ph type="ftr" sz="quarter" idx="11"/>
          </p:nvPr>
        </p:nvSpPr>
        <p:spPr/>
        <p:txBody>
          <a:bodyPr/>
          <a:lstStyle/>
          <a:p>
            <a:r>
              <a:rPr lang="en-IN" smtClean="0"/>
              <a:t>APP Faculties - CINTEL</a:t>
            </a:r>
            <a:endParaRPr lang="en-IN"/>
          </a:p>
        </p:txBody>
      </p:sp>
      <p:sp>
        <p:nvSpPr>
          <p:cNvPr id="6" name="Slide Number Placeholder 5"/>
          <p:cNvSpPr>
            <a:spLocks noGrp="1"/>
          </p:cNvSpPr>
          <p:nvPr>
            <p:ph type="sldNum" sz="quarter" idx="12"/>
          </p:nvPr>
        </p:nvSpPr>
        <p:spPr/>
        <p:txBody>
          <a:bodyPr/>
          <a:lstStyle/>
          <a:p>
            <a:fld id="{F59C78FD-3676-4262-8623-CA1BA4C6293E}" type="slidenum">
              <a:rPr lang="en-IN" smtClean="0"/>
              <a:t>3</a:t>
            </a:fld>
            <a:endParaRPr lang="en-IN"/>
          </a:p>
        </p:txBody>
      </p:sp>
    </p:spTree>
    <p:extLst>
      <p:ext uri="{BB962C8B-B14F-4D97-AF65-F5344CB8AC3E}">
        <p14:creationId xmlns:p14="http://schemas.microsoft.com/office/powerpoint/2010/main" val="25230920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27CC366-3061-6F36-0C85-8C608768D537}"/>
              </a:ext>
            </a:extLst>
          </p:cNvPr>
          <p:cNvSpPr>
            <a:spLocks noGrp="1"/>
          </p:cNvSpPr>
          <p:nvPr>
            <p:ph type="title"/>
          </p:nvPr>
        </p:nvSpPr>
        <p:spPr>
          <a:xfrm>
            <a:off x="838200" y="365126"/>
            <a:ext cx="10515600" cy="1049788"/>
          </a:xfrm>
        </p:spPr>
        <p:txBody>
          <a:bodyPr>
            <a:normAutofit fontScale="90000"/>
          </a:bodyPr>
          <a:lstStyle/>
          <a:p>
            <a:r>
              <a:rPr lang="en-IN" b="1" i="0" dirty="0">
                <a:solidFill>
                  <a:srgbClr val="FF6600"/>
                </a:solidFill>
                <a:effectLst/>
                <a:latin typeface="Work Sans" pitchFamily="2" charset="0"/>
              </a:rPr>
              <a:t>Load Driver</a:t>
            </a:r>
            <a:r>
              <a:rPr lang="en-IN" b="1" i="0" dirty="0">
                <a:solidFill>
                  <a:srgbClr val="3A3A3A"/>
                </a:solidFill>
                <a:effectLst/>
                <a:latin typeface="Work Sans" pitchFamily="2" charset="0"/>
              </a:rPr>
              <a:t/>
            </a:r>
            <a:br>
              <a:rPr lang="en-IN" b="1" i="0" dirty="0">
                <a:solidFill>
                  <a:srgbClr val="3A3A3A"/>
                </a:solidFill>
                <a:effectLst/>
                <a:latin typeface="Work Sans" pitchFamily="2" charset="0"/>
              </a:rPr>
            </a:br>
            <a:endParaRPr lang="en-IN" dirty="0"/>
          </a:p>
        </p:txBody>
      </p:sp>
      <p:sp>
        <p:nvSpPr>
          <p:cNvPr id="3" name="Content Placeholder 2">
            <a:extLst>
              <a:ext uri="{FF2B5EF4-FFF2-40B4-BE49-F238E27FC236}">
                <a16:creationId xmlns:a16="http://schemas.microsoft.com/office/drawing/2014/main" xmlns="" id="{659CCE37-1456-0C15-0A45-0D8C45F019D8}"/>
              </a:ext>
            </a:extLst>
          </p:cNvPr>
          <p:cNvSpPr>
            <a:spLocks noGrp="1"/>
          </p:cNvSpPr>
          <p:nvPr>
            <p:ph idx="1"/>
          </p:nvPr>
        </p:nvSpPr>
        <p:spPr>
          <a:xfrm>
            <a:off x="529389" y="1414914"/>
            <a:ext cx="10824411" cy="4790925"/>
          </a:xfrm>
        </p:spPr>
        <p:txBody>
          <a:bodyPr/>
          <a:lstStyle/>
          <a:p>
            <a:pPr marL="0" indent="0" algn="l">
              <a:buNone/>
            </a:pPr>
            <a:r>
              <a:rPr lang="en-US" b="0" i="0" dirty="0">
                <a:solidFill>
                  <a:srgbClr val="3A3A3A"/>
                </a:solidFill>
                <a:effectLst/>
                <a:latin typeface="Work Sans" pitchFamily="2" charset="0"/>
              </a:rPr>
              <a:t>First, we should load/register the driver in the program before connecting to the Database. You need to register it only once per database in the program.</a:t>
            </a:r>
          </a:p>
          <a:p>
            <a:pPr marL="0" indent="0" algn="l">
              <a:buNone/>
            </a:pPr>
            <a:endParaRPr lang="en-US" b="0" i="0" dirty="0">
              <a:solidFill>
                <a:srgbClr val="3A3A3A"/>
              </a:solidFill>
              <a:effectLst/>
              <a:latin typeface="Work Sans" pitchFamily="2" charset="0"/>
            </a:endParaRPr>
          </a:p>
          <a:p>
            <a:pPr marL="0" indent="0" algn="l">
              <a:buNone/>
            </a:pPr>
            <a:r>
              <a:rPr lang="en-US" b="0" i="0" dirty="0">
                <a:solidFill>
                  <a:srgbClr val="3A3A3A"/>
                </a:solidFill>
                <a:effectLst/>
                <a:latin typeface="Work Sans" pitchFamily="2" charset="0"/>
              </a:rPr>
              <a:t>We can load the driver in the following 2 ways:</a:t>
            </a:r>
          </a:p>
          <a:p>
            <a:pPr marL="0" indent="0" algn="l">
              <a:buNone/>
            </a:pPr>
            <a:endParaRPr lang="en-US" b="0" i="0" dirty="0">
              <a:solidFill>
                <a:srgbClr val="3A3A3A"/>
              </a:solidFill>
              <a:effectLst/>
              <a:latin typeface="Work Sans" pitchFamily="2" charset="0"/>
            </a:endParaRPr>
          </a:p>
          <a:p>
            <a:pPr algn="l">
              <a:buFont typeface="+mj-lt"/>
              <a:buAutoNum type="arabicPeriod"/>
            </a:pPr>
            <a:r>
              <a:rPr lang="en-US" b="1" i="0" dirty="0" err="1">
                <a:solidFill>
                  <a:srgbClr val="3A3A3A"/>
                </a:solidFill>
                <a:effectLst/>
                <a:latin typeface="Work Sans" pitchFamily="2" charset="0"/>
              </a:rPr>
              <a:t>Class.forName</a:t>
            </a:r>
            <a:r>
              <a:rPr lang="en-US" b="1" i="0" dirty="0">
                <a:solidFill>
                  <a:srgbClr val="3A3A3A"/>
                </a:solidFill>
                <a:effectLst/>
                <a:latin typeface="Work Sans" pitchFamily="2" charset="0"/>
              </a:rPr>
              <a:t>()</a:t>
            </a:r>
            <a:endParaRPr lang="en-US" b="0" i="0" dirty="0">
              <a:solidFill>
                <a:srgbClr val="3A3A3A"/>
              </a:solidFill>
              <a:effectLst/>
              <a:latin typeface="Work Sans" pitchFamily="2" charset="0"/>
            </a:endParaRPr>
          </a:p>
          <a:p>
            <a:pPr algn="l">
              <a:buFont typeface="+mj-lt"/>
              <a:buAutoNum type="arabicPeriod"/>
            </a:pPr>
            <a:r>
              <a:rPr lang="en-US" b="1" i="0" dirty="0" err="1">
                <a:solidFill>
                  <a:srgbClr val="3A3A3A"/>
                </a:solidFill>
                <a:effectLst/>
                <a:latin typeface="Work Sans" pitchFamily="2" charset="0"/>
              </a:rPr>
              <a:t>DriverManager.registerDriver</a:t>
            </a:r>
            <a:r>
              <a:rPr lang="en-US" b="1" i="0" dirty="0">
                <a:solidFill>
                  <a:srgbClr val="3A3A3A"/>
                </a:solidFill>
                <a:effectLst/>
                <a:latin typeface="Work Sans" pitchFamily="2" charset="0"/>
              </a:rPr>
              <a:t>()</a:t>
            </a:r>
            <a:endParaRPr lang="en-US" b="0" i="0" dirty="0">
              <a:solidFill>
                <a:srgbClr val="3A3A3A"/>
              </a:solidFill>
              <a:effectLst/>
              <a:latin typeface="Work Sans" pitchFamily="2" charset="0"/>
            </a:endParaRPr>
          </a:p>
          <a:p>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74401" y="62280"/>
            <a:ext cx="917599" cy="913521"/>
          </a:xfrm>
          <a:prstGeom prst="rect">
            <a:avLst/>
          </a:prstGeom>
        </p:spPr>
      </p:pic>
      <p:sp>
        <p:nvSpPr>
          <p:cNvPr id="5" name="Date Placeholder 5"/>
          <p:cNvSpPr>
            <a:spLocks noGrp="1"/>
          </p:cNvSpPr>
          <p:nvPr>
            <p:ph type="dt" sz="half" idx="10"/>
          </p:nvPr>
        </p:nvSpPr>
        <p:spPr>
          <a:xfrm>
            <a:off x="0" y="6496050"/>
            <a:ext cx="4038600" cy="365125"/>
          </a:xfrm>
        </p:spPr>
        <p:style>
          <a:lnRef idx="1">
            <a:schemeClr val="accent1"/>
          </a:lnRef>
          <a:fillRef idx="2">
            <a:schemeClr val="accent1"/>
          </a:fillRef>
          <a:effectRef idx="1">
            <a:schemeClr val="accent1"/>
          </a:effectRef>
          <a:fontRef idx="minor">
            <a:schemeClr val="dk1"/>
          </a:fontRef>
        </p:style>
        <p:txBody>
          <a:bodyPr/>
          <a:lstStyle/>
          <a:p>
            <a:fld id="{DF5B5EE0-0F42-471B-87F9-18DD506C508F}" type="datetime1">
              <a:rPr lang="en-IN" b="1" smtClean="0">
                <a:solidFill>
                  <a:srgbClr val="0000FF"/>
                </a:solidFill>
                <a:latin typeface="Bookman Old Style" panose="02050604050505020204" pitchFamily="18" charset="0"/>
              </a:rPr>
              <a:t>28-08-2023</a:t>
            </a:fld>
            <a:endParaRPr lang="en-IN" b="1" dirty="0">
              <a:solidFill>
                <a:srgbClr val="0000FF"/>
              </a:solidFill>
              <a:latin typeface="Bookman Old Style" panose="02050604050505020204" pitchFamily="18" charset="0"/>
            </a:endParaRPr>
          </a:p>
        </p:txBody>
      </p:sp>
      <p:sp>
        <p:nvSpPr>
          <p:cNvPr id="6" name="Date Placeholder 5"/>
          <p:cNvSpPr txBox="1">
            <a:spLocks/>
          </p:cNvSpPr>
          <p:nvPr/>
        </p:nvSpPr>
        <p:spPr>
          <a:xfrm>
            <a:off x="4038600" y="6510005"/>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dirty="0" err="1"/>
              <a:t>Dr.Maivizhi</a:t>
            </a:r>
            <a:r>
              <a:rPr lang="en-IN" dirty="0"/>
              <a:t>  Assistant Professor / CINTEL</a:t>
            </a:r>
          </a:p>
        </p:txBody>
      </p:sp>
      <p:sp>
        <p:nvSpPr>
          <p:cNvPr id="7" name="Footer Placeholder 6"/>
          <p:cNvSpPr>
            <a:spLocks noGrp="1"/>
          </p:cNvSpPr>
          <p:nvPr>
            <p:ph type="ftr" sz="quarter" idx="11"/>
          </p:nvPr>
        </p:nvSpPr>
        <p:spPr/>
        <p:txBody>
          <a:bodyPr/>
          <a:lstStyle/>
          <a:p>
            <a:r>
              <a:rPr lang="en-IN" smtClean="0"/>
              <a:t>APP Faculties - CINTEL</a:t>
            </a:r>
            <a:endParaRPr lang="en-IN"/>
          </a:p>
        </p:txBody>
      </p:sp>
      <p:sp>
        <p:nvSpPr>
          <p:cNvPr id="8" name="Slide Number Placeholder 7"/>
          <p:cNvSpPr>
            <a:spLocks noGrp="1"/>
          </p:cNvSpPr>
          <p:nvPr>
            <p:ph type="sldNum" sz="quarter" idx="12"/>
          </p:nvPr>
        </p:nvSpPr>
        <p:spPr/>
        <p:txBody>
          <a:bodyPr/>
          <a:lstStyle/>
          <a:p>
            <a:fld id="{F59C78FD-3676-4262-8623-CA1BA4C6293E}" type="slidenum">
              <a:rPr lang="en-IN" smtClean="0"/>
              <a:t>30</a:t>
            </a:fld>
            <a:endParaRPr lang="en-IN"/>
          </a:p>
        </p:txBody>
      </p:sp>
    </p:spTree>
    <p:extLst>
      <p:ext uri="{BB962C8B-B14F-4D97-AF65-F5344CB8AC3E}">
        <p14:creationId xmlns:p14="http://schemas.microsoft.com/office/powerpoint/2010/main" val="152214242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325CE62-EB0E-73ED-5146-94D6CFC9E7FF}"/>
              </a:ext>
            </a:extLst>
          </p:cNvPr>
          <p:cNvSpPr>
            <a:spLocks noGrp="1"/>
          </p:cNvSpPr>
          <p:nvPr>
            <p:ph type="title"/>
          </p:nvPr>
        </p:nvSpPr>
        <p:spPr>
          <a:xfrm>
            <a:off x="838200" y="365125"/>
            <a:ext cx="10515600" cy="838033"/>
          </a:xfrm>
        </p:spPr>
        <p:txBody>
          <a:bodyPr>
            <a:normAutofit fontScale="90000"/>
          </a:bodyPr>
          <a:lstStyle/>
          <a:p>
            <a:r>
              <a:rPr lang="en-IN" b="0" i="0" dirty="0" err="1">
                <a:solidFill>
                  <a:srgbClr val="3A3A3A"/>
                </a:solidFill>
                <a:effectLst/>
                <a:latin typeface="Work Sans" pitchFamily="2" charset="0"/>
              </a:rPr>
              <a:t>Class.forName</a:t>
            </a:r>
            <a:r>
              <a:rPr lang="en-IN" b="0" i="0" dirty="0">
                <a:solidFill>
                  <a:srgbClr val="3A3A3A"/>
                </a:solidFill>
                <a:effectLst/>
                <a:latin typeface="Work Sans" pitchFamily="2" charset="0"/>
              </a:rPr>
              <a:t>()</a:t>
            </a:r>
            <a:br>
              <a:rPr lang="en-IN" b="0" i="0" dirty="0">
                <a:solidFill>
                  <a:srgbClr val="3A3A3A"/>
                </a:solidFill>
                <a:effectLst/>
                <a:latin typeface="Work Sans" pitchFamily="2" charset="0"/>
              </a:rPr>
            </a:br>
            <a:endParaRPr lang="en-IN" dirty="0"/>
          </a:p>
        </p:txBody>
      </p:sp>
      <p:sp>
        <p:nvSpPr>
          <p:cNvPr id="3" name="Content Placeholder 2">
            <a:extLst>
              <a:ext uri="{FF2B5EF4-FFF2-40B4-BE49-F238E27FC236}">
                <a16:creationId xmlns:a16="http://schemas.microsoft.com/office/drawing/2014/main" xmlns="" id="{07F54531-7C5F-A7B6-0BA1-64A3536B940B}"/>
              </a:ext>
            </a:extLst>
          </p:cNvPr>
          <p:cNvSpPr>
            <a:spLocks noGrp="1"/>
          </p:cNvSpPr>
          <p:nvPr>
            <p:ph idx="1"/>
          </p:nvPr>
        </p:nvSpPr>
        <p:spPr>
          <a:xfrm>
            <a:off x="741145" y="1116531"/>
            <a:ext cx="10612655" cy="5060432"/>
          </a:xfrm>
        </p:spPr>
        <p:txBody>
          <a:bodyPr/>
          <a:lstStyle/>
          <a:p>
            <a:pPr marL="0" indent="0">
              <a:buNone/>
            </a:pPr>
            <a:r>
              <a:rPr lang="en-US" b="0" i="0" dirty="0">
                <a:solidFill>
                  <a:srgbClr val="3A3A3A"/>
                </a:solidFill>
                <a:effectLst/>
                <a:latin typeface="Work Sans" pitchFamily="2" charset="0"/>
              </a:rPr>
              <a:t>In this way, the driver’s class file loads into the memory at runtime. It implicitly loads the driver. While loading, the driver will register with JDBC automatically.</a:t>
            </a:r>
            <a:endParaRPr lang="en-IN" dirty="0"/>
          </a:p>
        </p:txBody>
      </p:sp>
      <p:pic>
        <p:nvPicPr>
          <p:cNvPr id="5" name="Picture 4">
            <a:extLst>
              <a:ext uri="{FF2B5EF4-FFF2-40B4-BE49-F238E27FC236}">
                <a16:creationId xmlns:a16="http://schemas.microsoft.com/office/drawing/2014/main" xmlns="" id="{FF25119F-8275-660C-D636-0A1D84BC9AC7}"/>
              </a:ext>
            </a:extLst>
          </p:cNvPr>
          <p:cNvPicPr>
            <a:picLocks noChangeAspect="1"/>
          </p:cNvPicPr>
          <p:nvPr/>
        </p:nvPicPr>
        <p:blipFill>
          <a:blip r:embed="rId2"/>
          <a:stretch>
            <a:fillRect/>
          </a:stretch>
        </p:blipFill>
        <p:spPr>
          <a:xfrm>
            <a:off x="1665593" y="2489935"/>
            <a:ext cx="8213824" cy="4002940"/>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4401" y="62280"/>
            <a:ext cx="917599" cy="913521"/>
          </a:xfrm>
          <a:prstGeom prst="rect">
            <a:avLst/>
          </a:prstGeom>
        </p:spPr>
      </p:pic>
      <p:sp>
        <p:nvSpPr>
          <p:cNvPr id="7" name="Date Placeholder 5"/>
          <p:cNvSpPr>
            <a:spLocks noGrp="1"/>
          </p:cNvSpPr>
          <p:nvPr>
            <p:ph type="dt" sz="half" idx="10"/>
          </p:nvPr>
        </p:nvSpPr>
        <p:spPr>
          <a:xfrm>
            <a:off x="0" y="6496050"/>
            <a:ext cx="4038600" cy="365125"/>
          </a:xfrm>
        </p:spPr>
        <p:style>
          <a:lnRef idx="1">
            <a:schemeClr val="accent1"/>
          </a:lnRef>
          <a:fillRef idx="2">
            <a:schemeClr val="accent1"/>
          </a:fillRef>
          <a:effectRef idx="1">
            <a:schemeClr val="accent1"/>
          </a:effectRef>
          <a:fontRef idx="minor">
            <a:schemeClr val="dk1"/>
          </a:fontRef>
        </p:style>
        <p:txBody>
          <a:bodyPr/>
          <a:lstStyle/>
          <a:p>
            <a:fld id="{2E399428-471C-4A17-B051-C1154B417289}" type="datetime1">
              <a:rPr lang="en-IN" b="1" smtClean="0">
                <a:solidFill>
                  <a:srgbClr val="0000FF"/>
                </a:solidFill>
                <a:latin typeface="Bookman Old Style" panose="02050604050505020204" pitchFamily="18" charset="0"/>
              </a:rPr>
              <a:t>28-08-2023</a:t>
            </a:fld>
            <a:endParaRPr lang="en-IN" b="1" dirty="0">
              <a:solidFill>
                <a:srgbClr val="0000FF"/>
              </a:solidFill>
              <a:latin typeface="Bookman Old Style" panose="02050604050505020204" pitchFamily="18" charset="0"/>
            </a:endParaRPr>
          </a:p>
        </p:txBody>
      </p:sp>
      <p:sp>
        <p:nvSpPr>
          <p:cNvPr id="8" name="Date Placeholder 5"/>
          <p:cNvSpPr txBox="1">
            <a:spLocks/>
          </p:cNvSpPr>
          <p:nvPr/>
        </p:nvSpPr>
        <p:spPr>
          <a:xfrm>
            <a:off x="4038600" y="6492875"/>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dirty="0" err="1"/>
              <a:t>Dr.Maivizhi</a:t>
            </a:r>
            <a:r>
              <a:rPr lang="en-IN" dirty="0"/>
              <a:t>  Assistant Professor / CINTEL</a:t>
            </a:r>
          </a:p>
        </p:txBody>
      </p:sp>
      <p:sp>
        <p:nvSpPr>
          <p:cNvPr id="4" name="Footer Placeholder 3"/>
          <p:cNvSpPr>
            <a:spLocks noGrp="1"/>
          </p:cNvSpPr>
          <p:nvPr>
            <p:ph type="ftr" sz="quarter" idx="11"/>
          </p:nvPr>
        </p:nvSpPr>
        <p:spPr/>
        <p:txBody>
          <a:bodyPr/>
          <a:lstStyle/>
          <a:p>
            <a:r>
              <a:rPr lang="en-IN" smtClean="0"/>
              <a:t>APP Faculties - CINTEL</a:t>
            </a:r>
            <a:endParaRPr lang="en-IN"/>
          </a:p>
        </p:txBody>
      </p:sp>
      <p:sp>
        <p:nvSpPr>
          <p:cNvPr id="9" name="Slide Number Placeholder 8"/>
          <p:cNvSpPr>
            <a:spLocks noGrp="1"/>
          </p:cNvSpPr>
          <p:nvPr>
            <p:ph type="sldNum" sz="quarter" idx="12"/>
          </p:nvPr>
        </p:nvSpPr>
        <p:spPr/>
        <p:txBody>
          <a:bodyPr/>
          <a:lstStyle/>
          <a:p>
            <a:fld id="{F59C78FD-3676-4262-8623-CA1BA4C6293E}" type="slidenum">
              <a:rPr lang="en-IN" smtClean="0"/>
              <a:t>31</a:t>
            </a:fld>
            <a:endParaRPr lang="en-IN"/>
          </a:p>
        </p:txBody>
      </p:sp>
    </p:spTree>
    <p:extLst>
      <p:ext uri="{BB962C8B-B14F-4D97-AF65-F5344CB8AC3E}">
        <p14:creationId xmlns:p14="http://schemas.microsoft.com/office/powerpoint/2010/main" val="22285643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9E99FC4-A3BD-365E-9DC2-DD04354BBC34}"/>
              </a:ext>
            </a:extLst>
          </p:cNvPr>
          <p:cNvSpPr>
            <a:spLocks noGrp="1"/>
          </p:cNvSpPr>
          <p:nvPr>
            <p:ph type="title"/>
          </p:nvPr>
        </p:nvSpPr>
        <p:spPr>
          <a:xfrm>
            <a:off x="838200" y="365125"/>
            <a:ext cx="10515600" cy="597401"/>
          </a:xfrm>
        </p:spPr>
        <p:txBody>
          <a:bodyPr>
            <a:normAutofit fontScale="90000"/>
          </a:bodyPr>
          <a:lstStyle/>
          <a:p>
            <a:r>
              <a:rPr lang="en-IN" b="0" i="0" dirty="0" err="1">
                <a:solidFill>
                  <a:srgbClr val="3A3A3A"/>
                </a:solidFill>
                <a:effectLst/>
                <a:latin typeface="Work Sans" pitchFamily="2" charset="0"/>
              </a:rPr>
              <a:t>DriverManager.registerDriver</a:t>
            </a:r>
            <a:r>
              <a:rPr lang="en-IN" b="0" i="0" dirty="0">
                <a:solidFill>
                  <a:srgbClr val="3A3A3A"/>
                </a:solidFill>
                <a:effectLst/>
                <a:latin typeface="Work Sans" pitchFamily="2" charset="0"/>
              </a:rPr>
              <a:t>()</a:t>
            </a:r>
            <a:br>
              <a:rPr lang="en-IN" b="0" i="0" dirty="0">
                <a:solidFill>
                  <a:srgbClr val="3A3A3A"/>
                </a:solidFill>
                <a:effectLst/>
                <a:latin typeface="Work Sans" pitchFamily="2" charset="0"/>
              </a:rPr>
            </a:br>
            <a:endParaRPr lang="en-IN" dirty="0"/>
          </a:p>
        </p:txBody>
      </p:sp>
      <p:sp>
        <p:nvSpPr>
          <p:cNvPr id="3" name="Content Placeholder 2">
            <a:extLst>
              <a:ext uri="{FF2B5EF4-FFF2-40B4-BE49-F238E27FC236}">
                <a16:creationId xmlns:a16="http://schemas.microsoft.com/office/drawing/2014/main" xmlns="" id="{36666DB1-C38A-D40C-20D0-23CE08183E74}"/>
              </a:ext>
            </a:extLst>
          </p:cNvPr>
          <p:cNvSpPr>
            <a:spLocks noGrp="1"/>
          </p:cNvSpPr>
          <p:nvPr>
            <p:ph idx="1"/>
          </p:nvPr>
        </p:nvSpPr>
        <p:spPr>
          <a:xfrm>
            <a:off x="616017" y="808522"/>
            <a:ext cx="10737783" cy="5368441"/>
          </a:xfrm>
        </p:spPr>
        <p:txBody>
          <a:bodyPr/>
          <a:lstStyle/>
          <a:p>
            <a:pPr marL="0" indent="0" algn="just">
              <a:buNone/>
            </a:pPr>
            <a:r>
              <a:rPr lang="en-US" sz="2000" b="0" i="0" dirty="0" err="1">
                <a:solidFill>
                  <a:srgbClr val="3A3A3A"/>
                </a:solidFill>
                <a:effectLst/>
                <a:latin typeface="Work Sans" pitchFamily="2" charset="0"/>
              </a:rPr>
              <a:t>DriverManager</a:t>
            </a:r>
            <a:r>
              <a:rPr lang="en-US" sz="2000" b="0" i="0" dirty="0">
                <a:solidFill>
                  <a:srgbClr val="3A3A3A"/>
                </a:solidFill>
                <a:effectLst/>
                <a:latin typeface="Work Sans" pitchFamily="2" charset="0"/>
              </a:rPr>
              <a:t> is an inbuilt class that is available in the </a:t>
            </a:r>
            <a:r>
              <a:rPr lang="en-US" sz="2000" b="0" i="0" dirty="0" err="1">
                <a:solidFill>
                  <a:srgbClr val="3A3A3A"/>
                </a:solidFill>
                <a:effectLst/>
                <a:latin typeface="Work Sans" pitchFamily="2" charset="0"/>
              </a:rPr>
              <a:t>java.sql</a:t>
            </a:r>
            <a:r>
              <a:rPr lang="en-US" sz="2000" b="0" i="0" dirty="0">
                <a:solidFill>
                  <a:srgbClr val="3A3A3A"/>
                </a:solidFill>
                <a:effectLst/>
                <a:latin typeface="Work Sans" pitchFamily="2" charset="0"/>
              </a:rPr>
              <a:t> package. </a:t>
            </a:r>
          </a:p>
          <a:p>
            <a:pPr marL="0" indent="0" algn="just">
              <a:buNone/>
            </a:pPr>
            <a:r>
              <a:rPr lang="en-US" sz="2000" b="0" i="0" dirty="0">
                <a:solidFill>
                  <a:srgbClr val="3A3A3A"/>
                </a:solidFill>
                <a:effectLst/>
                <a:latin typeface="Work Sans" pitchFamily="2" charset="0"/>
              </a:rPr>
              <a:t>It acts as a mediator between Java application and database which you want to connect. Before you connect with the database, you need to register the driver with </a:t>
            </a:r>
            <a:r>
              <a:rPr lang="en-US" sz="2000" b="0" i="0" dirty="0" err="1">
                <a:solidFill>
                  <a:srgbClr val="3A3A3A"/>
                </a:solidFill>
                <a:effectLst/>
                <a:latin typeface="Work Sans" pitchFamily="2" charset="0"/>
              </a:rPr>
              <a:t>DriverManager</a:t>
            </a:r>
            <a:r>
              <a:rPr lang="en-US" sz="2000" b="0" i="0" dirty="0">
                <a:solidFill>
                  <a:srgbClr val="3A3A3A"/>
                </a:solidFill>
                <a:effectLst/>
                <a:latin typeface="Work Sans" pitchFamily="2" charset="0"/>
              </a:rPr>
              <a:t>. </a:t>
            </a:r>
          </a:p>
          <a:p>
            <a:pPr marL="0" indent="0" algn="just">
              <a:buNone/>
            </a:pPr>
            <a:r>
              <a:rPr lang="en-US" sz="2000" b="0" i="0" dirty="0">
                <a:solidFill>
                  <a:srgbClr val="3A3A3A"/>
                </a:solidFill>
                <a:effectLst/>
                <a:latin typeface="Work Sans" pitchFamily="2" charset="0"/>
              </a:rPr>
              <a:t>The main function of </a:t>
            </a:r>
            <a:r>
              <a:rPr lang="en-US" sz="2000" b="0" i="0" dirty="0" err="1">
                <a:solidFill>
                  <a:srgbClr val="3A3A3A"/>
                </a:solidFill>
                <a:effectLst/>
                <a:latin typeface="Work Sans" pitchFamily="2" charset="0"/>
              </a:rPr>
              <a:t>DriverManager</a:t>
            </a:r>
            <a:r>
              <a:rPr lang="en-US" sz="2000" b="0" i="0" dirty="0">
                <a:solidFill>
                  <a:srgbClr val="3A3A3A"/>
                </a:solidFill>
                <a:effectLst/>
                <a:latin typeface="Work Sans" pitchFamily="2" charset="0"/>
              </a:rPr>
              <a:t> is to load the driver class of the Database and create a connection with DB.</a:t>
            </a:r>
          </a:p>
          <a:p>
            <a:pPr algn="l"/>
            <a:r>
              <a:rPr lang="en-US" sz="2000" b="1" i="0" dirty="0">
                <a:solidFill>
                  <a:srgbClr val="3A3A3A"/>
                </a:solidFill>
                <a:effectLst/>
                <a:latin typeface="Work Sans" pitchFamily="2" charset="0"/>
              </a:rPr>
              <a:t>Public static void </a:t>
            </a:r>
            <a:r>
              <a:rPr lang="en-US" sz="2000" b="1" i="0" dirty="0" err="1">
                <a:solidFill>
                  <a:srgbClr val="3A3A3A"/>
                </a:solidFill>
                <a:effectLst/>
                <a:latin typeface="Work Sans" pitchFamily="2" charset="0"/>
              </a:rPr>
              <a:t>registerDriver</a:t>
            </a:r>
            <a:r>
              <a:rPr lang="en-US" sz="2000" b="1" i="0" dirty="0">
                <a:solidFill>
                  <a:srgbClr val="3A3A3A"/>
                </a:solidFill>
                <a:effectLst/>
                <a:latin typeface="Work Sans" pitchFamily="2" charset="0"/>
              </a:rPr>
              <a:t>(driver)</a:t>
            </a:r>
            <a:r>
              <a:rPr lang="en-US" sz="2000" b="0" i="0" dirty="0">
                <a:solidFill>
                  <a:srgbClr val="3A3A3A"/>
                </a:solidFill>
                <a:effectLst/>
                <a:latin typeface="Work Sans" pitchFamily="2" charset="0"/>
              </a:rPr>
              <a:t> – This method will register the driver with the Driver Manager. If the driver is already registered, then it won’t take any action.</a:t>
            </a:r>
          </a:p>
          <a:p>
            <a:pPr algn="l">
              <a:buFont typeface="Arial" panose="020B0604020202020204" pitchFamily="34" charset="0"/>
              <a:buChar char="•"/>
            </a:pPr>
            <a:r>
              <a:rPr lang="en-US" sz="2000" b="0" i="0" dirty="0">
                <a:solidFill>
                  <a:srgbClr val="3A3A3A"/>
                </a:solidFill>
                <a:effectLst/>
                <a:latin typeface="Work Sans" pitchFamily="2" charset="0"/>
              </a:rPr>
              <a:t>It will throw </a:t>
            </a:r>
            <a:r>
              <a:rPr lang="en-US" sz="2000" b="1" i="0" dirty="0" err="1">
                <a:solidFill>
                  <a:srgbClr val="3A3A3A"/>
                </a:solidFill>
                <a:effectLst/>
                <a:latin typeface="Work Sans" pitchFamily="2" charset="0"/>
              </a:rPr>
              <a:t>SQLException</a:t>
            </a:r>
            <a:r>
              <a:rPr lang="en-US" sz="2000" b="0" i="0" dirty="0">
                <a:solidFill>
                  <a:srgbClr val="3A3A3A"/>
                </a:solidFill>
                <a:effectLst/>
                <a:latin typeface="Work Sans" pitchFamily="2" charset="0"/>
              </a:rPr>
              <a:t> if the database error occurs.</a:t>
            </a:r>
          </a:p>
          <a:p>
            <a:pPr algn="l">
              <a:buFont typeface="Arial" panose="020B0604020202020204" pitchFamily="34" charset="0"/>
              <a:buChar char="•"/>
            </a:pPr>
            <a:r>
              <a:rPr lang="en-US" sz="2000" b="0" i="0" dirty="0">
                <a:solidFill>
                  <a:srgbClr val="3A3A3A"/>
                </a:solidFill>
                <a:effectLst/>
                <a:latin typeface="Work Sans" pitchFamily="2" charset="0"/>
              </a:rPr>
              <a:t>It will throw </a:t>
            </a:r>
            <a:r>
              <a:rPr lang="en-US" sz="2000" b="1" i="0" dirty="0" err="1">
                <a:solidFill>
                  <a:srgbClr val="3A3A3A"/>
                </a:solidFill>
                <a:effectLst/>
                <a:latin typeface="Work Sans" pitchFamily="2" charset="0"/>
              </a:rPr>
              <a:t>NullPointerException</a:t>
            </a:r>
            <a:r>
              <a:rPr lang="en-US" sz="2000" b="0" i="0" dirty="0">
                <a:solidFill>
                  <a:srgbClr val="3A3A3A"/>
                </a:solidFill>
                <a:effectLst/>
                <a:latin typeface="Work Sans" pitchFamily="2" charset="0"/>
              </a:rPr>
              <a:t> if the driver is null.</a:t>
            </a:r>
          </a:p>
          <a:p>
            <a:pPr marL="0" indent="0">
              <a:buNone/>
            </a:pPr>
            <a:endParaRPr lang="en-IN" dirty="0"/>
          </a:p>
        </p:txBody>
      </p:sp>
      <p:sp>
        <p:nvSpPr>
          <p:cNvPr id="4" name="TextBox 3">
            <a:extLst>
              <a:ext uri="{FF2B5EF4-FFF2-40B4-BE49-F238E27FC236}">
                <a16:creationId xmlns:a16="http://schemas.microsoft.com/office/drawing/2014/main" xmlns="" id="{E7157940-3325-126F-9505-7A19AB893088}"/>
              </a:ext>
            </a:extLst>
          </p:cNvPr>
          <p:cNvSpPr txBox="1"/>
          <p:nvPr/>
        </p:nvSpPr>
        <p:spPr>
          <a:xfrm>
            <a:off x="1909485" y="4903695"/>
            <a:ext cx="9444315" cy="707886"/>
          </a:xfrm>
          <a:prstGeom prst="rect">
            <a:avLst/>
          </a:prstGeom>
          <a:noFill/>
        </p:spPr>
        <p:txBody>
          <a:bodyPr wrap="square" rtlCol="0">
            <a:spAutoFit/>
          </a:bodyPr>
          <a:lstStyle/>
          <a:p>
            <a:r>
              <a:rPr lang="en-IN" sz="2000" b="1">
                <a:highlight>
                  <a:srgbClr val="00FFFF"/>
                </a:highlight>
              </a:rPr>
              <a:t>DriverManager.registerDriver(new oracle.jdbc.driver.OracleDriver())</a:t>
            </a:r>
          </a:p>
          <a:p>
            <a:r>
              <a:rPr lang="en-IN" sz="2000" b="1">
                <a:highlight>
                  <a:srgbClr val="00FFFF"/>
                </a:highlight>
              </a:rPr>
              <a:t>DriverManager.registerDriver(new com.microsoft.sqlserver.jdbc.SQLServerDriver())</a:t>
            </a:r>
            <a:endParaRPr lang="en-IN" sz="2000" b="1" dirty="0">
              <a:highlight>
                <a:srgbClr val="00FFFF"/>
              </a:highlight>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74401" y="62280"/>
            <a:ext cx="917599" cy="913521"/>
          </a:xfrm>
          <a:prstGeom prst="rect">
            <a:avLst/>
          </a:prstGeom>
        </p:spPr>
      </p:pic>
      <p:sp>
        <p:nvSpPr>
          <p:cNvPr id="6" name="Date Placeholder 5"/>
          <p:cNvSpPr>
            <a:spLocks noGrp="1"/>
          </p:cNvSpPr>
          <p:nvPr>
            <p:ph type="dt" sz="half" idx="10"/>
          </p:nvPr>
        </p:nvSpPr>
        <p:spPr>
          <a:xfrm>
            <a:off x="0" y="6496050"/>
            <a:ext cx="4038600" cy="365125"/>
          </a:xfrm>
        </p:spPr>
        <p:style>
          <a:lnRef idx="1">
            <a:schemeClr val="accent1"/>
          </a:lnRef>
          <a:fillRef idx="2">
            <a:schemeClr val="accent1"/>
          </a:fillRef>
          <a:effectRef idx="1">
            <a:schemeClr val="accent1"/>
          </a:effectRef>
          <a:fontRef idx="minor">
            <a:schemeClr val="dk1"/>
          </a:fontRef>
        </p:style>
        <p:txBody>
          <a:bodyPr/>
          <a:lstStyle/>
          <a:p>
            <a:fld id="{61627284-608E-44A4-93C7-3F8C43B714E0}" type="datetime1">
              <a:rPr lang="en-IN" b="1" smtClean="0">
                <a:solidFill>
                  <a:srgbClr val="0000FF"/>
                </a:solidFill>
                <a:latin typeface="Bookman Old Style" panose="02050604050505020204" pitchFamily="18" charset="0"/>
              </a:rPr>
              <a:t>28-08-2023</a:t>
            </a:fld>
            <a:endParaRPr lang="en-IN" b="1" dirty="0">
              <a:solidFill>
                <a:srgbClr val="0000FF"/>
              </a:solidFill>
              <a:latin typeface="Bookman Old Style" panose="02050604050505020204" pitchFamily="18" charset="0"/>
            </a:endParaRPr>
          </a:p>
        </p:txBody>
      </p:sp>
      <p:sp>
        <p:nvSpPr>
          <p:cNvPr id="7" name="Date Placeholder 5"/>
          <p:cNvSpPr txBox="1">
            <a:spLocks/>
          </p:cNvSpPr>
          <p:nvPr/>
        </p:nvSpPr>
        <p:spPr>
          <a:xfrm>
            <a:off x="4038600" y="6510005"/>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dirty="0" err="1"/>
              <a:t>Dr.Maivizhi</a:t>
            </a:r>
            <a:r>
              <a:rPr lang="en-IN" dirty="0"/>
              <a:t>  Assistant Professor / CINTEL</a:t>
            </a:r>
          </a:p>
        </p:txBody>
      </p:sp>
      <p:sp>
        <p:nvSpPr>
          <p:cNvPr id="8" name="Footer Placeholder 7"/>
          <p:cNvSpPr>
            <a:spLocks noGrp="1"/>
          </p:cNvSpPr>
          <p:nvPr>
            <p:ph type="ftr" sz="quarter" idx="11"/>
          </p:nvPr>
        </p:nvSpPr>
        <p:spPr/>
        <p:txBody>
          <a:bodyPr/>
          <a:lstStyle/>
          <a:p>
            <a:r>
              <a:rPr lang="en-IN" smtClean="0"/>
              <a:t>APP Faculties - CINTEL</a:t>
            </a:r>
            <a:endParaRPr lang="en-IN"/>
          </a:p>
        </p:txBody>
      </p:sp>
      <p:sp>
        <p:nvSpPr>
          <p:cNvPr id="9" name="Slide Number Placeholder 8"/>
          <p:cNvSpPr>
            <a:spLocks noGrp="1"/>
          </p:cNvSpPr>
          <p:nvPr>
            <p:ph type="sldNum" sz="quarter" idx="12"/>
          </p:nvPr>
        </p:nvSpPr>
        <p:spPr/>
        <p:txBody>
          <a:bodyPr/>
          <a:lstStyle/>
          <a:p>
            <a:fld id="{F59C78FD-3676-4262-8623-CA1BA4C6293E}" type="slidenum">
              <a:rPr lang="en-IN" smtClean="0"/>
              <a:t>32</a:t>
            </a:fld>
            <a:endParaRPr lang="en-IN"/>
          </a:p>
        </p:txBody>
      </p:sp>
    </p:spTree>
    <p:extLst>
      <p:ext uri="{BB962C8B-B14F-4D97-AF65-F5344CB8AC3E}">
        <p14:creationId xmlns:p14="http://schemas.microsoft.com/office/powerpoint/2010/main" val="9037741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4BE129-2CEB-2B46-1AFB-FEA3D9126BA4}"/>
              </a:ext>
            </a:extLst>
          </p:cNvPr>
          <p:cNvSpPr>
            <a:spLocks noGrp="1"/>
          </p:cNvSpPr>
          <p:nvPr>
            <p:ph type="title"/>
          </p:nvPr>
        </p:nvSpPr>
        <p:spPr/>
        <p:txBody>
          <a:bodyPr/>
          <a:lstStyle/>
          <a:p>
            <a:r>
              <a:rPr lang="en-IN" b="1" i="0" dirty="0">
                <a:solidFill>
                  <a:srgbClr val="FF6600"/>
                </a:solidFill>
                <a:effectLst/>
                <a:latin typeface="Work Sans" pitchFamily="2" charset="0"/>
              </a:rPr>
              <a:t>Establish Connection</a:t>
            </a:r>
            <a:r>
              <a:rPr lang="en-IN" b="1" i="0" dirty="0">
                <a:solidFill>
                  <a:srgbClr val="3A3A3A"/>
                </a:solidFill>
                <a:effectLst/>
                <a:latin typeface="Work Sans" pitchFamily="2" charset="0"/>
              </a:rPr>
              <a:t/>
            </a:r>
            <a:br>
              <a:rPr lang="en-IN" b="1" i="0" dirty="0">
                <a:solidFill>
                  <a:srgbClr val="3A3A3A"/>
                </a:solidFill>
                <a:effectLst/>
                <a:latin typeface="Work Sans" pitchFamily="2" charset="0"/>
              </a:rPr>
            </a:br>
            <a:endParaRPr lang="en-IN" dirty="0"/>
          </a:p>
        </p:txBody>
      </p:sp>
      <p:sp>
        <p:nvSpPr>
          <p:cNvPr id="3" name="Content Placeholder 2">
            <a:extLst>
              <a:ext uri="{FF2B5EF4-FFF2-40B4-BE49-F238E27FC236}">
                <a16:creationId xmlns:a16="http://schemas.microsoft.com/office/drawing/2014/main" xmlns="" id="{4B8BE2A9-1CA6-CAC5-3F54-929DE1F8A853}"/>
              </a:ext>
            </a:extLst>
          </p:cNvPr>
          <p:cNvSpPr>
            <a:spLocks noGrp="1"/>
          </p:cNvSpPr>
          <p:nvPr>
            <p:ph idx="1"/>
          </p:nvPr>
        </p:nvSpPr>
        <p:spPr>
          <a:xfrm>
            <a:off x="838200" y="1353671"/>
            <a:ext cx="10515600" cy="4823292"/>
          </a:xfrm>
        </p:spPr>
        <p:txBody>
          <a:bodyPr>
            <a:normAutofit fontScale="85000" lnSpcReduction="10000"/>
          </a:bodyPr>
          <a:lstStyle/>
          <a:p>
            <a:pPr marL="0" indent="0" algn="l">
              <a:buNone/>
            </a:pPr>
            <a:r>
              <a:rPr lang="en-US" b="0" i="0" dirty="0">
                <a:solidFill>
                  <a:srgbClr val="3A3A3A"/>
                </a:solidFill>
                <a:effectLst/>
                <a:latin typeface="Work Sans" pitchFamily="2" charset="0"/>
              </a:rPr>
              <a:t>After loading the driver, the next step is to create and establish the connection. Once required, packages are imported and drivers are loaded and registered, then we can go for establishing a Database connection.</a:t>
            </a:r>
          </a:p>
          <a:p>
            <a:pPr marL="0" indent="0" algn="l">
              <a:buNone/>
            </a:pPr>
            <a:r>
              <a:rPr lang="en-US" b="0" i="0" dirty="0" err="1">
                <a:solidFill>
                  <a:srgbClr val="3A3A3A"/>
                </a:solidFill>
                <a:effectLst/>
                <a:latin typeface="Work Sans" pitchFamily="2" charset="0"/>
              </a:rPr>
              <a:t>DriverManager</a:t>
            </a:r>
            <a:r>
              <a:rPr lang="en-US" b="0" i="0" dirty="0">
                <a:solidFill>
                  <a:srgbClr val="3A3A3A"/>
                </a:solidFill>
                <a:effectLst/>
                <a:latin typeface="Work Sans" pitchFamily="2" charset="0"/>
              </a:rPr>
              <a:t> class has the </a:t>
            </a:r>
            <a:r>
              <a:rPr lang="en-US" b="0" i="0" dirty="0" err="1">
                <a:solidFill>
                  <a:srgbClr val="3A3A3A"/>
                </a:solidFill>
                <a:effectLst/>
                <a:latin typeface="Work Sans" pitchFamily="2" charset="0"/>
              </a:rPr>
              <a:t>getConnection</a:t>
            </a:r>
            <a:r>
              <a:rPr lang="en-US" b="0" i="0" dirty="0">
                <a:solidFill>
                  <a:srgbClr val="3A3A3A"/>
                </a:solidFill>
                <a:effectLst/>
                <a:latin typeface="Work Sans" pitchFamily="2" charset="0"/>
              </a:rPr>
              <a:t> method, we will use this method to get the connection with Database. </a:t>
            </a:r>
          </a:p>
          <a:p>
            <a:pPr marL="0" indent="0" algn="l">
              <a:buNone/>
            </a:pPr>
            <a:r>
              <a:rPr lang="en-US" b="0" i="0" dirty="0">
                <a:solidFill>
                  <a:srgbClr val="3A3A3A"/>
                </a:solidFill>
                <a:effectLst/>
                <a:latin typeface="Work Sans" pitchFamily="2" charset="0"/>
              </a:rPr>
              <a:t>To call </a:t>
            </a:r>
            <a:r>
              <a:rPr lang="en-US" b="0" i="0" dirty="0" err="1">
                <a:solidFill>
                  <a:srgbClr val="3A3A3A"/>
                </a:solidFill>
                <a:effectLst/>
                <a:latin typeface="Work Sans" pitchFamily="2" charset="0"/>
              </a:rPr>
              <a:t>getConnection</a:t>
            </a:r>
            <a:r>
              <a:rPr lang="en-US" b="0" i="0" dirty="0">
                <a:solidFill>
                  <a:srgbClr val="3A3A3A"/>
                </a:solidFill>
                <a:effectLst/>
                <a:latin typeface="Work Sans" pitchFamily="2" charset="0"/>
              </a:rPr>
              <a:t>() method, we need to pass 3 parameters. The 3 parameters are string data type URL, a username, and a password to access the database.</a:t>
            </a:r>
          </a:p>
          <a:p>
            <a:pPr algn="l"/>
            <a:r>
              <a:rPr lang="en-US" b="1" i="0" dirty="0">
                <a:solidFill>
                  <a:srgbClr val="3A3A3A"/>
                </a:solidFill>
                <a:effectLst/>
                <a:latin typeface="Work Sans" pitchFamily="2" charset="0"/>
              </a:rPr>
              <a:t>The </a:t>
            </a:r>
            <a:r>
              <a:rPr lang="en-US" b="1" i="0" dirty="0" err="1">
                <a:solidFill>
                  <a:srgbClr val="3A3A3A"/>
                </a:solidFill>
                <a:effectLst/>
                <a:latin typeface="Work Sans" pitchFamily="2" charset="0"/>
              </a:rPr>
              <a:t>getConnection</a:t>
            </a:r>
            <a:r>
              <a:rPr lang="en-US" b="1" i="0" dirty="0">
                <a:solidFill>
                  <a:srgbClr val="3A3A3A"/>
                </a:solidFill>
                <a:effectLst/>
                <a:latin typeface="Work Sans" pitchFamily="2" charset="0"/>
              </a:rPr>
              <a:t>() method is an overloaded method. The 2 methods are:</a:t>
            </a:r>
            <a:endParaRPr lang="en-US" b="0" i="0" dirty="0">
              <a:solidFill>
                <a:srgbClr val="3A3A3A"/>
              </a:solidFill>
              <a:effectLst/>
              <a:latin typeface="Work Sans" pitchFamily="2" charset="0"/>
            </a:endParaRPr>
          </a:p>
          <a:p>
            <a:pPr algn="l">
              <a:buFont typeface="Arial" panose="020B0604020202020204" pitchFamily="34" charset="0"/>
              <a:buChar char="•"/>
            </a:pPr>
            <a:r>
              <a:rPr lang="en-US" b="1" i="0" dirty="0" err="1">
                <a:solidFill>
                  <a:srgbClr val="3A3A3A"/>
                </a:solidFill>
                <a:effectLst/>
                <a:latin typeface="Work Sans" pitchFamily="2" charset="0"/>
              </a:rPr>
              <a:t>getConnection</a:t>
            </a:r>
            <a:r>
              <a:rPr lang="en-US" b="1" i="0" dirty="0">
                <a:solidFill>
                  <a:srgbClr val="3A3A3A"/>
                </a:solidFill>
                <a:effectLst/>
                <a:latin typeface="Work Sans" pitchFamily="2" charset="0"/>
              </a:rPr>
              <a:t>(</a:t>
            </a:r>
            <a:r>
              <a:rPr lang="en-US" b="1" i="0" dirty="0" err="1">
                <a:solidFill>
                  <a:srgbClr val="3A3A3A"/>
                </a:solidFill>
                <a:effectLst/>
                <a:latin typeface="Work Sans" pitchFamily="2" charset="0"/>
              </a:rPr>
              <a:t>URL,username,password</a:t>
            </a:r>
            <a:r>
              <a:rPr lang="en-US" b="1" i="0" dirty="0">
                <a:solidFill>
                  <a:srgbClr val="3A3A3A"/>
                </a:solidFill>
                <a:effectLst/>
                <a:latin typeface="Work Sans" pitchFamily="2" charset="0"/>
              </a:rPr>
              <a:t>);</a:t>
            </a:r>
            <a:r>
              <a:rPr lang="en-US" b="0" i="0" dirty="0">
                <a:solidFill>
                  <a:srgbClr val="3A3A3A"/>
                </a:solidFill>
                <a:effectLst/>
                <a:latin typeface="Work Sans" pitchFamily="2" charset="0"/>
              </a:rPr>
              <a:t> – It has 3 parameters URL, username, password.</a:t>
            </a:r>
          </a:p>
          <a:p>
            <a:pPr algn="l">
              <a:buFont typeface="Arial" panose="020B0604020202020204" pitchFamily="34" charset="0"/>
              <a:buChar char="•"/>
            </a:pPr>
            <a:r>
              <a:rPr lang="en-US" b="1" i="0" dirty="0" err="1">
                <a:solidFill>
                  <a:srgbClr val="3A3A3A"/>
                </a:solidFill>
                <a:effectLst/>
                <a:latin typeface="Work Sans" pitchFamily="2" charset="0"/>
              </a:rPr>
              <a:t>getConnection</a:t>
            </a:r>
            <a:r>
              <a:rPr lang="en-US" b="1" i="0" dirty="0">
                <a:solidFill>
                  <a:srgbClr val="3A3A3A"/>
                </a:solidFill>
                <a:effectLst/>
                <a:latin typeface="Work Sans" pitchFamily="2" charset="0"/>
              </a:rPr>
              <a:t>(URL);</a:t>
            </a:r>
            <a:r>
              <a:rPr lang="en-US" b="0" i="0" dirty="0">
                <a:solidFill>
                  <a:srgbClr val="3A3A3A"/>
                </a:solidFill>
                <a:effectLst/>
                <a:latin typeface="Work Sans" pitchFamily="2" charset="0"/>
              </a:rPr>
              <a:t> – It has only one parameter. URL has a username and password also.</a:t>
            </a:r>
          </a:p>
          <a:p>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74401" y="62280"/>
            <a:ext cx="917599" cy="913521"/>
          </a:xfrm>
          <a:prstGeom prst="rect">
            <a:avLst/>
          </a:prstGeom>
        </p:spPr>
      </p:pic>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426801" y="214680"/>
            <a:ext cx="917599" cy="913521"/>
          </a:xfrm>
          <a:prstGeom prst="rect">
            <a:avLst/>
          </a:prstGeom>
        </p:spPr>
      </p:pic>
      <p:sp>
        <p:nvSpPr>
          <p:cNvPr id="6" name="Date Placeholder 5"/>
          <p:cNvSpPr>
            <a:spLocks noGrp="1"/>
          </p:cNvSpPr>
          <p:nvPr>
            <p:ph type="dt" sz="half" idx="10"/>
          </p:nvPr>
        </p:nvSpPr>
        <p:spPr>
          <a:xfrm>
            <a:off x="0" y="6496050"/>
            <a:ext cx="4038600" cy="365125"/>
          </a:xfrm>
        </p:spPr>
        <p:style>
          <a:lnRef idx="1">
            <a:schemeClr val="accent1"/>
          </a:lnRef>
          <a:fillRef idx="2">
            <a:schemeClr val="accent1"/>
          </a:fillRef>
          <a:effectRef idx="1">
            <a:schemeClr val="accent1"/>
          </a:effectRef>
          <a:fontRef idx="minor">
            <a:schemeClr val="dk1"/>
          </a:fontRef>
        </p:style>
        <p:txBody>
          <a:bodyPr/>
          <a:lstStyle/>
          <a:p>
            <a:fld id="{D708E1B5-31AD-4BA9-B092-A871DEE7275F}" type="datetime1">
              <a:rPr lang="en-IN" b="1" smtClean="0">
                <a:solidFill>
                  <a:srgbClr val="0000FF"/>
                </a:solidFill>
                <a:latin typeface="Bookman Old Style" panose="02050604050505020204" pitchFamily="18" charset="0"/>
              </a:rPr>
              <a:t>28-08-2023</a:t>
            </a:fld>
            <a:endParaRPr lang="en-IN" b="1" dirty="0">
              <a:solidFill>
                <a:srgbClr val="0000FF"/>
              </a:solidFill>
              <a:latin typeface="Bookman Old Style" panose="02050604050505020204" pitchFamily="18" charset="0"/>
            </a:endParaRPr>
          </a:p>
        </p:txBody>
      </p:sp>
      <p:sp>
        <p:nvSpPr>
          <p:cNvPr id="7" name="Date Placeholder 5"/>
          <p:cNvSpPr txBox="1">
            <a:spLocks/>
          </p:cNvSpPr>
          <p:nvPr/>
        </p:nvSpPr>
        <p:spPr>
          <a:xfrm>
            <a:off x="4038600" y="6510005"/>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dirty="0" err="1"/>
              <a:t>Dr.Maivizhi</a:t>
            </a:r>
            <a:r>
              <a:rPr lang="en-IN" dirty="0"/>
              <a:t>  Assistant Professor / CINTEL</a:t>
            </a:r>
          </a:p>
        </p:txBody>
      </p:sp>
      <p:sp>
        <p:nvSpPr>
          <p:cNvPr id="8" name="Footer Placeholder 7"/>
          <p:cNvSpPr>
            <a:spLocks noGrp="1"/>
          </p:cNvSpPr>
          <p:nvPr>
            <p:ph type="ftr" sz="quarter" idx="11"/>
          </p:nvPr>
        </p:nvSpPr>
        <p:spPr/>
        <p:txBody>
          <a:bodyPr/>
          <a:lstStyle/>
          <a:p>
            <a:r>
              <a:rPr lang="en-IN" smtClean="0"/>
              <a:t>APP Faculties - CINTEL</a:t>
            </a:r>
            <a:endParaRPr lang="en-IN"/>
          </a:p>
        </p:txBody>
      </p:sp>
      <p:sp>
        <p:nvSpPr>
          <p:cNvPr id="9" name="Slide Number Placeholder 8"/>
          <p:cNvSpPr>
            <a:spLocks noGrp="1"/>
          </p:cNvSpPr>
          <p:nvPr>
            <p:ph type="sldNum" sz="quarter" idx="12"/>
          </p:nvPr>
        </p:nvSpPr>
        <p:spPr/>
        <p:txBody>
          <a:bodyPr/>
          <a:lstStyle/>
          <a:p>
            <a:fld id="{F59C78FD-3676-4262-8623-CA1BA4C6293E}" type="slidenum">
              <a:rPr lang="en-IN" smtClean="0"/>
              <a:t>33</a:t>
            </a:fld>
            <a:endParaRPr lang="en-IN"/>
          </a:p>
        </p:txBody>
      </p:sp>
    </p:spTree>
    <p:extLst>
      <p:ext uri="{BB962C8B-B14F-4D97-AF65-F5344CB8AC3E}">
        <p14:creationId xmlns:p14="http://schemas.microsoft.com/office/powerpoint/2010/main" val="40850870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D92BA72-6358-0C33-F50E-8BAAE0B692AB}"/>
              </a:ext>
            </a:extLst>
          </p:cNvPr>
          <p:cNvSpPr>
            <a:spLocks noGrp="1"/>
          </p:cNvSpPr>
          <p:nvPr>
            <p:ph type="title"/>
          </p:nvPr>
        </p:nvSpPr>
        <p:spPr>
          <a:xfrm>
            <a:off x="838200" y="365125"/>
            <a:ext cx="10515600" cy="603063"/>
          </a:xfrm>
        </p:spPr>
        <p:txBody>
          <a:bodyPr>
            <a:normAutofit fontScale="90000"/>
          </a:bodyPr>
          <a:lstStyle/>
          <a:p>
            <a:r>
              <a:rPr lang="en-IN" b="1" i="0" dirty="0">
                <a:solidFill>
                  <a:srgbClr val="FF6600"/>
                </a:solidFill>
                <a:effectLst/>
                <a:latin typeface="Work Sans" pitchFamily="2" charset="0"/>
              </a:rPr>
              <a:t>Establish Connection</a:t>
            </a:r>
            <a:endParaRPr lang="en-IN" dirty="0"/>
          </a:p>
        </p:txBody>
      </p:sp>
      <p:sp>
        <p:nvSpPr>
          <p:cNvPr id="3" name="Content Placeholder 2">
            <a:extLst>
              <a:ext uri="{FF2B5EF4-FFF2-40B4-BE49-F238E27FC236}">
                <a16:creationId xmlns:a16="http://schemas.microsoft.com/office/drawing/2014/main" xmlns="" id="{1961B6F1-65B8-756B-C7DF-26CF5D7183C9}"/>
              </a:ext>
            </a:extLst>
          </p:cNvPr>
          <p:cNvSpPr>
            <a:spLocks noGrp="1"/>
          </p:cNvSpPr>
          <p:nvPr>
            <p:ph idx="1"/>
          </p:nvPr>
        </p:nvSpPr>
        <p:spPr>
          <a:xfrm>
            <a:off x="645459" y="1353671"/>
            <a:ext cx="10708341" cy="4823292"/>
          </a:xfrm>
        </p:spPr>
        <p:txBody>
          <a:bodyPr>
            <a:normAutofit/>
          </a:bodyPr>
          <a:lstStyle/>
          <a:p>
            <a:pPr marL="0" indent="0">
              <a:buNone/>
            </a:pPr>
            <a:r>
              <a:rPr lang="en-US" sz="2000" i="0" dirty="0">
                <a:solidFill>
                  <a:srgbClr val="3A3A3A"/>
                </a:solidFill>
                <a:effectLst/>
                <a:latin typeface="Work Sans" pitchFamily="2" charset="0"/>
              </a:rPr>
              <a:t>The following table lists the JDBC connection strings for the different databases:</a:t>
            </a:r>
            <a:endParaRPr lang="en-IN" sz="2000" dirty="0"/>
          </a:p>
        </p:txBody>
      </p:sp>
      <p:pic>
        <p:nvPicPr>
          <p:cNvPr id="5" name="Picture 4">
            <a:extLst>
              <a:ext uri="{FF2B5EF4-FFF2-40B4-BE49-F238E27FC236}">
                <a16:creationId xmlns:a16="http://schemas.microsoft.com/office/drawing/2014/main" xmlns="" id="{77FB7217-BB30-781B-F626-92D44269F6A1}"/>
              </a:ext>
            </a:extLst>
          </p:cNvPr>
          <p:cNvPicPr>
            <a:picLocks noChangeAspect="1"/>
          </p:cNvPicPr>
          <p:nvPr/>
        </p:nvPicPr>
        <p:blipFill>
          <a:blip r:embed="rId2"/>
          <a:stretch>
            <a:fillRect/>
          </a:stretch>
        </p:blipFill>
        <p:spPr>
          <a:xfrm>
            <a:off x="56585" y="1801906"/>
            <a:ext cx="6321803" cy="4375057"/>
          </a:xfrm>
          <a:prstGeom prst="rect">
            <a:avLst/>
          </a:prstGeom>
        </p:spPr>
      </p:pic>
      <p:sp>
        <p:nvSpPr>
          <p:cNvPr id="6" name="TextBox 5">
            <a:extLst>
              <a:ext uri="{FF2B5EF4-FFF2-40B4-BE49-F238E27FC236}">
                <a16:creationId xmlns:a16="http://schemas.microsoft.com/office/drawing/2014/main" xmlns="" id="{CFDFEE96-5ECD-07FE-7AA0-3C7544FAB883}"/>
              </a:ext>
            </a:extLst>
          </p:cNvPr>
          <p:cNvSpPr txBox="1"/>
          <p:nvPr/>
        </p:nvSpPr>
        <p:spPr>
          <a:xfrm>
            <a:off x="6239435" y="2420471"/>
            <a:ext cx="5782237" cy="4524315"/>
          </a:xfrm>
          <a:prstGeom prst="rect">
            <a:avLst/>
          </a:prstGeom>
          <a:noFill/>
        </p:spPr>
        <p:txBody>
          <a:bodyPr wrap="square" rtlCol="0">
            <a:spAutoFit/>
          </a:bodyPr>
          <a:lstStyle/>
          <a:p>
            <a:r>
              <a:rPr lang="en-IN" b="1" dirty="0"/>
              <a:t>Example:</a:t>
            </a:r>
          </a:p>
          <a:p>
            <a:endParaRPr lang="en-IN" b="1" dirty="0"/>
          </a:p>
          <a:p>
            <a:r>
              <a:rPr lang="en-IN" b="1" dirty="0">
                <a:highlight>
                  <a:srgbClr val="00FFFF"/>
                </a:highlight>
              </a:rPr>
              <a:t>Connection con = </a:t>
            </a:r>
            <a:r>
              <a:rPr lang="en-IN" b="1" dirty="0" err="1">
                <a:highlight>
                  <a:srgbClr val="00FFFF"/>
                </a:highlight>
              </a:rPr>
              <a:t>DriverManager.getConnection</a:t>
            </a:r>
            <a:r>
              <a:rPr lang="en-IN" b="1" dirty="0">
                <a:highlight>
                  <a:srgbClr val="00FFFF"/>
                </a:highlight>
              </a:rPr>
              <a:t>(</a:t>
            </a:r>
            <a:r>
              <a:rPr lang="en-IN" b="1" dirty="0" err="1">
                <a:highlight>
                  <a:srgbClr val="00FFFF"/>
                </a:highlight>
              </a:rPr>
              <a:t>jdbc:oracle:thin</a:t>
            </a:r>
            <a:r>
              <a:rPr lang="en-IN" b="1" dirty="0">
                <a:highlight>
                  <a:srgbClr val="00FFFF"/>
                </a:highlight>
              </a:rPr>
              <a:t>:@localhost:1521:xe,System,Pass123@)</a:t>
            </a:r>
          </a:p>
          <a:p>
            <a:endParaRPr lang="en-IN" b="1" dirty="0"/>
          </a:p>
          <a:p>
            <a:pPr algn="l"/>
            <a:r>
              <a:rPr lang="en-US" b="1" i="0" dirty="0">
                <a:solidFill>
                  <a:srgbClr val="3A3A3A"/>
                </a:solidFill>
                <a:effectLst/>
                <a:latin typeface="Work Sans" pitchFamily="2" charset="0"/>
              </a:rPr>
              <a:t>Here in this example,</a:t>
            </a:r>
            <a:endParaRPr lang="en-US" b="0" i="0" dirty="0">
              <a:solidFill>
                <a:srgbClr val="3A3A3A"/>
              </a:solidFill>
              <a:effectLst/>
              <a:latin typeface="Work Sans" pitchFamily="2" charset="0"/>
            </a:endParaRPr>
          </a:p>
          <a:p>
            <a:pPr algn="l">
              <a:buFont typeface="Arial" panose="020B0604020202020204" pitchFamily="34" charset="0"/>
              <a:buChar char="•"/>
            </a:pPr>
            <a:r>
              <a:rPr lang="en-US" b="1" i="0" dirty="0">
                <a:solidFill>
                  <a:srgbClr val="3A3A3A"/>
                </a:solidFill>
                <a:effectLst/>
                <a:latin typeface="Work Sans" pitchFamily="2" charset="0"/>
              </a:rPr>
              <a:t>thin</a:t>
            </a:r>
            <a:r>
              <a:rPr lang="en-US" b="0" i="0" dirty="0">
                <a:solidFill>
                  <a:srgbClr val="3A3A3A"/>
                </a:solidFill>
                <a:effectLst/>
                <a:latin typeface="Work Sans" pitchFamily="2" charset="0"/>
              </a:rPr>
              <a:t> refers to the Driver type.</a:t>
            </a:r>
          </a:p>
          <a:p>
            <a:pPr algn="l">
              <a:buFont typeface="Arial" panose="020B0604020202020204" pitchFamily="34" charset="0"/>
              <a:buChar char="•"/>
            </a:pPr>
            <a:r>
              <a:rPr lang="en-US" b="1" i="0" dirty="0">
                <a:solidFill>
                  <a:srgbClr val="3A3A3A"/>
                </a:solidFill>
                <a:effectLst/>
                <a:latin typeface="Work Sans" pitchFamily="2" charset="0"/>
              </a:rPr>
              <a:t>localhost</a:t>
            </a:r>
            <a:r>
              <a:rPr lang="en-US" b="0" i="0" dirty="0">
                <a:solidFill>
                  <a:srgbClr val="3A3A3A"/>
                </a:solidFill>
                <a:effectLst/>
                <a:latin typeface="Work Sans" pitchFamily="2" charset="0"/>
              </a:rPr>
              <a:t> is where the Oracle database is running.</a:t>
            </a:r>
          </a:p>
          <a:p>
            <a:pPr algn="l">
              <a:buFont typeface="Arial" panose="020B0604020202020204" pitchFamily="34" charset="0"/>
              <a:buChar char="•"/>
            </a:pPr>
            <a:r>
              <a:rPr lang="en-US" b="1" i="0" dirty="0">
                <a:solidFill>
                  <a:srgbClr val="3A3A3A"/>
                </a:solidFill>
                <a:effectLst/>
                <a:latin typeface="Work Sans" pitchFamily="2" charset="0"/>
              </a:rPr>
              <a:t>1521</a:t>
            </a:r>
            <a:r>
              <a:rPr lang="en-US" b="0" i="0" dirty="0">
                <a:solidFill>
                  <a:srgbClr val="3A3A3A"/>
                </a:solidFill>
                <a:effectLst/>
                <a:latin typeface="Work Sans" pitchFamily="2" charset="0"/>
              </a:rPr>
              <a:t> is the port number to connect to DB.</a:t>
            </a:r>
          </a:p>
          <a:p>
            <a:pPr algn="l">
              <a:buFont typeface="Arial" panose="020B0604020202020204" pitchFamily="34" charset="0"/>
              <a:buChar char="•"/>
            </a:pPr>
            <a:r>
              <a:rPr lang="en-US" b="1" i="0" dirty="0" err="1">
                <a:solidFill>
                  <a:srgbClr val="3A3A3A"/>
                </a:solidFill>
                <a:effectLst/>
                <a:latin typeface="Work Sans" pitchFamily="2" charset="0"/>
              </a:rPr>
              <a:t>xe</a:t>
            </a:r>
            <a:r>
              <a:rPr lang="en-US" b="0" i="0" dirty="0">
                <a:solidFill>
                  <a:srgbClr val="3A3A3A"/>
                </a:solidFill>
                <a:effectLst/>
                <a:latin typeface="Work Sans" pitchFamily="2" charset="0"/>
              </a:rPr>
              <a:t> – SID</a:t>
            </a:r>
          </a:p>
          <a:p>
            <a:pPr algn="l">
              <a:buFont typeface="Arial" panose="020B0604020202020204" pitchFamily="34" charset="0"/>
              <a:buChar char="•"/>
            </a:pPr>
            <a:r>
              <a:rPr lang="en-US" b="1" i="0" dirty="0">
                <a:solidFill>
                  <a:srgbClr val="3A3A3A"/>
                </a:solidFill>
                <a:effectLst/>
                <a:latin typeface="Work Sans" pitchFamily="2" charset="0"/>
              </a:rPr>
              <a:t>System</a:t>
            </a:r>
            <a:r>
              <a:rPr lang="en-US" b="0" i="0" dirty="0">
                <a:solidFill>
                  <a:srgbClr val="3A3A3A"/>
                </a:solidFill>
                <a:effectLst/>
                <a:latin typeface="Work Sans" pitchFamily="2" charset="0"/>
              </a:rPr>
              <a:t> – User name to connect to the Oracle Database.</a:t>
            </a:r>
          </a:p>
          <a:p>
            <a:pPr algn="l">
              <a:buFont typeface="Arial" panose="020B0604020202020204" pitchFamily="34" charset="0"/>
              <a:buChar char="•"/>
            </a:pPr>
            <a:r>
              <a:rPr lang="en-US" b="1" i="0" dirty="0">
                <a:solidFill>
                  <a:srgbClr val="3A3A3A"/>
                </a:solidFill>
                <a:effectLst/>
                <a:latin typeface="Work Sans" pitchFamily="2" charset="0"/>
              </a:rPr>
              <a:t>Pass123@</a:t>
            </a:r>
            <a:r>
              <a:rPr lang="en-US" b="0" i="0" dirty="0">
                <a:solidFill>
                  <a:srgbClr val="3A3A3A"/>
                </a:solidFill>
                <a:effectLst/>
                <a:latin typeface="Work Sans" pitchFamily="2" charset="0"/>
              </a:rPr>
              <a:t> – Password</a:t>
            </a:r>
          </a:p>
          <a:p>
            <a:endParaRPr lang="en-IN" b="1" dirty="0"/>
          </a:p>
        </p:txBody>
      </p:sp>
      <p:sp>
        <p:nvSpPr>
          <p:cNvPr id="7" name="Date Placeholder 5"/>
          <p:cNvSpPr txBox="1">
            <a:spLocks/>
          </p:cNvSpPr>
          <p:nvPr/>
        </p:nvSpPr>
        <p:spPr>
          <a:xfrm>
            <a:off x="4038600" y="6510005"/>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dirty="0" err="1"/>
              <a:t>Dr.Maivizhi</a:t>
            </a:r>
            <a:r>
              <a:rPr lang="en-IN" dirty="0"/>
              <a:t>  Assistant Professor / CINTEL</a:t>
            </a:r>
          </a:p>
        </p:txBody>
      </p:sp>
      <p:sp>
        <p:nvSpPr>
          <p:cNvPr id="8" name="Date Placeholder 5"/>
          <p:cNvSpPr>
            <a:spLocks noGrp="1"/>
          </p:cNvSpPr>
          <p:nvPr>
            <p:ph type="dt" sz="half" idx="10"/>
          </p:nvPr>
        </p:nvSpPr>
        <p:spPr>
          <a:xfrm>
            <a:off x="0" y="6496050"/>
            <a:ext cx="4038600" cy="365125"/>
          </a:xfrm>
        </p:spPr>
        <p:style>
          <a:lnRef idx="1">
            <a:schemeClr val="accent1"/>
          </a:lnRef>
          <a:fillRef idx="2">
            <a:schemeClr val="accent1"/>
          </a:fillRef>
          <a:effectRef idx="1">
            <a:schemeClr val="accent1"/>
          </a:effectRef>
          <a:fontRef idx="minor">
            <a:schemeClr val="dk1"/>
          </a:fontRef>
        </p:style>
        <p:txBody>
          <a:bodyPr/>
          <a:lstStyle/>
          <a:p>
            <a:fld id="{B1D0E32A-AA01-4B91-B2C5-4DC7CBE6BE5E}" type="datetime1">
              <a:rPr lang="en-IN" b="1" smtClean="0">
                <a:solidFill>
                  <a:srgbClr val="0000FF"/>
                </a:solidFill>
                <a:latin typeface="Bookman Old Style" panose="02050604050505020204" pitchFamily="18" charset="0"/>
              </a:rPr>
              <a:t>28-08-2023</a:t>
            </a:fld>
            <a:endParaRPr lang="en-IN" b="1" dirty="0">
              <a:solidFill>
                <a:srgbClr val="0000FF"/>
              </a:solidFill>
              <a:latin typeface="Bookman Old Style" panose="02050604050505020204" pitchFamily="18" charset="0"/>
            </a:endParaRPr>
          </a:p>
        </p:txBody>
      </p:sp>
      <p:sp>
        <p:nvSpPr>
          <p:cNvPr id="4" name="Footer Placeholder 3"/>
          <p:cNvSpPr>
            <a:spLocks noGrp="1"/>
          </p:cNvSpPr>
          <p:nvPr>
            <p:ph type="ftr" sz="quarter" idx="11"/>
          </p:nvPr>
        </p:nvSpPr>
        <p:spPr/>
        <p:txBody>
          <a:bodyPr/>
          <a:lstStyle/>
          <a:p>
            <a:r>
              <a:rPr lang="en-IN" smtClean="0"/>
              <a:t>APP Faculties - CINTEL</a:t>
            </a:r>
            <a:endParaRPr lang="en-IN"/>
          </a:p>
        </p:txBody>
      </p:sp>
      <p:sp>
        <p:nvSpPr>
          <p:cNvPr id="9" name="Slide Number Placeholder 8"/>
          <p:cNvSpPr>
            <a:spLocks noGrp="1"/>
          </p:cNvSpPr>
          <p:nvPr>
            <p:ph type="sldNum" sz="quarter" idx="12"/>
          </p:nvPr>
        </p:nvSpPr>
        <p:spPr/>
        <p:txBody>
          <a:bodyPr/>
          <a:lstStyle/>
          <a:p>
            <a:fld id="{F59C78FD-3676-4262-8623-CA1BA4C6293E}" type="slidenum">
              <a:rPr lang="en-IN" smtClean="0"/>
              <a:t>34</a:t>
            </a:fld>
            <a:endParaRPr lang="en-IN"/>
          </a:p>
        </p:txBody>
      </p:sp>
    </p:spTree>
    <p:extLst>
      <p:ext uri="{BB962C8B-B14F-4D97-AF65-F5344CB8AC3E}">
        <p14:creationId xmlns:p14="http://schemas.microsoft.com/office/powerpoint/2010/main" val="13052931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6516433-3995-CB0C-E650-6BB58349D960}"/>
              </a:ext>
            </a:extLst>
          </p:cNvPr>
          <p:cNvSpPr>
            <a:spLocks noGrp="1"/>
          </p:cNvSpPr>
          <p:nvPr>
            <p:ph type="title"/>
          </p:nvPr>
        </p:nvSpPr>
        <p:spPr>
          <a:xfrm>
            <a:off x="838200" y="365125"/>
            <a:ext cx="10515600" cy="701675"/>
          </a:xfrm>
        </p:spPr>
        <p:txBody>
          <a:bodyPr>
            <a:normAutofit fontScale="90000"/>
          </a:bodyPr>
          <a:lstStyle/>
          <a:p>
            <a:r>
              <a:rPr lang="en-IN" b="1" i="0" dirty="0">
                <a:solidFill>
                  <a:srgbClr val="FF6600"/>
                </a:solidFill>
                <a:effectLst/>
                <a:latin typeface="Work Sans" pitchFamily="2" charset="0"/>
              </a:rPr>
              <a:t/>
            </a:r>
            <a:br>
              <a:rPr lang="en-IN" b="1" i="0" dirty="0">
                <a:solidFill>
                  <a:srgbClr val="FF6600"/>
                </a:solidFill>
                <a:effectLst/>
                <a:latin typeface="Work Sans" pitchFamily="2" charset="0"/>
              </a:rPr>
            </a:br>
            <a:r>
              <a:rPr lang="en-IN" b="1" i="0" dirty="0">
                <a:solidFill>
                  <a:srgbClr val="FF6600"/>
                </a:solidFill>
                <a:effectLst/>
                <a:latin typeface="Work Sans" pitchFamily="2" charset="0"/>
              </a:rPr>
              <a:t>Create And Execute Statement</a:t>
            </a:r>
            <a:r>
              <a:rPr lang="en-IN" b="1" i="0" dirty="0">
                <a:solidFill>
                  <a:srgbClr val="3A3A3A"/>
                </a:solidFill>
                <a:effectLst/>
                <a:latin typeface="Work Sans" pitchFamily="2" charset="0"/>
              </a:rPr>
              <a:t/>
            </a:r>
            <a:br>
              <a:rPr lang="en-IN" b="1" i="0" dirty="0">
                <a:solidFill>
                  <a:srgbClr val="3A3A3A"/>
                </a:solidFill>
                <a:effectLst/>
                <a:latin typeface="Work Sans" pitchFamily="2" charset="0"/>
              </a:rPr>
            </a:br>
            <a:endParaRPr lang="en-IN" dirty="0"/>
          </a:p>
        </p:txBody>
      </p:sp>
      <p:sp>
        <p:nvSpPr>
          <p:cNvPr id="3" name="Content Placeholder 2">
            <a:extLst>
              <a:ext uri="{FF2B5EF4-FFF2-40B4-BE49-F238E27FC236}">
                <a16:creationId xmlns:a16="http://schemas.microsoft.com/office/drawing/2014/main" xmlns="" id="{1C57042A-6577-322B-6598-1EA6185ED4D1}"/>
              </a:ext>
            </a:extLst>
          </p:cNvPr>
          <p:cNvSpPr>
            <a:spLocks noGrp="1"/>
          </p:cNvSpPr>
          <p:nvPr>
            <p:ph idx="1"/>
          </p:nvPr>
        </p:nvSpPr>
        <p:spPr>
          <a:xfrm>
            <a:off x="627529" y="1066800"/>
            <a:ext cx="10726271" cy="5110163"/>
          </a:xfrm>
        </p:spPr>
        <p:txBody>
          <a:bodyPr>
            <a:normAutofit lnSpcReduction="10000"/>
          </a:bodyPr>
          <a:lstStyle/>
          <a:p>
            <a:pPr marL="0" indent="0" algn="just">
              <a:buNone/>
            </a:pPr>
            <a:r>
              <a:rPr lang="en-US" sz="2000" b="0" i="0" dirty="0">
                <a:solidFill>
                  <a:srgbClr val="3A3A3A"/>
                </a:solidFill>
                <a:effectLst/>
                <a:latin typeface="Work Sans" pitchFamily="2" charset="0"/>
              </a:rPr>
              <a:t>Once the connection has established, we can interact with the connected Database. First, we need to create the statement to perform the SQL query and then execute the statement.</a:t>
            </a:r>
          </a:p>
          <a:p>
            <a:pPr marL="0" indent="0" algn="just">
              <a:buNone/>
            </a:pPr>
            <a:r>
              <a:rPr lang="en-US" sz="3500" b="1" i="0" dirty="0">
                <a:solidFill>
                  <a:srgbClr val="FF6600"/>
                </a:solidFill>
                <a:effectLst/>
                <a:latin typeface="Work Sans" pitchFamily="2" charset="0"/>
              </a:rPr>
              <a:t>(</a:t>
            </a:r>
            <a:r>
              <a:rPr lang="en-US" sz="3500" b="1" i="0" dirty="0" err="1">
                <a:solidFill>
                  <a:srgbClr val="FF6600"/>
                </a:solidFill>
                <a:effectLst/>
                <a:latin typeface="Work Sans" pitchFamily="2" charset="0"/>
              </a:rPr>
              <a:t>i</a:t>
            </a:r>
            <a:r>
              <a:rPr lang="en-US" sz="3500" b="1" i="0" dirty="0">
                <a:solidFill>
                  <a:srgbClr val="FF6600"/>
                </a:solidFill>
                <a:effectLst/>
                <a:latin typeface="Work Sans" pitchFamily="2" charset="0"/>
              </a:rPr>
              <a:t>) Create Statement</a:t>
            </a:r>
            <a:endParaRPr lang="en-US" sz="3500" b="1" i="0" dirty="0">
              <a:solidFill>
                <a:srgbClr val="3A3A3A"/>
              </a:solidFill>
              <a:effectLst/>
              <a:latin typeface="Work Sans" pitchFamily="2" charset="0"/>
            </a:endParaRPr>
          </a:p>
          <a:p>
            <a:pPr marL="0" indent="0" algn="just">
              <a:buNone/>
            </a:pPr>
            <a:r>
              <a:rPr lang="en-US" sz="2000" b="0" i="0" dirty="0">
                <a:solidFill>
                  <a:srgbClr val="3A3A3A"/>
                </a:solidFill>
                <a:effectLst/>
                <a:latin typeface="Work Sans" pitchFamily="2" charset="0"/>
              </a:rPr>
              <a:t>Now we will create the statement object that runs the query with the connected database. We use the </a:t>
            </a:r>
            <a:r>
              <a:rPr lang="en-US" sz="2000" b="0" i="0" dirty="0" err="1">
                <a:solidFill>
                  <a:srgbClr val="3A3A3A"/>
                </a:solidFill>
                <a:effectLst/>
                <a:latin typeface="Work Sans" pitchFamily="2" charset="0"/>
              </a:rPr>
              <a:t>createStatement</a:t>
            </a:r>
            <a:r>
              <a:rPr lang="en-US" sz="2000" b="0" i="0" dirty="0">
                <a:solidFill>
                  <a:srgbClr val="3A3A3A"/>
                </a:solidFill>
                <a:effectLst/>
                <a:latin typeface="Work Sans" pitchFamily="2" charset="0"/>
              </a:rPr>
              <a:t> method of the </a:t>
            </a:r>
            <a:r>
              <a:rPr lang="en-US" sz="2000" b="1" i="1" dirty="0">
                <a:solidFill>
                  <a:srgbClr val="3A3A3A"/>
                </a:solidFill>
                <a:effectLst/>
                <a:latin typeface="Work Sans" pitchFamily="2" charset="0"/>
              </a:rPr>
              <a:t>Connection</a:t>
            </a:r>
            <a:r>
              <a:rPr lang="en-US" sz="2000" b="0" i="0" dirty="0">
                <a:solidFill>
                  <a:srgbClr val="3A3A3A"/>
                </a:solidFill>
                <a:effectLst/>
                <a:latin typeface="Work Sans" pitchFamily="2" charset="0"/>
              </a:rPr>
              <a:t> class to create the query.</a:t>
            </a:r>
          </a:p>
          <a:p>
            <a:pPr algn="just"/>
            <a:endParaRPr lang="en-US" sz="2000" b="0" i="0" dirty="0">
              <a:solidFill>
                <a:srgbClr val="3A3A3A"/>
              </a:solidFill>
              <a:effectLst/>
              <a:latin typeface="Work Sans" pitchFamily="2" charset="0"/>
            </a:endParaRPr>
          </a:p>
          <a:p>
            <a:pPr marL="0" indent="0">
              <a:lnSpc>
                <a:spcPct val="110000"/>
              </a:lnSpc>
              <a:spcBef>
                <a:spcPts val="0"/>
              </a:spcBef>
              <a:buNone/>
            </a:pPr>
            <a:r>
              <a:rPr lang="en-US" sz="2000" dirty="0">
                <a:solidFill>
                  <a:srgbClr val="3A3A3A"/>
                </a:solidFill>
                <a:latin typeface="Work Sans" pitchFamily="2" charset="0"/>
              </a:rPr>
              <a:t>There are 3 statement interfaces are available in the </a:t>
            </a:r>
            <a:r>
              <a:rPr lang="en-US" sz="2000" dirty="0" err="1">
                <a:solidFill>
                  <a:srgbClr val="3A3A3A"/>
                </a:solidFill>
                <a:latin typeface="Work Sans" pitchFamily="2" charset="0"/>
              </a:rPr>
              <a:t>java.sql</a:t>
            </a:r>
            <a:r>
              <a:rPr lang="en-US" sz="2000" dirty="0">
                <a:solidFill>
                  <a:srgbClr val="3A3A3A"/>
                </a:solidFill>
                <a:latin typeface="Work Sans" pitchFamily="2" charset="0"/>
              </a:rPr>
              <a:t> package. These are explained below:</a:t>
            </a:r>
          </a:p>
          <a:p>
            <a:pPr>
              <a:lnSpc>
                <a:spcPct val="110000"/>
              </a:lnSpc>
              <a:spcBef>
                <a:spcPts val="0"/>
              </a:spcBef>
            </a:pPr>
            <a:endParaRPr lang="en-US" sz="2000" dirty="0">
              <a:solidFill>
                <a:srgbClr val="3A3A3A"/>
              </a:solidFill>
              <a:latin typeface="Work Sans" pitchFamily="2" charset="0"/>
            </a:endParaRPr>
          </a:p>
          <a:p>
            <a:pPr marL="0" indent="0">
              <a:lnSpc>
                <a:spcPct val="110000"/>
              </a:lnSpc>
              <a:spcBef>
                <a:spcPts val="0"/>
              </a:spcBef>
              <a:buNone/>
            </a:pPr>
            <a:r>
              <a:rPr lang="en-US" sz="2000" b="1" dirty="0">
                <a:solidFill>
                  <a:srgbClr val="FF0000"/>
                </a:solidFill>
                <a:latin typeface="Work Sans" pitchFamily="2" charset="0"/>
              </a:rPr>
              <a:t>a) Statement</a:t>
            </a:r>
          </a:p>
          <a:p>
            <a:pPr>
              <a:lnSpc>
                <a:spcPct val="110000"/>
              </a:lnSpc>
              <a:spcBef>
                <a:spcPts val="0"/>
              </a:spcBef>
            </a:pPr>
            <a:endParaRPr lang="en-US" sz="2000" dirty="0">
              <a:solidFill>
                <a:srgbClr val="3A3A3A"/>
              </a:solidFill>
              <a:latin typeface="Work Sans" pitchFamily="2" charset="0"/>
            </a:endParaRPr>
          </a:p>
          <a:p>
            <a:pPr marL="0" indent="0">
              <a:lnSpc>
                <a:spcPct val="110000"/>
              </a:lnSpc>
              <a:spcBef>
                <a:spcPts val="0"/>
              </a:spcBef>
              <a:buNone/>
            </a:pPr>
            <a:r>
              <a:rPr lang="en-US" sz="2000" dirty="0">
                <a:solidFill>
                  <a:srgbClr val="3A3A3A"/>
                </a:solidFill>
                <a:latin typeface="Work Sans" pitchFamily="2" charset="0"/>
              </a:rPr>
              <a:t>This interface is used to implement simple SQL statements with no parameter. It returns the </a:t>
            </a:r>
            <a:r>
              <a:rPr lang="en-US" sz="2000" dirty="0" err="1">
                <a:solidFill>
                  <a:srgbClr val="3A3A3A"/>
                </a:solidFill>
                <a:latin typeface="Work Sans" pitchFamily="2" charset="0"/>
              </a:rPr>
              <a:t>ResultSet</a:t>
            </a:r>
            <a:r>
              <a:rPr lang="en-US" sz="2000" dirty="0">
                <a:solidFill>
                  <a:srgbClr val="3A3A3A"/>
                </a:solidFill>
                <a:latin typeface="Work Sans" pitchFamily="2" charset="0"/>
              </a:rPr>
              <a:t> object.</a:t>
            </a:r>
          </a:p>
          <a:p>
            <a:pPr>
              <a:lnSpc>
                <a:spcPct val="110000"/>
              </a:lnSpc>
              <a:spcBef>
                <a:spcPts val="0"/>
              </a:spcBef>
            </a:pPr>
            <a:endParaRPr lang="en-US" sz="2000" dirty="0">
              <a:solidFill>
                <a:srgbClr val="3A3A3A"/>
              </a:solidFill>
              <a:latin typeface="Work Sans" pitchFamily="2" charset="0"/>
            </a:endParaRPr>
          </a:p>
          <a:p>
            <a:pPr marL="0" indent="0" algn="ctr">
              <a:lnSpc>
                <a:spcPct val="110000"/>
              </a:lnSpc>
              <a:spcBef>
                <a:spcPts val="0"/>
              </a:spcBef>
              <a:buNone/>
            </a:pPr>
            <a:r>
              <a:rPr lang="en-US" sz="2000" dirty="0">
                <a:solidFill>
                  <a:srgbClr val="3A3A3A"/>
                </a:solidFill>
                <a:highlight>
                  <a:srgbClr val="00FFFF"/>
                </a:highlight>
                <a:latin typeface="Work Sans" pitchFamily="2" charset="0"/>
              </a:rPr>
              <a:t>Statement statemnt1 = </a:t>
            </a:r>
            <a:r>
              <a:rPr lang="en-US" sz="2000" dirty="0" err="1">
                <a:solidFill>
                  <a:srgbClr val="3A3A3A"/>
                </a:solidFill>
                <a:highlight>
                  <a:srgbClr val="00FFFF"/>
                </a:highlight>
                <a:latin typeface="Work Sans" pitchFamily="2" charset="0"/>
              </a:rPr>
              <a:t>conn.createStatement</a:t>
            </a:r>
            <a:r>
              <a:rPr lang="en-US" sz="2000" dirty="0">
                <a:solidFill>
                  <a:srgbClr val="3A3A3A"/>
                </a:solidFill>
                <a:highlight>
                  <a:srgbClr val="00FFFF"/>
                </a:highlight>
                <a:latin typeface="Work Sans" pitchFamily="2" charset="0"/>
              </a:rPr>
              <a:t>();</a:t>
            </a:r>
            <a:endParaRPr lang="en-IN" sz="2000" dirty="0">
              <a:solidFill>
                <a:srgbClr val="3A3A3A"/>
              </a:solidFill>
              <a:highlight>
                <a:srgbClr val="00FFFF"/>
              </a:highlight>
              <a:latin typeface="Work Sans" pitchFamily="2"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74401" y="62280"/>
            <a:ext cx="917599" cy="913521"/>
          </a:xfrm>
          <a:prstGeom prst="rect">
            <a:avLst/>
          </a:prstGeom>
        </p:spPr>
      </p:pic>
      <p:sp>
        <p:nvSpPr>
          <p:cNvPr id="5" name="Date Placeholder 5"/>
          <p:cNvSpPr>
            <a:spLocks noGrp="1"/>
          </p:cNvSpPr>
          <p:nvPr>
            <p:ph type="dt" sz="half" idx="10"/>
          </p:nvPr>
        </p:nvSpPr>
        <p:spPr>
          <a:xfrm>
            <a:off x="0" y="6496050"/>
            <a:ext cx="4038600" cy="365125"/>
          </a:xfrm>
        </p:spPr>
        <p:style>
          <a:lnRef idx="1">
            <a:schemeClr val="accent1"/>
          </a:lnRef>
          <a:fillRef idx="2">
            <a:schemeClr val="accent1"/>
          </a:fillRef>
          <a:effectRef idx="1">
            <a:schemeClr val="accent1"/>
          </a:effectRef>
          <a:fontRef idx="minor">
            <a:schemeClr val="dk1"/>
          </a:fontRef>
        </p:style>
        <p:txBody>
          <a:bodyPr/>
          <a:lstStyle/>
          <a:p>
            <a:fld id="{8CD1E401-7AAD-458E-9123-F476771E383A}" type="datetime1">
              <a:rPr lang="en-IN" b="1" smtClean="0">
                <a:solidFill>
                  <a:srgbClr val="0000FF"/>
                </a:solidFill>
                <a:latin typeface="Bookman Old Style" panose="02050604050505020204" pitchFamily="18" charset="0"/>
              </a:rPr>
              <a:t>28-08-2023</a:t>
            </a:fld>
            <a:endParaRPr lang="en-IN" b="1" dirty="0">
              <a:solidFill>
                <a:srgbClr val="0000FF"/>
              </a:solidFill>
              <a:latin typeface="Bookman Old Style" panose="02050604050505020204" pitchFamily="18" charset="0"/>
            </a:endParaRPr>
          </a:p>
        </p:txBody>
      </p:sp>
      <p:sp>
        <p:nvSpPr>
          <p:cNvPr id="6" name="Date Placeholder 5"/>
          <p:cNvSpPr txBox="1">
            <a:spLocks/>
          </p:cNvSpPr>
          <p:nvPr/>
        </p:nvSpPr>
        <p:spPr>
          <a:xfrm>
            <a:off x="4038600" y="6510005"/>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dirty="0" err="1"/>
              <a:t>Dr.Maivizhi</a:t>
            </a:r>
            <a:r>
              <a:rPr lang="en-IN" dirty="0"/>
              <a:t>  Assistant Professor / CINTEL</a:t>
            </a:r>
          </a:p>
        </p:txBody>
      </p:sp>
      <p:sp>
        <p:nvSpPr>
          <p:cNvPr id="7" name="Footer Placeholder 6"/>
          <p:cNvSpPr>
            <a:spLocks noGrp="1"/>
          </p:cNvSpPr>
          <p:nvPr>
            <p:ph type="ftr" sz="quarter" idx="11"/>
          </p:nvPr>
        </p:nvSpPr>
        <p:spPr/>
        <p:txBody>
          <a:bodyPr/>
          <a:lstStyle/>
          <a:p>
            <a:r>
              <a:rPr lang="en-IN" smtClean="0"/>
              <a:t>APP Faculties - CINTEL</a:t>
            </a:r>
            <a:endParaRPr lang="en-IN"/>
          </a:p>
        </p:txBody>
      </p:sp>
      <p:sp>
        <p:nvSpPr>
          <p:cNvPr id="8" name="Slide Number Placeholder 7"/>
          <p:cNvSpPr>
            <a:spLocks noGrp="1"/>
          </p:cNvSpPr>
          <p:nvPr>
            <p:ph type="sldNum" sz="quarter" idx="12"/>
          </p:nvPr>
        </p:nvSpPr>
        <p:spPr/>
        <p:txBody>
          <a:bodyPr/>
          <a:lstStyle/>
          <a:p>
            <a:fld id="{F59C78FD-3676-4262-8623-CA1BA4C6293E}" type="slidenum">
              <a:rPr lang="en-IN" smtClean="0"/>
              <a:t>35</a:t>
            </a:fld>
            <a:endParaRPr lang="en-IN"/>
          </a:p>
        </p:txBody>
      </p:sp>
    </p:spTree>
    <p:extLst>
      <p:ext uri="{BB962C8B-B14F-4D97-AF65-F5344CB8AC3E}">
        <p14:creationId xmlns:p14="http://schemas.microsoft.com/office/powerpoint/2010/main" val="30205775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F71850C-8B10-CF19-3DF7-DB003560D452}"/>
              </a:ext>
            </a:extLst>
          </p:cNvPr>
          <p:cNvSpPr>
            <a:spLocks noGrp="1"/>
          </p:cNvSpPr>
          <p:nvPr>
            <p:ph type="title"/>
          </p:nvPr>
        </p:nvSpPr>
        <p:spPr>
          <a:xfrm>
            <a:off x="838200" y="365125"/>
            <a:ext cx="10515600" cy="620993"/>
          </a:xfrm>
        </p:spPr>
        <p:txBody>
          <a:bodyPr>
            <a:normAutofit fontScale="90000"/>
          </a:bodyPr>
          <a:lstStyle/>
          <a:p>
            <a:r>
              <a:rPr lang="en-IN" b="1" i="0" dirty="0">
                <a:solidFill>
                  <a:srgbClr val="FF6600"/>
                </a:solidFill>
                <a:effectLst/>
                <a:latin typeface="Work Sans" pitchFamily="2" charset="0"/>
              </a:rPr>
              <a:t>Create And Execute Statement</a:t>
            </a:r>
            <a:endParaRPr lang="en-IN" dirty="0"/>
          </a:p>
        </p:txBody>
      </p:sp>
      <p:sp>
        <p:nvSpPr>
          <p:cNvPr id="3" name="Content Placeholder 2">
            <a:extLst>
              <a:ext uri="{FF2B5EF4-FFF2-40B4-BE49-F238E27FC236}">
                <a16:creationId xmlns:a16="http://schemas.microsoft.com/office/drawing/2014/main" xmlns="" id="{C87ED510-4D64-8B6F-F9C4-E9BD12482225}"/>
              </a:ext>
            </a:extLst>
          </p:cNvPr>
          <p:cNvSpPr>
            <a:spLocks noGrp="1"/>
          </p:cNvSpPr>
          <p:nvPr>
            <p:ph idx="1"/>
          </p:nvPr>
        </p:nvSpPr>
        <p:spPr>
          <a:xfrm>
            <a:off x="636494" y="1075765"/>
            <a:ext cx="10717306" cy="5101198"/>
          </a:xfrm>
        </p:spPr>
        <p:txBody>
          <a:bodyPr>
            <a:normAutofit/>
          </a:bodyPr>
          <a:lstStyle/>
          <a:p>
            <a:pPr marL="0" indent="0">
              <a:lnSpc>
                <a:spcPct val="100000"/>
              </a:lnSpc>
              <a:spcBef>
                <a:spcPts val="0"/>
              </a:spcBef>
              <a:buNone/>
            </a:pPr>
            <a:r>
              <a:rPr lang="en-US" b="1" dirty="0">
                <a:solidFill>
                  <a:srgbClr val="FF0000"/>
                </a:solidFill>
                <a:latin typeface="Work Sans" pitchFamily="2" charset="0"/>
              </a:rPr>
              <a:t>b) </a:t>
            </a:r>
            <a:r>
              <a:rPr lang="en-US" b="1" dirty="0" err="1">
                <a:solidFill>
                  <a:srgbClr val="FF0000"/>
                </a:solidFill>
                <a:latin typeface="Work Sans" pitchFamily="2" charset="0"/>
              </a:rPr>
              <a:t>PreparedStatement</a:t>
            </a:r>
            <a:endParaRPr lang="en-US" b="1" dirty="0">
              <a:solidFill>
                <a:srgbClr val="FF0000"/>
              </a:solidFill>
              <a:latin typeface="Work Sans" pitchFamily="2" charset="0"/>
            </a:endParaRPr>
          </a:p>
          <a:p>
            <a:pPr marL="0" indent="0" algn="just">
              <a:buNone/>
            </a:pPr>
            <a:r>
              <a:rPr lang="en-US" dirty="0"/>
              <a:t>This </a:t>
            </a:r>
            <a:r>
              <a:rPr lang="en-US" dirty="0" err="1"/>
              <a:t>PreparedStatement</a:t>
            </a:r>
            <a:r>
              <a:rPr lang="en-US" dirty="0"/>
              <a:t> interface extends the Statement interface. So, it has more features than the Statement interface. It is used to implement parameterized and precompiled SQL statements. The performance of the application increases because it compiles the query only once.</a:t>
            </a:r>
          </a:p>
          <a:p>
            <a:pPr algn="just"/>
            <a:r>
              <a:rPr lang="en-US" dirty="0"/>
              <a:t>It is easy to reuse this interface with a new parameter. It supports the IN parameter. Even we can use this statement without any parameter.</a:t>
            </a:r>
          </a:p>
          <a:p>
            <a:pPr marL="0" indent="0" algn="just">
              <a:buNone/>
            </a:pPr>
            <a:endParaRPr lang="en-US" dirty="0"/>
          </a:p>
          <a:p>
            <a:pPr marL="0" indent="0" algn="just">
              <a:buNone/>
            </a:pPr>
            <a:r>
              <a:rPr lang="en-US" dirty="0">
                <a:highlight>
                  <a:srgbClr val="00FFFF"/>
                </a:highlight>
              </a:rPr>
              <a:t>String </a:t>
            </a:r>
            <a:r>
              <a:rPr lang="en-US" dirty="0" err="1">
                <a:highlight>
                  <a:srgbClr val="00FFFF"/>
                </a:highlight>
              </a:rPr>
              <a:t>select_query</a:t>
            </a:r>
            <a:r>
              <a:rPr lang="en-US" dirty="0">
                <a:highlight>
                  <a:srgbClr val="00FFFF"/>
                </a:highlight>
              </a:rPr>
              <a:t> = “Select * from states where </a:t>
            </a:r>
            <a:r>
              <a:rPr lang="en-US" dirty="0" err="1">
                <a:highlight>
                  <a:srgbClr val="00FFFF"/>
                </a:highlight>
              </a:rPr>
              <a:t>state_id</a:t>
            </a:r>
            <a:r>
              <a:rPr lang="en-US" dirty="0">
                <a:highlight>
                  <a:srgbClr val="00FFFF"/>
                </a:highlight>
              </a:rPr>
              <a:t> = 1”;</a:t>
            </a:r>
          </a:p>
          <a:p>
            <a:pPr marL="0" indent="0" algn="just">
              <a:buNone/>
            </a:pPr>
            <a:r>
              <a:rPr lang="en-US" dirty="0" err="1">
                <a:highlight>
                  <a:srgbClr val="00FFFF"/>
                </a:highlight>
              </a:rPr>
              <a:t>PreparedStatement</a:t>
            </a:r>
            <a:r>
              <a:rPr lang="en-US" dirty="0">
                <a:highlight>
                  <a:srgbClr val="00FFFF"/>
                </a:highlight>
              </a:rPr>
              <a:t> </a:t>
            </a:r>
            <a:r>
              <a:rPr lang="en-US" dirty="0" err="1">
                <a:highlight>
                  <a:srgbClr val="00FFFF"/>
                </a:highlight>
              </a:rPr>
              <a:t>prpstmt</a:t>
            </a:r>
            <a:r>
              <a:rPr lang="en-US" dirty="0">
                <a:highlight>
                  <a:srgbClr val="00FFFF"/>
                </a:highlight>
              </a:rPr>
              <a:t> = </a:t>
            </a:r>
            <a:r>
              <a:rPr lang="en-US" dirty="0" err="1">
                <a:highlight>
                  <a:srgbClr val="00FFFF"/>
                </a:highlight>
              </a:rPr>
              <a:t>conn.prepareStatement</a:t>
            </a:r>
            <a:r>
              <a:rPr lang="en-US" dirty="0">
                <a:highlight>
                  <a:srgbClr val="00FFFF"/>
                </a:highlight>
              </a:rPr>
              <a:t>(</a:t>
            </a:r>
            <a:r>
              <a:rPr lang="en-US" dirty="0" err="1">
                <a:highlight>
                  <a:srgbClr val="00FFFF"/>
                </a:highlight>
              </a:rPr>
              <a:t>select_query</a:t>
            </a:r>
            <a:r>
              <a:rPr lang="en-US" dirty="0">
                <a:highlight>
                  <a:srgbClr val="00FFFF"/>
                </a:highlight>
              </a:rPr>
              <a:t>);</a:t>
            </a:r>
            <a:endParaRPr lang="en-IN" dirty="0">
              <a:highlight>
                <a:srgbClr val="00FFFF"/>
              </a:highlight>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74401" y="62280"/>
            <a:ext cx="917599" cy="913521"/>
          </a:xfrm>
          <a:prstGeom prst="rect">
            <a:avLst/>
          </a:prstGeom>
        </p:spPr>
      </p:pic>
      <p:sp>
        <p:nvSpPr>
          <p:cNvPr id="5" name="Date Placeholder 5"/>
          <p:cNvSpPr>
            <a:spLocks noGrp="1"/>
          </p:cNvSpPr>
          <p:nvPr>
            <p:ph type="dt" sz="half" idx="10"/>
          </p:nvPr>
        </p:nvSpPr>
        <p:spPr>
          <a:xfrm>
            <a:off x="0" y="6496050"/>
            <a:ext cx="4038600" cy="365125"/>
          </a:xfrm>
        </p:spPr>
        <p:style>
          <a:lnRef idx="1">
            <a:schemeClr val="accent1"/>
          </a:lnRef>
          <a:fillRef idx="2">
            <a:schemeClr val="accent1"/>
          </a:fillRef>
          <a:effectRef idx="1">
            <a:schemeClr val="accent1"/>
          </a:effectRef>
          <a:fontRef idx="minor">
            <a:schemeClr val="dk1"/>
          </a:fontRef>
        </p:style>
        <p:txBody>
          <a:bodyPr/>
          <a:lstStyle/>
          <a:p>
            <a:fld id="{F823D32C-1A4F-4BF7-955B-5A29CFF72C24}" type="datetime1">
              <a:rPr lang="en-IN" b="1" smtClean="0">
                <a:solidFill>
                  <a:srgbClr val="0000FF"/>
                </a:solidFill>
                <a:latin typeface="Bookman Old Style" panose="02050604050505020204" pitchFamily="18" charset="0"/>
              </a:rPr>
              <a:t>28-08-2023</a:t>
            </a:fld>
            <a:endParaRPr lang="en-IN" b="1" dirty="0">
              <a:solidFill>
                <a:srgbClr val="0000FF"/>
              </a:solidFill>
              <a:latin typeface="Bookman Old Style" panose="02050604050505020204" pitchFamily="18" charset="0"/>
            </a:endParaRPr>
          </a:p>
        </p:txBody>
      </p:sp>
      <p:sp>
        <p:nvSpPr>
          <p:cNvPr id="6" name="Date Placeholder 5"/>
          <p:cNvSpPr txBox="1">
            <a:spLocks/>
          </p:cNvSpPr>
          <p:nvPr/>
        </p:nvSpPr>
        <p:spPr>
          <a:xfrm>
            <a:off x="4038600" y="6510005"/>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dirty="0" err="1"/>
              <a:t>Dr.Maivizhi</a:t>
            </a:r>
            <a:r>
              <a:rPr lang="en-IN" dirty="0"/>
              <a:t>  Assistant Professor / CINTEL</a:t>
            </a:r>
          </a:p>
        </p:txBody>
      </p:sp>
      <p:sp>
        <p:nvSpPr>
          <p:cNvPr id="7" name="Footer Placeholder 6"/>
          <p:cNvSpPr>
            <a:spLocks noGrp="1"/>
          </p:cNvSpPr>
          <p:nvPr>
            <p:ph type="ftr" sz="quarter" idx="11"/>
          </p:nvPr>
        </p:nvSpPr>
        <p:spPr/>
        <p:txBody>
          <a:bodyPr/>
          <a:lstStyle/>
          <a:p>
            <a:r>
              <a:rPr lang="en-IN" smtClean="0"/>
              <a:t>APP Faculties - CINTEL</a:t>
            </a:r>
            <a:endParaRPr lang="en-IN"/>
          </a:p>
        </p:txBody>
      </p:sp>
      <p:sp>
        <p:nvSpPr>
          <p:cNvPr id="8" name="Slide Number Placeholder 7"/>
          <p:cNvSpPr>
            <a:spLocks noGrp="1"/>
          </p:cNvSpPr>
          <p:nvPr>
            <p:ph type="sldNum" sz="quarter" idx="12"/>
          </p:nvPr>
        </p:nvSpPr>
        <p:spPr/>
        <p:txBody>
          <a:bodyPr/>
          <a:lstStyle/>
          <a:p>
            <a:fld id="{F59C78FD-3676-4262-8623-CA1BA4C6293E}" type="slidenum">
              <a:rPr lang="en-IN" smtClean="0"/>
              <a:t>36</a:t>
            </a:fld>
            <a:endParaRPr lang="en-IN"/>
          </a:p>
        </p:txBody>
      </p:sp>
    </p:spTree>
    <p:extLst>
      <p:ext uri="{BB962C8B-B14F-4D97-AF65-F5344CB8AC3E}">
        <p14:creationId xmlns:p14="http://schemas.microsoft.com/office/powerpoint/2010/main" val="1689661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DC90381-9256-D486-93DC-3864EDA6A403}"/>
              </a:ext>
            </a:extLst>
          </p:cNvPr>
          <p:cNvSpPr>
            <a:spLocks noGrp="1"/>
          </p:cNvSpPr>
          <p:nvPr>
            <p:ph type="title"/>
          </p:nvPr>
        </p:nvSpPr>
        <p:spPr>
          <a:xfrm>
            <a:off x="838200" y="365126"/>
            <a:ext cx="10515600" cy="683746"/>
          </a:xfrm>
        </p:spPr>
        <p:txBody>
          <a:bodyPr>
            <a:normAutofit fontScale="90000"/>
          </a:bodyPr>
          <a:lstStyle/>
          <a:p>
            <a:r>
              <a:rPr lang="en-IN" b="1" i="0" dirty="0">
                <a:solidFill>
                  <a:srgbClr val="FF6600"/>
                </a:solidFill>
                <a:effectLst/>
                <a:latin typeface="Work Sans" pitchFamily="2" charset="0"/>
              </a:rPr>
              <a:t>Create And Execute Statement</a:t>
            </a:r>
            <a:endParaRPr lang="en-IN" dirty="0"/>
          </a:p>
        </p:txBody>
      </p:sp>
      <p:sp>
        <p:nvSpPr>
          <p:cNvPr id="3" name="Content Placeholder 2">
            <a:extLst>
              <a:ext uri="{FF2B5EF4-FFF2-40B4-BE49-F238E27FC236}">
                <a16:creationId xmlns:a16="http://schemas.microsoft.com/office/drawing/2014/main" xmlns="" id="{F68D73B5-700A-5077-33B7-CBE552E9809C}"/>
              </a:ext>
            </a:extLst>
          </p:cNvPr>
          <p:cNvSpPr>
            <a:spLocks noGrp="1"/>
          </p:cNvSpPr>
          <p:nvPr>
            <p:ph idx="1"/>
          </p:nvPr>
        </p:nvSpPr>
        <p:spPr>
          <a:xfrm>
            <a:off x="502024" y="1048872"/>
            <a:ext cx="10851776" cy="5128091"/>
          </a:xfrm>
        </p:spPr>
        <p:txBody>
          <a:bodyPr>
            <a:normAutofit fontScale="92500" lnSpcReduction="10000"/>
          </a:bodyPr>
          <a:lstStyle/>
          <a:p>
            <a:pPr marL="0" indent="0">
              <a:lnSpc>
                <a:spcPct val="120000"/>
              </a:lnSpc>
              <a:spcBef>
                <a:spcPts val="0"/>
              </a:spcBef>
              <a:buNone/>
            </a:pPr>
            <a:r>
              <a:rPr lang="en-US" sz="3000" b="1" dirty="0">
                <a:solidFill>
                  <a:srgbClr val="FF0000"/>
                </a:solidFill>
                <a:latin typeface="Work Sans" pitchFamily="2" charset="0"/>
              </a:rPr>
              <a:t>c) </a:t>
            </a:r>
            <a:r>
              <a:rPr lang="en-US" sz="3000" b="1" dirty="0" err="1">
                <a:solidFill>
                  <a:srgbClr val="FF0000"/>
                </a:solidFill>
                <a:latin typeface="Work Sans" pitchFamily="2" charset="0"/>
              </a:rPr>
              <a:t>CallableStatement</a:t>
            </a:r>
            <a:endParaRPr lang="en-US" sz="3000" b="1" dirty="0">
              <a:solidFill>
                <a:srgbClr val="FF0000"/>
              </a:solidFill>
              <a:latin typeface="Work Sans" pitchFamily="2" charset="0"/>
            </a:endParaRPr>
          </a:p>
          <a:p>
            <a:endParaRPr lang="en-US" dirty="0"/>
          </a:p>
          <a:p>
            <a:pPr marL="0" indent="0" algn="just">
              <a:buNone/>
            </a:pPr>
            <a:r>
              <a:rPr lang="en-US" dirty="0" err="1"/>
              <a:t>CallableStatement</a:t>
            </a:r>
            <a:r>
              <a:rPr lang="en-US" dirty="0"/>
              <a:t> interface extends the </a:t>
            </a:r>
            <a:r>
              <a:rPr lang="en-US" dirty="0" err="1"/>
              <a:t>PreparedStatement</a:t>
            </a:r>
            <a:r>
              <a:rPr lang="en-US" dirty="0"/>
              <a:t> interface. So, it has more features than the </a:t>
            </a:r>
            <a:r>
              <a:rPr lang="en-US" dirty="0" err="1"/>
              <a:t>PreparedStatement</a:t>
            </a:r>
            <a:r>
              <a:rPr lang="en-US" dirty="0"/>
              <a:t> interface. It is used to implement a parameterized SQL statement that invokes procedure or function in the database. A stored procedure works like a method or function in a class. It supports the IN and OUT parameters.</a:t>
            </a:r>
          </a:p>
          <a:p>
            <a:pPr algn="just"/>
            <a:endParaRPr lang="en-US" dirty="0"/>
          </a:p>
          <a:p>
            <a:pPr algn="just"/>
            <a:r>
              <a:rPr lang="en-US" dirty="0"/>
              <a:t>The </a:t>
            </a:r>
            <a:r>
              <a:rPr lang="en-US" dirty="0" err="1"/>
              <a:t>CallableStatement</a:t>
            </a:r>
            <a:r>
              <a:rPr lang="en-US" dirty="0"/>
              <a:t> instance is created by calling the </a:t>
            </a:r>
            <a:r>
              <a:rPr lang="en-US" dirty="0" err="1"/>
              <a:t>prepareCall</a:t>
            </a:r>
            <a:r>
              <a:rPr lang="en-US" dirty="0"/>
              <a:t> method of the Connection object.</a:t>
            </a:r>
          </a:p>
          <a:p>
            <a:pPr algn="just"/>
            <a:endParaRPr lang="en-US" dirty="0"/>
          </a:p>
          <a:p>
            <a:pPr marL="0" indent="0" algn="ctr">
              <a:buNone/>
            </a:pPr>
            <a:r>
              <a:rPr lang="en-US" dirty="0" err="1">
                <a:highlight>
                  <a:srgbClr val="00FFFF"/>
                </a:highlight>
              </a:rPr>
              <a:t>CallableStatementcallStmt</a:t>
            </a:r>
            <a:r>
              <a:rPr lang="en-US" dirty="0">
                <a:highlight>
                  <a:srgbClr val="00FFFF"/>
                </a:highlight>
              </a:rPr>
              <a:t> = </a:t>
            </a:r>
            <a:r>
              <a:rPr lang="en-US" dirty="0" err="1">
                <a:highlight>
                  <a:srgbClr val="00FFFF"/>
                </a:highlight>
              </a:rPr>
              <a:t>con.prepareCall</a:t>
            </a:r>
            <a:r>
              <a:rPr lang="en-US" dirty="0">
                <a:highlight>
                  <a:srgbClr val="00FFFF"/>
                </a:highlight>
              </a:rPr>
              <a:t>("{call procedures(?,?)}");</a:t>
            </a:r>
            <a:endParaRPr lang="en-IN" dirty="0">
              <a:highlight>
                <a:srgbClr val="00FFFF"/>
              </a:highlight>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74401" y="62280"/>
            <a:ext cx="917599" cy="913521"/>
          </a:xfrm>
          <a:prstGeom prst="rect">
            <a:avLst/>
          </a:prstGeom>
        </p:spPr>
      </p:pic>
      <p:sp>
        <p:nvSpPr>
          <p:cNvPr id="5" name="Date Placeholder 5"/>
          <p:cNvSpPr txBox="1">
            <a:spLocks/>
          </p:cNvSpPr>
          <p:nvPr/>
        </p:nvSpPr>
        <p:spPr>
          <a:xfrm>
            <a:off x="4038600" y="6510005"/>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dirty="0" err="1"/>
              <a:t>Dr.Maivizhi</a:t>
            </a:r>
            <a:r>
              <a:rPr lang="en-IN" dirty="0"/>
              <a:t>  Assistant Professor / CINTEL</a:t>
            </a:r>
          </a:p>
        </p:txBody>
      </p:sp>
      <p:sp>
        <p:nvSpPr>
          <p:cNvPr id="6" name="Date Placeholder 5"/>
          <p:cNvSpPr>
            <a:spLocks noGrp="1"/>
          </p:cNvSpPr>
          <p:nvPr>
            <p:ph type="dt" sz="half" idx="10"/>
          </p:nvPr>
        </p:nvSpPr>
        <p:spPr>
          <a:xfrm>
            <a:off x="0" y="6496050"/>
            <a:ext cx="4038600" cy="365125"/>
          </a:xfrm>
        </p:spPr>
        <p:style>
          <a:lnRef idx="1">
            <a:schemeClr val="accent1"/>
          </a:lnRef>
          <a:fillRef idx="2">
            <a:schemeClr val="accent1"/>
          </a:fillRef>
          <a:effectRef idx="1">
            <a:schemeClr val="accent1"/>
          </a:effectRef>
          <a:fontRef idx="minor">
            <a:schemeClr val="dk1"/>
          </a:fontRef>
        </p:style>
        <p:txBody>
          <a:bodyPr/>
          <a:lstStyle/>
          <a:p>
            <a:fld id="{607B29B8-04C9-4246-8A09-7C9F1FBD650B}" type="datetime1">
              <a:rPr lang="en-IN" b="1" smtClean="0">
                <a:solidFill>
                  <a:srgbClr val="0000FF"/>
                </a:solidFill>
                <a:latin typeface="Bookman Old Style" panose="02050604050505020204" pitchFamily="18" charset="0"/>
              </a:rPr>
              <a:t>28-08-2023</a:t>
            </a:fld>
            <a:endParaRPr lang="en-IN" b="1" dirty="0">
              <a:solidFill>
                <a:srgbClr val="0000FF"/>
              </a:solidFill>
              <a:latin typeface="Bookman Old Style" panose="02050604050505020204" pitchFamily="18" charset="0"/>
            </a:endParaRPr>
          </a:p>
        </p:txBody>
      </p:sp>
      <p:sp>
        <p:nvSpPr>
          <p:cNvPr id="7" name="Footer Placeholder 6"/>
          <p:cNvSpPr>
            <a:spLocks noGrp="1"/>
          </p:cNvSpPr>
          <p:nvPr>
            <p:ph type="ftr" sz="quarter" idx="11"/>
          </p:nvPr>
        </p:nvSpPr>
        <p:spPr/>
        <p:txBody>
          <a:bodyPr/>
          <a:lstStyle/>
          <a:p>
            <a:r>
              <a:rPr lang="en-IN" smtClean="0"/>
              <a:t>APP Faculties - CINTEL</a:t>
            </a:r>
            <a:endParaRPr lang="en-IN"/>
          </a:p>
        </p:txBody>
      </p:sp>
      <p:sp>
        <p:nvSpPr>
          <p:cNvPr id="8" name="Slide Number Placeholder 7"/>
          <p:cNvSpPr>
            <a:spLocks noGrp="1"/>
          </p:cNvSpPr>
          <p:nvPr>
            <p:ph type="sldNum" sz="quarter" idx="12"/>
          </p:nvPr>
        </p:nvSpPr>
        <p:spPr/>
        <p:txBody>
          <a:bodyPr/>
          <a:lstStyle/>
          <a:p>
            <a:fld id="{F59C78FD-3676-4262-8623-CA1BA4C6293E}" type="slidenum">
              <a:rPr lang="en-IN" smtClean="0"/>
              <a:t>37</a:t>
            </a:fld>
            <a:endParaRPr lang="en-IN"/>
          </a:p>
        </p:txBody>
      </p:sp>
    </p:spTree>
    <p:extLst>
      <p:ext uri="{BB962C8B-B14F-4D97-AF65-F5344CB8AC3E}">
        <p14:creationId xmlns:p14="http://schemas.microsoft.com/office/powerpoint/2010/main" val="20275800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FBFB13B-745D-1F0C-672F-9F900D416E4A}"/>
              </a:ext>
            </a:extLst>
          </p:cNvPr>
          <p:cNvSpPr>
            <a:spLocks noGrp="1"/>
          </p:cNvSpPr>
          <p:nvPr>
            <p:ph type="title"/>
          </p:nvPr>
        </p:nvSpPr>
        <p:spPr>
          <a:xfrm>
            <a:off x="838200" y="365125"/>
            <a:ext cx="10515600" cy="576169"/>
          </a:xfrm>
        </p:spPr>
        <p:txBody>
          <a:bodyPr>
            <a:normAutofit fontScale="90000"/>
          </a:bodyPr>
          <a:lstStyle/>
          <a:p>
            <a:r>
              <a:rPr lang="en-IN" b="1" i="0" dirty="0">
                <a:solidFill>
                  <a:srgbClr val="FF6600"/>
                </a:solidFill>
                <a:effectLst/>
                <a:latin typeface="Work Sans" pitchFamily="2" charset="0"/>
              </a:rPr>
              <a:t>Create And Execute Statement</a:t>
            </a:r>
            <a:endParaRPr lang="en-IN" dirty="0"/>
          </a:p>
        </p:txBody>
      </p:sp>
      <p:sp>
        <p:nvSpPr>
          <p:cNvPr id="3" name="Content Placeholder 2">
            <a:extLst>
              <a:ext uri="{FF2B5EF4-FFF2-40B4-BE49-F238E27FC236}">
                <a16:creationId xmlns:a16="http://schemas.microsoft.com/office/drawing/2014/main" xmlns="" id="{B0640129-0EA1-C62B-E904-D8A058BA7F77}"/>
              </a:ext>
            </a:extLst>
          </p:cNvPr>
          <p:cNvSpPr>
            <a:spLocks noGrp="1"/>
          </p:cNvSpPr>
          <p:nvPr>
            <p:ph idx="1"/>
          </p:nvPr>
        </p:nvSpPr>
        <p:spPr>
          <a:xfrm>
            <a:off x="457201" y="941294"/>
            <a:ext cx="10896600" cy="5235669"/>
          </a:xfrm>
        </p:spPr>
        <p:txBody>
          <a:bodyPr/>
          <a:lstStyle/>
          <a:p>
            <a:pPr marL="0" indent="0" algn="just">
              <a:lnSpc>
                <a:spcPct val="80000"/>
              </a:lnSpc>
              <a:buNone/>
            </a:pPr>
            <a:r>
              <a:rPr lang="en-US" sz="3200" b="1" dirty="0">
                <a:solidFill>
                  <a:srgbClr val="FF6600"/>
                </a:solidFill>
                <a:latin typeface="Work Sans" pitchFamily="2" charset="0"/>
              </a:rPr>
              <a:t>(ii) Execute The Query</a:t>
            </a:r>
          </a:p>
          <a:p>
            <a:pPr marL="0" indent="0" algn="l">
              <a:buNone/>
            </a:pPr>
            <a:r>
              <a:rPr lang="en-US" sz="2000" i="0" dirty="0">
                <a:solidFill>
                  <a:srgbClr val="3A3A3A"/>
                </a:solidFill>
                <a:effectLst/>
                <a:latin typeface="Work Sans" pitchFamily="2" charset="0"/>
              </a:rPr>
              <a:t>There are 4 important methods to execute the query in Statement interface. These are explained below:</a:t>
            </a:r>
          </a:p>
          <a:p>
            <a:pPr algn="l">
              <a:buFont typeface="Arial" panose="020B0604020202020204" pitchFamily="34" charset="0"/>
              <a:buChar char="•"/>
            </a:pPr>
            <a:r>
              <a:rPr lang="en-US" sz="2000" b="1" i="0" dirty="0" err="1">
                <a:solidFill>
                  <a:srgbClr val="3A3A3A"/>
                </a:solidFill>
                <a:effectLst/>
                <a:latin typeface="Work Sans" pitchFamily="2" charset="0"/>
              </a:rPr>
              <a:t>ResultSet</a:t>
            </a:r>
            <a:r>
              <a:rPr lang="en-US" sz="2000" b="1" i="0" dirty="0">
                <a:solidFill>
                  <a:srgbClr val="3A3A3A"/>
                </a:solidFill>
                <a:effectLst/>
                <a:latin typeface="Work Sans" pitchFamily="2" charset="0"/>
              </a:rPr>
              <a:t> </a:t>
            </a:r>
            <a:r>
              <a:rPr lang="en-US" sz="2000" b="1" i="0" dirty="0" err="1">
                <a:solidFill>
                  <a:srgbClr val="3A3A3A"/>
                </a:solidFill>
                <a:effectLst/>
                <a:latin typeface="Work Sans" pitchFamily="2" charset="0"/>
              </a:rPr>
              <a:t>executeQuery</a:t>
            </a:r>
            <a:r>
              <a:rPr lang="en-US" sz="2000" b="1" i="0" dirty="0">
                <a:solidFill>
                  <a:srgbClr val="3A3A3A"/>
                </a:solidFill>
                <a:effectLst/>
                <a:latin typeface="Work Sans" pitchFamily="2" charset="0"/>
              </a:rPr>
              <a:t>(String </a:t>
            </a:r>
            <a:r>
              <a:rPr lang="en-US" sz="2000" b="1" i="0" dirty="0" err="1">
                <a:solidFill>
                  <a:srgbClr val="3A3A3A"/>
                </a:solidFill>
                <a:effectLst/>
                <a:latin typeface="Work Sans" pitchFamily="2" charset="0"/>
              </a:rPr>
              <a:t>sql</a:t>
            </a:r>
            <a:r>
              <a:rPr lang="en-US" sz="2000" b="1" i="0" dirty="0">
                <a:solidFill>
                  <a:srgbClr val="3A3A3A"/>
                </a:solidFill>
                <a:effectLst/>
                <a:latin typeface="Work Sans" pitchFamily="2" charset="0"/>
              </a:rPr>
              <a:t>)</a:t>
            </a:r>
          </a:p>
          <a:p>
            <a:pPr algn="l">
              <a:buFont typeface="Arial" panose="020B0604020202020204" pitchFamily="34" charset="0"/>
              <a:buChar char="•"/>
            </a:pPr>
            <a:r>
              <a:rPr lang="en-US" sz="2000" b="1" i="0" dirty="0">
                <a:solidFill>
                  <a:srgbClr val="3A3A3A"/>
                </a:solidFill>
                <a:effectLst/>
                <a:latin typeface="Work Sans" pitchFamily="2" charset="0"/>
              </a:rPr>
              <a:t>int </a:t>
            </a:r>
            <a:r>
              <a:rPr lang="en-US" sz="2000" b="1" i="0" dirty="0" err="1">
                <a:solidFill>
                  <a:srgbClr val="3A3A3A"/>
                </a:solidFill>
                <a:effectLst/>
                <a:latin typeface="Work Sans" pitchFamily="2" charset="0"/>
              </a:rPr>
              <a:t>executeUpdate</a:t>
            </a:r>
            <a:r>
              <a:rPr lang="en-US" sz="2000" b="1" i="0" dirty="0">
                <a:solidFill>
                  <a:srgbClr val="3A3A3A"/>
                </a:solidFill>
                <a:effectLst/>
                <a:latin typeface="Work Sans" pitchFamily="2" charset="0"/>
              </a:rPr>
              <a:t>(String </a:t>
            </a:r>
            <a:r>
              <a:rPr lang="en-US" sz="2000" b="1" i="0" dirty="0" err="1">
                <a:solidFill>
                  <a:srgbClr val="3A3A3A"/>
                </a:solidFill>
                <a:effectLst/>
                <a:latin typeface="Work Sans" pitchFamily="2" charset="0"/>
              </a:rPr>
              <a:t>sql</a:t>
            </a:r>
            <a:r>
              <a:rPr lang="en-US" sz="2000" b="1" i="0" dirty="0">
                <a:solidFill>
                  <a:srgbClr val="3A3A3A"/>
                </a:solidFill>
                <a:effectLst/>
                <a:latin typeface="Work Sans" pitchFamily="2" charset="0"/>
              </a:rPr>
              <a:t>)</a:t>
            </a:r>
          </a:p>
          <a:p>
            <a:pPr algn="l">
              <a:buFont typeface="Arial" panose="020B0604020202020204" pitchFamily="34" charset="0"/>
              <a:buChar char="•"/>
            </a:pPr>
            <a:r>
              <a:rPr lang="en-US" sz="2000" b="1" i="0" dirty="0" err="1">
                <a:solidFill>
                  <a:srgbClr val="3A3A3A"/>
                </a:solidFill>
                <a:effectLst/>
                <a:latin typeface="Work Sans" pitchFamily="2" charset="0"/>
              </a:rPr>
              <a:t>boolean</a:t>
            </a:r>
            <a:r>
              <a:rPr lang="en-US" sz="2000" b="1" i="0" dirty="0">
                <a:solidFill>
                  <a:srgbClr val="3A3A3A"/>
                </a:solidFill>
                <a:effectLst/>
                <a:latin typeface="Work Sans" pitchFamily="2" charset="0"/>
              </a:rPr>
              <a:t> execute(String </a:t>
            </a:r>
            <a:r>
              <a:rPr lang="en-US" sz="2000" b="1" i="0" dirty="0" err="1">
                <a:solidFill>
                  <a:srgbClr val="3A3A3A"/>
                </a:solidFill>
                <a:effectLst/>
                <a:latin typeface="Work Sans" pitchFamily="2" charset="0"/>
              </a:rPr>
              <a:t>sql</a:t>
            </a:r>
            <a:r>
              <a:rPr lang="en-US" sz="2000" b="1" i="0" dirty="0">
                <a:solidFill>
                  <a:srgbClr val="3A3A3A"/>
                </a:solidFill>
                <a:effectLst/>
                <a:latin typeface="Work Sans" pitchFamily="2" charset="0"/>
              </a:rPr>
              <a:t>)</a:t>
            </a:r>
          </a:p>
          <a:p>
            <a:pPr algn="l">
              <a:buFont typeface="Arial" panose="020B0604020202020204" pitchFamily="34" charset="0"/>
              <a:buChar char="•"/>
            </a:pPr>
            <a:r>
              <a:rPr lang="en-US" sz="2000" b="1" i="0" dirty="0">
                <a:solidFill>
                  <a:srgbClr val="3A3A3A"/>
                </a:solidFill>
                <a:effectLst/>
                <a:latin typeface="Work Sans" pitchFamily="2" charset="0"/>
              </a:rPr>
              <a:t>int []</a:t>
            </a:r>
            <a:r>
              <a:rPr lang="en-US" sz="2000" b="1" i="0" dirty="0" err="1">
                <a:solidFill>
                  <a:srgbClr val="3A3A3A"/>
                </a:solidFill>
                <a:effectLst/>
                <a:latin typeface="Work Sans" pitchFamily="2" charset="0"/>
              </a:rPr>
              <a:t>executeBatch</a:t>
            </a:r>
            <a:r>
              <a:rPr lang="en-US" sz="2000" b="1" i="0" dirty="0">
                <a:solidFill>
                  <a:srgbClr val="3A3A3A"/>
                </a:solidFill>
                <a:effectLst/>
                <a:latin typeface="Work Sans" pitchFamily="2" charset="0"/>
              </a:rPr>
              <a:t>()</a:t>
            </a:r>
          </a:p>
          <a:p>
            <a:endParaRPr lang="en-IN" dirty="0"/>
          </a:p>
        </p:txBody>
      </p:sp>
      <p:sp>
        <p:nvSpPr>
          <p:cNvPr id="4" name="TextBox 3">
            <a:extLst>
              <a:ext uri="{FF2B5EF4-FFF2-40B4-BE49-F238E27FC236}">
                <a16:creationId xmlns:a16="http://schemas.microsoft.com/office/drawing/2014/main" xmlns="" id="{C9A8C9CC-6CA1-BA2A-1BA9-4FFA91AC4BC6}"/>
              </a:ext>
            </a:extLst>
          </p:cNvPr>
          <p:cNvSpPr txBox="1"/>
          <p:nvPr/>
        </p:nvSpPr>
        <p:spPr>
          <a:xfrm>
            <a:off x="5244353" y="1783976"/>
            <a:ext cx="6849035" cy="5062924"/>
          </a:xfrm>
          <a:prstGeom prst="rect">
            <a:avLst/>
          </a:prstGeom>
          <a:noFill/>
        </p:spPr>
        <p:txBody>
          <a:bodyPr wrap="square" rtlCol="0">
            <a:spAutoFit/>
          </a:bodyPr>
          <a:lstStyle/>
          <a:p>
            <a:pPr algn="just"/>
            <a:r>
              <a:rPr lang="en-US" sz="1700" b="1" dirty="0"/>
              <a:t>a) </a:t>
            </a:r>
            <a:r>
              <a:rPr lang="en-US" sz="1700" b="1" dirty="0" err="1"/>
              <a:t>ResultSet</a:t>
            </a:r>
            <a:r>
              <a:rPr lang="en-US" sz="1700" b="1" dirty="0"/>
              <a:t> </a:t>
            </a:r>
            <a:r>
              <a:rPr lang="en-US" sz="1700" b="1" dirty="0" err="1"/>
              <a:t>executeQuery</a:t>
            </a:r>
            <a:r>
              <a:rPr lang="en-US" sz="1700" b="1" dirty="0"/>
              <a:t>(String </a:t>
            </a:r>
            <a:r>
              <a:rPr lang="en-US" sz="1700" b="1" dirty="0" err="1"/>
              <a:t>sql</a:t>
            </a:r>
            <a:r>
              <a:rPr lang="en-US" sz="1700" b="1" dirty="0"/>
              <a:t>)</a:t>
            </a:r>
          </a:p>
          <a:p>
            <a:pPr algn="just"/>
            <a:r>
              <a:rPr lang="en-US" sz="1700" dirty="0"/>
              <a:t>The</a:t>
            </a:r>
            <a:r>
              <a:rPr lang="en-US" sz="1700" b="1" dirty="0"/>
              <a:t> </a:t>
            </a:r>
            <a:r>
              <a:rPr lang="en-US" sz="1700" dirty="0" err="1"/>
              <a:t>executeQuery</a:t>
            </a:r>
            <a:r>
              <a:rPr lang="en-US" sz="1700" dirty="0"/>
              <a:t>() method in Statement interface is used to execute the SQL query and retrieve the values from DB. It returns the </a:t>
            </a:r>
            <a:r>
              <a:rPr lang="en-US" sz="1700" dirty="0" err="1"/>
              <a:t>ResultSet</a:t>
            </a:r>
            <a:r>
              <a:rPr lang="en-US" sz="1700" dirty="0"/>
              <a:t> object. Normally, we will use this method for the SELECT query.</a:t>
            </a:r>
          </a:p>
          <a:p>
            <a:pPr algn="just"/>
            <a:endParaRPr lang="en-US" sz="1700" dirty="0"/>
          </a:p>
          <a:p>
            <a:pPr algn="just"/>
            <a:r>
              <a:rPr lang="en-US" sz="1700" b="1" dirty="0"/>
              <a:t>b) </a:t>
            </a:r>
            <a:r>
              <a:rPr lang="en-US" sz="1700" b="1" dirty="0" err="1"/>
              <a:t>executeUpdate</a:t>
            </a:r>
            <a:r>
              <a:rPr lang="en-US" sz="1700" b="1" dirty="0"/>
              <a:t>(String </a:t>
            </a:r>
            <a:r>
              <a:rPr lang="en-US" sz="1700" b="1" dirty="0" err="1"/>
              <a:t>sql</a:t>
            </a:r>
            <a:r>
              <a:rPr lang="en-US" sz="1700" b="1" dirty="0"/>
              <a:t>)</a:t>
            </a:r>
          </a:p>
          <a:p>
            <a:pPr algn="just"/>
            <a:r>
              <a:rPr lang="en-US" sz="1700" dirty="0"/>
              <a:t>The </a:t>
            </a:r>
            <a:r>
              <a:rPr lang="en-US" sz="1700" dirty="0" err="1"/>
              <a:t>executeUpdate</a:t>
            </a:r>
            <a:r>
              <a:rPr lang="en-US" sz="1700" dirty="0"/>
              <a:t>() method is used to execute value specified queries like INSERT, UPDATE, DELETE (DML statements), or DDL statements that return nothing. Mostly, we will use this method for inserting and updating.</a:t>
            </a:r>
          </a:p>
          <a:p>
            <a:pPr algn="just"/>
            <a:endParaRPr lang="en-US" sz="1700" dirty="0"/>
          </a:p>
          <a:p>
            <a:pPr algn="just"/>
            <a:r>
              <a:rPr lang="en-US" sz="1700" b="1" dirty="0"/>
              <a:t>c) execute(String </a:t>
            </a:r>
            <a:r>
              <a:rPr lang="en-US" sz="1700" b="1" dirty="0" err="1"/>
              <a:t>sql</a:t>
            </a:r>
            <a:r>
              <a:rPr lang="en-US" sz="1700" b="1" dirty="0"/>
              <a:t>)</a:t>
            </a:r>
          </a:p>
          <a:p>
            <a:pPr algn="just"/>
            <a:r>
              <a:rPr lang="en-US" sz="1700" dirty="0"/>
              <a:t>The execute() method is used to execute the SQL query. It returns true if it executes the SELECT query. And, it returns false if it executes INSERT or UPDATE query.</a:t>
            </a:r>
          </a:p>
          <a:p>
            <a:pPr algn="just"/>
            <a:endParaRPr lang="en-US" sz="1700" dirty="0"/>
          </a:p>
          <a:p>
            <a:pPr algn="just"/>
            <a:r>
              <a:rPr lang="en-US" sz="1700" b="1" dirty="0"/>
              <a:t>d) </a:t>
            </a:r>
            <a:r>
              <a:rPr lang="en-US" sz="1700" b="1" dirty="0" err="1"/>
              <a:t>executeBatch</a:t>
            </a:r>
            <a:r>
              <a:rPr lang="en-US" sz="1700" b="1" dirty="0"/>
              <a:t>()</a:t>
            </a:r>
          </a:p>
          <a:p>
            <a:pPr algn="just"/>
            <a:r>
              <a:rPr lang="en-US" sz="1700" dirty="0"/>
              <a:t>This method is used to execute a batch of SQL queries to the Database and if all the queries get executed successfully, it returns an array of update counts. We will use this method to insert/update the bulk of records</a:t>
            </a:r>
            <a:r>
              <a:rPr lang="en-US" sz="1400" dirty="0"/>
              <a:t>.</a:t>
            </a:r>
            <a:endParaRPr lang="en-IN" sz="1400" dirty="0"/>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74401" y="62280"/>
            <a:ext cx="917599" cy="913521"/>
          </a:xfrm>
          <a:prstGeom prst="rect">
            <a:avLst/>
          </a:prstGeom>
        </p:spPr>
      </p:pic>
      <p:sp>
        <p:nvSpPr>
          <p:cNvPr id="6" name="Date Placeholder 5"/>
          <p:cNvSpPr>
            <a:spLocks noGrp="1"/>
          </p:cNvSpPr>
          <p:nvPr>
            <p:ph type="dt" sz="half" idx="10"/>
          </p:nvPr>
        </p:nvSpPr>
        <p:spPr>
          <a:xfrm>
            <a:off x="0" y="6496050"/>
            <a:ext cx="4038600" cy="365125"/>
          </a:xfrm>
        </p:spPr>
        <p:style>
          <a:lnRef idx="1">
            <a:schemeClr val="accent1"/>
          </a:lnRef>
          <a:fillRef idx="2">
            <a:schemeClr val="accent1"/>
          </a:fillRef>
          <a:effectRef idx="1">
            <a:schemeClr val="accent1"/>
          </a:effectRef>
          <a:fontRef idx="minor">
            <a:schemeClr val="dk1"/>
          </a:fontRef>
        </p:style>
        <p:txBody>
          <a:bodyPr/>
          <a:lstStyle/>
          <a:p>
            <a:fld id="{D25B0CD3-F3A6-460F-A272-FFE11874D0B6}" type="datetime1">
              <a:rPr lang="en-IN" b="1" smtClean="0">
                <a:solidFill>
                  <a:srgbClr val="0000FF"/>
                </a:solidFill>
                <a:latin typeface="Bookman Old Style" panose="02050604050505020204" pitchFamily="18" charset="0"/>
              </a:rPr>
              <a:t>28-08-2023</a:t>
            </a:fld>
            <a:endParaRPr lang="en-IN" b="1" dirty="0">
              <a:solidFill>
                <a:srgbClr val="0000FF"/>
              </a:solidFill>
              <a:latin typeface="Bookman Old Style" panose="02050604050505020204" pitchFamily="18" charset="0"/>
            </a:endParaRPr>
          </a:p>
        </p:txBody>
      </p:sp>
      <p:sp>
        <p:nvSpPr>
          <p:cNvPr id="7" name="Date Placeholder 5"/>
          <p:cNvSpPr txBox="1">
            <a:spLocks/>
          </p:cNvSpPr>
          <p:nvPr/>
        </p:nvSpPr>
        <p:spPr>
          <a:xfrm>
            <a:off x="4038600" y="6510005"/>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dirty="0" err="1"/>
              <a:t>Dr.Maivizhi</a:t>
            </a:r>
            <a:r>
              <a:rPr lang="en-IN" dirty="0"/>
              <a:t>  Assistant Professor / CINTEL</a:t>
            </a:r>
          </a:p>
        </p:txBody>
      </p:sp>
      <p:sp>
        <p:nvSpPr>
          <p:cNvPr id="8" name="Footer Placeholder 7"/>
          <p:cNvSpPr>
            <a:spLocks noGrp="1"/>
          </p:cNvSpPr>
          <p:nvPr>
            <p:ph type="ftr" sz="quarter" idx="11"/>
          </p:nvPr>
        </p:nvSpPr>
        <p:spPr/>
        <p:txBody>
          <a:bodyPr/>
          <a:lstStyle/>
          <a:p>
            <a:r>
              <a:rPr lang="en-IN" smtClean="0"/>
              <a:t>APP Faculties - CINTEL</a:t>
            </a:r>
            <a:endParaRPr lang="en-IN"/>
          </a:p>
        </p:txBody>
      </p:sp>
      <p:sp>
        <p:nvSpPr>
          <p:cNvPr id="9" name="Slide Number Placeholder 8"/>
          <p:cNvSpPr>
            <a:spLocks noGrp="1"/>
          </p:cNvSpPr>
          <p:nvPr>
            <p:ph type="sldNum" sz="quarter" idx="12"/>
          </p:nvPr>
        </p:nvSpPr>
        <p:spPr/>
        <p:txBody>
          <a:bodyPr/>
          <a:lstStyle/>
          <a:p>
            <a:fld id="{F59C78FD-3676-4262-8623-CA1BA4C6293E}" type="slidenum">
              <a:rPr lang="en-IN" smtClean="0"/>
              <a:t>38</a:t>
            </a:fld>
            <a:endParaRPr lang="en-IN"/>
          </a:p>
        </p:txBody>
      </p:sp>
    </p:spTree>
    <p:extLst>
      <p:ext uri="{BB962C8B-B14F-4D97-AF65-F5344CB8AC3E}">
        <p14:creationId xmlns:p14="http://schemas.microsoft.com/office/powerpoint/2010/main" val="5718528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D5142F-DD7E-D2DE-8528-FB1D90CA4C0B}"/>
              </a:ext>
            </a:extLst>
          </p:cNvPr>
          <p:cNvSpPr>
            <a:spLocks noGrp="1"/>
          </p:cNvSpPr>
          <p:nvPr>
            <p:ph type="title"/>
          </p:nvPr>
        </p:nvSpPr>
        <p:spPr>
          <a:xfrm>
            <a:off x="838200" y="365126"/>
            <a:ext cx="10515600" cy="629956"/>
          </a:xfrm>
        </p:spPr>
        <p:txBody>
          <a:bodyPr>
            <a:normAutofit fontScale="90000"/>
          </a:bodyPr>
          <a:lstStyle/>
          <a:p>
            <a:r>
              <a:rPr lang="en-IN" b="1" i="0" dirty="0">
                <a:solidFill>
                  <a:srgbClr val="FF6600"/>
                </a:solidFill>
                <a:effectLst/>
                <a:latin typeface="Work Sans" pitchFamily="2" charset="0"/>
              </a:rPr>
              <a:t/>
            </a:r>
            <a:br>
              <a:rPr lang="en-IN" b="1" i="0" dirty="0">
                <a:solidFill>
                  <a:srgbClr val="FF6600"/>
                </a:solidFill>
                <a:effectLst/>
                <a:latin typeface="Work Sans" pitchFamily="2" charset="0"/>
              </a:rPr>
            </a:br>
            <a:r>
              <a:rPr lang="en-IN" b="1" i="0" dirty="0">
                <a:solidFill>
                  <a:srgbClr val="FF6600"/>
                </a:solidFill>
                <a:effectLst/>
                <a:latin typeface="Work Sans" pitchFamily="2" charset="0"/>
              </a:rPr>
              <a:t>Retrieve Results</a:t>
            </a:r>
            <a:r>
              <a:rPr lang="en-IN" b="1" i="0" dirty="0">
                <a:solidFill>
                  <a:srgbClr val="3A3A3A"/>
                </a:solidFill>
                <a:effectLst/>
                <a:latin typeface="Work Sans" pitchFamily="2" charset="0"/>
              </a:rPr>
              <a:t/>
            </a:r>
            <a:br>
              <a:rPr lang="en-IN" b="1" i="0" dirty="0">
                <a:solidFill>
                  <a:srgbClr val="3A3A3A"/>
                </a:solidFill>
                <a:effectLst/>
                <a:latin typeface="Work Sans" pitchFamily="2" charset="0"/>
              </a:rPr>
            </a:br>
            <a:endParaRPr lang="en-IN" dirty="0"/>
          </a:p>
        </p:txBody>
      </p:sp>
      <p:sp>
        <p:nvSpPr>
          <p:cNvPr id="3" name="Content Placeholder 2">
            <a:extLst>
              <a:ext uri="{FF2B5EF4-FFF2-40B4-BE49-F238E27FC236}">
                <a16:creationId xmlns:a16="http://schemas.microsoft.com/office/drawing/2014/main" xmlns="" id="{632D2D7D-B4A9-39D9-BDF0-E5E9A51279C1}"/>
              </a:ext>
            </a:extLst>
          </p:cNvPr>
          <p:cNvSpPr>
            <a:spLocks noGrp="1"/>
          </p:cNvSpPr>
          <p:nvPr>
            <p:ph idx="1"/>
          </p:nvPr>
        </p:nvSpPr>
        <p:spPr>
          <a:xfrm>
            <a:off x="528918" y="1120588"/>
            <a:ext cx="10824882" cy="5056375"/>
          </a:xfrm>
        </p:spPr>
        <p:txBody>
          <a:bodyPr>
            <a:normAutofit fontScale="92500"/>
          </a:bodyPr>
          <a:lstStyle/>
          <a:p>
            <a:pPr algn="just"/>
            <a:r>
              <a:rPr lang="en-US" sz="2400" dirty="0"/>
              <a:t>When we execute the queries using the </a:t>
            </a:r>
            <a:r>
              <a:rPr lang="en-US" sz="2400" dirty="0" err="1"/>
              <a:t>executeQuery</a:t>
            </a:r>
            <a:r>
              <a:rPr lang="en-US" sz="2400" dirty="0"/>
              <a:t>() method, the result will be stored in the </a:t>
            </a:r>
            <a:r>
              <a:rPr lang="en-US" sz="2400" dirty="0" err="1"/>
              <a:t>ResultSet</a:t>
            </a:r>
            <a:r>
              <a:rPr lang="en-US" sz="2400" dirty="0"/>
              <a:t> object. </a:t>
            </a:r>
          </a:p>
          <a:p>
            <a:pPr algn="just"/>
            <a:r>
              <a:rPr lang="en-US" sz="2400" dirty="0"/>
              <a:t>The returned </a:t>
            </a:r>
            <a:r>
              <a:rPr lang="en-US" sz="2400" dirty="0" err="1"/>
              <a:t>ResultSet</a:t>
            </a:r>
            <a:r>
              <a:rPr lang="en-US" sz="2400" dirty="0"/>
              <a:t> object will never be null even if there is no matching record in the table. </a:t>
            </a:r>
            <a:r>
              <a:rPr lang="en-US" sz="2400" dirty="0" err="1"/>
              <a:t>ResultSet</a:t>
            </a:r>
            <a:r>
              <a:rPr lang="en-US" sz="2400" dirty="0"/>
              <a:t> object is used to access the data retrieved from the Database.</a:t>
            </a:r>
          </a:p>
          <a:p>
            <a:pPr marL="0" indent="0" algn="ctr">
              <a:buNone/>
            </a:pPr>
            <a:r>
              <a:rPr lang="en-US" sz="2400" b="1" dirty="0" err="1">
                <a:highlight>
                  <a:srgbClr val="00FFFF"/>
                </a:highlight>
              </a:rPr>
              <a:t>ResultSet</a:t>
            </a:r>
            <a:r>
              <a:rPr lang="en-US" sz="2400" b="1" dirty="0">
                <a:highlight>
                  <a:srgbClr val="00FFFF"/>
                </a:highlight>
              </a:rPr>
              <a:t> </a:t>
            </a:r>
            <a:r>
              <a:rPr lang="en-US" sz="2400" b="1" dirty="0" err="1">
                <a:highlight>
                  <a:srgbClr val="00FFFF"/>
                </a:highlight>
              </a:rPr>
              <a:t>rs</a:t>
            </a:r>
            <a:r>
              <a:rPr lang="en-US" sz="2400" b="1" dirty="0">
                <a:highlight>
                  <a:srgbClr val="00FFFF"/>
                </a:highlight>
              </a:rPr>
              <a:t> 1= statemnt1.executeQuery(QUERY));</a:t>
            </a:r>
          </a:p>
          <a:p>
            <a:pPr algn="just"/>
            <a:r>
              <a:rPr lang="en-US" sz="2400" dirty="0"/>
              <a:t> The </a:t>
            </a:r>
            <a:r>
              <a:rPr lang="en-US" sz="2400" dirty="0" err="1"/>
              <a:t>executeQuery</a:t>
            </a:r>
            <a:r>
              <a:rPr lang="en-US" sz="2400" dirty="0"/>
              <a:t>() method for the SELECT query. When someone tries to execute the insert/update query, it will throw </a:t>
            </a:r>
            <a:r>
              <a:rPr lang="en-US" sz="2400" dirty="0" err="1"/>
              <a:t>SQLExecption</a:t>
            </a:r>
            <a:r>
              <a:rPr lang="en-US" sz="2400" dirty="0"/>
              <a:t> with the message “</a:t>
            </a:r>
            <a:r>
              <a:rPr lang="en-US" sz="2400" dirty="0" err="1"/>
              <a:t>executeQuery</a:t>
            </a:r>
            <a:r>
              <a:rPr lang="en-US" sz="2400" dirty="0"/>
              <a:t> method can not be used for update”.</a:t>
            </a:r>
          </a:p>
          <a:p>
            <a:pPr algn="just"/>
            <a:r>
              <a:rPr lang="en-US" sz="2400" dirty="0"/>
              <a:t>A </a:t>
            </a:r>
            <a:r>
              <a:rPr lang="en-US" sz="2400" dirty="0" err="1"/>
              <a:t>ResultSet</a:t>
            </a:r>
            <a:r>
              <a:rPr lang="en-US" sz="2400" dirty="0"/>
              <a:t> object points to the current row in the </a:t>
            </a:r>
            <a:r>
              <a:rPr lang="en-US" sz="2400" dirty="0" err="1"/>
              <a:t>Resultset</a:t>
            </a:r>
            <a:r>
              <a:rPr lang="en-US" sz="2400" dirty="0"/>
              <a:t>. To iterate the data in the </a:t>
            </a:r>
            <a:r>
              <a:rPr lang="en-US" sz="2400" dirty="0" err="1"/>
              <a:t>ResultSet</a:t>
            </a:r>
            <a:r>
              <a:rPr lang="en-US" sz="2400" dirty="0"/>
              <a:t> object, call the next() method in a while loop. If there is no more record to read, it will return FALSE.</a:t>
            </a:r>
          </a:p>
          <a:p>
            <a:pPr algn="just"/>
            <a:r>
              <a:rPr lang="en-US" sz="2400" dirty="0" err="1"/>
              <a:t>ResultSet</a:t>
            </a:r>
            <a:r>
              <a:rPr lang="en-US" sz="2400" dirty="0"/>
              <a:t> can also be used to update data in DB. We can get the data from </a:t>
            </a:r>
            <a:r>
              <a:rPr lang="en-US" sz="2400" dirty="0" err="1"/>
              <a:t>ResultSet</a:t>
            </a:r>
            <a:r>
              <a:rPr lang="en-US" sz="2400" dirty="0"/>
              <a:t> using getter methods such as </a:t>
            </a:r>
            <a:r>
              <a:rPr lang="en-US" sz="2400" dirty="0" err="1"/>
              <a:t>getInt</a:t>
            </a:r>
            <a:r>
              <a:rPr lang="en-US" sz="2400" dirty="0"/>
              <a:t>(), </a:t>
            </a:r>
            <a:r>
              <a:rPr lang="en-US" sz="2400" dirty="0" err="1"/>
              <a:t>getString</a:t>
            </a:r>
            <a:r>
              <a:rPr lang="en-US" sz="2400" dirty="0"/>
              <a:t>(), </a:t>
            </a:r>
            <a:r>
              <a:rPr lang="en-US" sz="2400" dirty="0" err="1"/>
              <a:t>getDate</a:t>
            </a:r>
            <a:r>
              <a:rPr lang="en-US" sz="2400" dirty="0"/>
              <a:t>(). We need to pass the column index or column name as the parameter to get the values using Getter methods.</a:t>
            </a:r>
          </a:p>
          <a:p>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74401" y="62280"/>
            <a:ext cx="917599" cy="913521"/>
          </a:xfrm>
          <a:prstGeom prst="rect">
            <a:avLst/>
          </a:prstGeom>
        </p:spPr>
      </p:pic>
      <p:sp>
        <p:nvSpPr>
          <p:cNvPr id="5" name="Date Placeholder 5"/>
          <p:cNvSpPr>
            <a:spLocks noGrp="1"/>
          </p:cNvSpPr>
          <p:nvPr>
            <p:ph type="dt" sz="half" idx="10"/>
          </p:nvPr>
        </p:nvSpPr>
        <p:spPr>
          <a:xfrm>
            <a:off x="0" y="6496050"/>
            <a:ext cx="4038600" cy="365125"/>
          </a:xfrm>
        </p:spPr>
        <p:style>
          <a:lnRef idx="1">
            <a:schemeClr val="accent1"/>
          </a:lnRef>
          <a:fillRef idx="2">
            <a:schemeClr val="accent1"/>
          </a:fillRef>
          <a:effectRef idx="1">
            <a:schemeClr val="accent1"/>
          </a:effectRef>
          <a:fontRef idx="minor">
            <a:schemeClr val="dk1"/>
          </a:fontRef>
        </p:style>
        <p:txBody>
          <a:bodyPr/>
          <a:lstStyle/>
          <a:p>
            <a:fld id="{FA57847D-7D9D-4145-ABEA-44E43A1162E8}" type="datetime1">
              <a:rPr lang="en-IN" b="1" smtClean="0">
                <a:solidFill>
                  <a:srgbClr val="0000FF"/>
                </a:solidFill>
                <a:latin typeface="Bookman Old Style" panose="02050604050505020204" pitchFamily="18" charset="0"/>
              </a:rPr>
              <a:t>28-08-2023</a:t>
            </a:fld>
            <a:endParaRPr lang="en-IN" b="1" dirty="0">
              <a:solidFill>
                <a:srgbClr val="0000FF"/>
              </a:solidFill>
              <a:latin typeface="Bookman Old Style" panose="02050604050505020204" pitchFamily="18" charset="0"/>
            </a:endParaRPr>
          </a:p>
        </p:txBody>
      </p:sp>
      <p:sp>
        <p:nvSpPr>
          <p:cNvPr id="6" name="Date Placeholder 5"/>
          <p:cNvSpPr txBox="1">
            <a:spLocks/>
          </p:cNvSpPr>
          <p:nvPr/>
        </p:nvSpPr>
        <p:spPr>
          <a:xfrm>
            <a:off x="4038600" y="6510005"/>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dirty="0" err="1"/>
              <a:t>Dr.Maivizhi</a:t>
            </a:r>
            <a:r>
              <a:rPr lang="en-IN" dirty="0"/>
              <a:t>  Assistant Professor / CINTEL</a:t>
            </a:r>
          </a:p>
        </p:txBody>
      </p:sp>
      <p:sp>
        <p:nvSpPr>
          <p:cNvPr id="7" name="Footer Placeholder 6"/>
          <p:cNvSpPr>
            <a:spLocks noGrp="1"/>
          </p:cNvSpPr>
          <p:nvPr>
            <p:ph type="ftr" sz="quarter" idx="11"/>
          </p:nvPr>
        </p:nvSpPr>
        <p:spPr/>
        <p:txBody>
          <a:bodyPr/>
          <a:lstStyle/>
          <a:p>
            <a:r>
              <a:rPr lang="en-IN" smtClean="0"/>
              <a:t>APP Faculties - CINTEL</a:t>
            </a:r>
            <a:endParaRPr lang="en-IN"/>
          </a:p>
        </p:txBody>
      </p:sp>
      <p:sp>
        <p:nvSpPr>
          <p:cNvPr id="8" name="Slide Number Placeholder 7"/>
          <p:cNvSpPr>
            <a:spLocks noGrp="1"/>
          </p:cNvSpPr>
          <p:nvPr>
            <p:ph type="sldNum" sz="quarter" idx="12"/>
          </p:nvPr>
        </p:nvSpPr>
        <p:spPr/>
        <p:txBody>
          <a:bodyPr/>
          <a:lstStyle/>
          <a:p>
            <a:fld id="{F59C78FD-3676-4262-8623-CA1BA4C6293E}" type="slidenum">
              <a:rPr lang="en-IN" smtClean="0"/>
              <a:t>39</a:t>
            </a:fld>
            <a:endParaRPr lang="en-IN"/>
          </a:p>
        </p:txBody>
      </p:sp>
    </p:spTree>
    <p:extLst>
      <p:ext uri="{BB962C8B-B14F-4D97-AF65-F5344CB8AC3E}">
        <p14:creationId xmlns:p14="http://schemas.microsoft.com/office/powerpoint/2010/main" val="1671639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069BA05C-9542-9F0D-92CF-255F8B994592}"/>
              </a:ext>
            </a:extLst>
          </p:cNvPr>
          <p:cNvPicPr>
            <a:picLocks noChangeAspect="1"/>
          </p:cNvPicPr>
          <p:nvPr/>
        </p:nvPicPr>
        <p:blipFill>
          <a:blip r:embed="rId2"/>
          <a:stretch>
            <a:fillRect/>
          </a:stretch>
        </p:blipFill>
        <p:spPr>
          <a:xfrm>
            <a:off x="557212" y="189465"/>
            <a:ext cx="10707135" cy="2699509"/>
          </a:xfrm>
          <a:prstGeom prst="rect">
            <a:avLst/>
          </a:prstGeom>
        </p:spPr>
      </p:pic>
      <p:pic>
        <p:nvPicPr>
          <p:cNvPr id="9" name="Picture 8">
            <a:extLst>
              <a:ext uri="{FF2B5EF4-FFF2-40B4-BE49-F238E27FC236}">
                <a16:creationId xmlns:a16="http://schemas.microsoft.com/office/drawing/2014/main" xmlns="" id="{7CAC2FD7-708C-BF9A-2109-D402F9F89A7B}"/>
              </a:ext>
            </a:extLst>
          </p:cNvPr>
          <p:cNvPicPr>
            <a:picLocks noChangeAspect="1"/>
          </p:cNvPicPr>
          <p:nvPr/>
        </p:nvPicPr>
        <p:blipFill>
          <a:blip r:embed="rId3"/>
          <a:stretch>
            <a:fillRect/>
          </a:stretch>
        </p:blipFill>
        <p:spPr>
          <a:xfrm>
            <a:off x="1270741" y="2661727"/>
            <a:ext cx="8829675" cy="3676650"/>
          </a:xfrm>
          <a:prstGeom prst="rect">
            <a:avLst/>
          </a:prstGeom>
        </p:spPr>
      </p:pic>
      <p:sp>
        <p:nvSpPr>
          <p:cNvPr id="4" name="Date Placeholder 5"/>
          <p:cNvSpPr>
            <a:spLocks noGrp="1"/>
          </p:cNvSpPr>
          <p:nvPr>
            <p:ph type="dt" sz="half" idx="10"/>
          </p:nvPr>
        </p:nvSpPr>
        <p:spPr>
          <a:xfrm>
            <a:off x="0" y="6492875"/>
            <a:ext cx="4038600" cy="365125"/>
          </a:xfrm>
        </p:spPr>
        <p:style>
          <a:lnRef idx="1">
            <a:schemeClr val="accent1"/>
          </a:lnRef>
          <a:fillRef idx="2">
            <a:schemeClr val="accent1"/>
          </a:fillRef>
          <a:effectRef idx="1">
            <a:schemeClr val="accent1"/>
          </a:effectRef>
          <a:fontRef idx="minor">
            <a:schemeClr val="dk1"/>
          </a:fontRef>
        </p:style>
        <p:txBody>
          <a:bodyPr/>
          <a:lstStyle/>
          <a:p>
            <a:fld id="{ED5D7985-4C15-4164-90AB-3EA7A922A89F}" type="datetime1">
              <a:rPr lang="en-IN" b="1" smtClean="0">
                <a:solidFill>
                  <a:srgbClr val="0000FF"/>
                </a:solidFill>
                <a:latin typeface="Bookman Old Style" panose="02050604050505020204" pitchFamily="18" charset="0"/>
              </a:rPr>
              <a:t>28-08-2023</a:t>
            </a:fld>
            <a:endParaRPr lang="en-IN" b="1" dirty="0">
              <a:solidFill>
                <a:srgbClr val="0000FF"/>
              </a:solidFill>
              <a:latin typeface="Bookman Old Style" panose="02050604050505020204" pitchFamily="18" charset="0"/>
            </a:endParaRPr>
          </a:p>
        </p:txBody>
      </p:sp>
      <p:sp>
        <p:nvSpPr>
          <p:cNvPr id="6" name="Date Placeholder 5"/>
          <p:cNvSpPr txBox="1">
            <a:spLocks/>
          </p:cNvSpPr>
          <p:nvPr/>
        </p:nvSpPr>
        <p:spPr>
          <a:xfrm>
            <a:off x="4038600" y="6492875"/>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97710" y="0"/>
            <a:ext cx="994290" cy="989871"/>
          </a:xfrm>
          <a:prstGeom prst="rect">
            <a:avLst/>
          </a:prstGeom>
        </p:spPr>
      </p:pic>
      <p:sp>
        <p:nvSpPr>
          <p:cNvPr id="3" name="Footer Placeholder 2"/>
          <p:cNvSpPr>
            <a:spLocks noGrp="1"/>
          </p:cNvSpPr>
          <p:nvPr>
            <p:ph type="ftr" sz="quarter" idx="11"/>
          </p:nvPr>
        </p:nvSpPr>
        <p:spPr/>
        <p:txBody>
          <a:bodyPr/>
          <a:lstStyle/>
          <a:p>
            <a:r>
              <a:rPr lang="en-IN" smtClean="0"/>
              <a:t>APP Faculties - CINTEL</a:t>
            </a:r>
            <a:endParaRPr lang="en-IN"/>
          </a:p>
        </p:txBody>
      </p:sp>
      <p:sp>
        <p:nvSpPr>
          <p:cNvPr id="7" name="Slide Number Placeholder 6"/>
          <p:cNvSpPr>
            <a:spLocks noGrp="1"/>
          </p:cNvSpPr>
          <p:nvPr>
            <p:ph type="sldNum" sz="quarter" idx="12"/>
          </p:nvPr>
        </p:nvSpPr>
        <p:spPr/>
        <p:txBody>
          <a:bodyPr/>
          <a:lstStyle/>
          <a:p>
            <a:fld id="{F59C78FD-3676-4262-8623-CA1BA4C6293E}" type="slidenum">
              <a:rPr lang="en-IN" smtClean="0"/>
              <a:t>4</a:t>
            </a:fld>
            <a:endParaRPr lang="en-IN"/>
          </a:p>
        </p:txBody>
      </p:sp>
    </p:spTree>
    <p:extLst>
      <p:ext uri="{BB962C8B-B14F-4D97-AF65-F5344CB8AC3E}">
        <p14:creationId xmlns:p14="http://schemas.microsoft.com/office/powerpoint/2010/main" val="38213899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53AAF6-9BB2-5A4C-C3D3-53D0C92A85D6}"/>
              </a:ext>
            </a:extLst>
          </p:cNvPr>
          <p:cNvSpPr>
            <a:spLocks noGrp="1"/>
          </p:cNvSpPr>
          <p:nvPr>
            <p:ph type="title"/>
          </p:nvPr>
        </p:nvSpPr>
        <p:spPr>
          <a:xfrm>
            <a:off x="838200" y="365125"/>
            <a:ext cx="10515600" cy="647887"/>
          </a:xfrm>
        </p:spPr>
        <p:txBody>
          <a:bodyPr>
            <a:normAutofit fontScale="90000"/>
          </a:bodyPr>
          <a:lstStyle/>
          <a:p>
            <a:r>
              <a:rPr lang="en-IN" b="1" i="0" dirty="0">
                <a:solidFill>
                  <a:srgbClr val="FF6600"/>
                </a:solidFill>
                <a:effectLst/>
                <a:latin typeface="Work Sans" pitchFamily="2" charset="0"/>
              </a:rPr>
              <a:t/>
            </a:r>
            <a:br>
              <a:rPr lang="en-IN" b="1" i="0" dirty="0">
                <a:solidFill>
                  <a:srgbClr val="FF6600"/>
                </a:solidFill>
                <a:effectLst/>
                <a:latin typeface="Work Sans" pitchFamily="2" charset="0"/>
              </a:rPr>
            </a:br>
            <a:r>
              <a:rPr lang="en-IN" b="1" i="0" dirty="0">
                <a:solidFill>
                  <a:srgbClr val="FF6600"/>
                </a:solidFill>
                <a:effectLst/>
                <a:latin typeface="Work Sans" pitchFamily="2" charset="0"/>
              </a:rPr>
              <a:t>Close Connection</a:t>
            </a:r>
            <a:r>
              <a:rPr lang="en-IN" b="1" i="0" dirty="0">
                <a:solidFill>
                  <a:srgbClr val="3A3A3A"/>
                </a:solidFill>
                <a:effectLst/>
                <a:latin typeface="Work Sans" pitchFamily="2" charset="0"/>
              </a:rPr>
              <a:t/>
            </a:r>
            <a:br>
              <a:rPr lang="en-IN" b="1" i="0" dirty="0">
                <a:solidFill>
                  <a:srgbClr val="3A3A3A"/>
                </a:solidFill>
                <a:effectLst/>
                <a:latin typeface="Work Sans" pitchFamily="2" charset="0"/>
              </a:rPr>
            </a:br>
            <a:endParaRPr lang="en-IN" dirty="0"/>
          </a:p>
        </p:txBody>
      </p:sp>
      <p:sp>
        <p:nvSpPr>
          <p:cNvPr id="3" name="Content Placeholder 2">
            <a:extLst>
              <a:ext uri="{FF2B5EF4-FFF2-40B4-BE49-F238E27FC236}">
                <a16:creationId xmlns:a16="http://schemas.microsoft.com/office/drawing/2014/main" xmlns="" id="{5976ADEF-8DD2-F08C-1574-B637CBA2B445}"/>
              </a:ext>
            </a:extLst>
          </p:cNvPr>
          <p:cNvSpPr>
            <a:spLocks noGrp="1"/>
          </p:cNvSpPr>
          <p:nvPr>
            <p:ph idx="1"/>
          </p:nvPr>
        </p:nvSpPr>
        <p:spPr>
          <a:xfrm>
            <a:off x="322729" y="1093694"/>
            <a:ext cx="11031071" cy="5083269"/>
          </a:xfrm>
        </p:spPr>
        <p:txBody>
          <a:bodyPr>
            <a:noAutofit/>
          </a:bodyPr>
          <a:lstStyle/>
          <a:p>
            <a:pPr algn="just">
              <a:lnSpc>
                <a:spcPct val="100000"/>
              </a:lnSpc>
              <a:spcBef>
                <a:spcPts val="0"/>
              </a:spcBef>
            </a:pPr>
            <a:r>
              <a:rPr lang="en-US" sz="2300" dirty="0"/>
              <a:t>To close the JDBC connection. need to make sure that we have closed the resource after we have used it. If we don’t close them properly we may end up out of connections.</a:t>
            </a:r>
          </a:p>
          <a:p>
            <a:pPr algn="just">
              <a:lnSpc>
                <a:spcPct val="100000"/>
              </a:lnSpc>
              <a:spcBef>
                <a:spcPts val="0"/>
              </a:spcBef>
            </a:pPr>
            <a:r>
              <a:rPr lang="en-US" sz="2300" dirty="0"/>
              <a:t>When we close the connection object, Statement and </a:t>
            </a:r>
            <a:r>
              <a:rPr lang="en-US" sz="2300" dirty="0" err="1"/>
              <a:t>ResultSet</a:t>
            </a:r>
            <a:r>
              <a:rPr lang="en-US" sz="2300" dirty="0"/>
              <a:t> objects will be closed automatically.</a:t>
            </a:r>
          </a:p>
          <a:p>
            <a:pPr marL="0" indent="0" algn="ctr">
              <a:lnSpc>
                <a:spcPct val="100000"/>
              </a:lnSpc>
              <a:spcBef>
                <a:spcPts val="0"/>
              </a:spcBef>
              <a:buNone/>
            </a:pPr>
            <a:r>
              <a:rPr lang="en-US" sz="2300" b="1" dirty="0" err="1">
                <a:highlight>
                  <a:srgbClr val="00FFFF"/>
                </a:highlight>
              </a:rPr>
              <a:t>conn.close</a:t>
            </a:r>
            <a:r>
              <a:rPr lang="en-US" sz="2300" b="1" dirty="0">
                <a:highlight>
                  <a:srgbClr val="00FFFF"/>
                </a:highlight>
              </a:rPr>
              <a:t>();</a:t>
            </a:r>
          </a:p>
          <a:p>
            <a:pPr algn="just">
              <a:lnSpc>
                <a:spcPct val="100000"/>
              </a:lnSpc>
              <a:spcBef>
                <a:spcPts val="0"/>
              </a:spcBef>
            </a:pPr>
            <a:r>
              <a:rPr lang="en-US" sz="2300" dirty="0"/>
              <a:t>From Java 7 onwards, we can close the JDBC connections automatically using a try-catch block. JDBC connection should be opened in the parenthesis of the try block. Inside the try block, you can do the database connections normally as we do.</a:t>
            </a:r>
          </a:p>
          <a:p>
            <a:pPr algn="just">
              <a:lnSpc>
                <a:spcPct val="100000"/>
              </a:lnSpc>
              <a:spcBef>
                <a:spcPts val="0"/>
              </a:spcBef>
            </a:pPr>
            <a:r>
              <a:rPr lang="en-US" sz="2300" dirty="0"/>
              <a:t>Once the execution exits the try block, it will automatically close the connection. In this case, we don’t need to close the connection by calling </a:t>
            </a:r>
            <a:r>
              <a:rPr lang="en-US" sz="2300" dirty="0" err="1"/>
              <a:t>conn.close</a:t>
            </a:r>
            <a:r>
              <a:rPr lang="en-US" sz="2300" dirty="0"/>
              <a:t> method in the Java program.</a:t>
            </a:r>
          </a:p>
          <a:p>
            <a:pPr marL="0" indent="0" algn="just">
              <a:lnSpc>
                <a:spcPct val="100000"/>
              </a:lnSpc>
              <a:spcBef>
                <a:spcPts val="0"/>
              </a:spcBef>
              <a:buNone/>
            </a:pPr>
            <a:r>
              <a:rPr lang="en-US" sz="2300" dirty="0"/>
              <a:t>try(Connection conn = </a:t>
            </a:r>
            <a:r>
              <a:rPr lang="en-US" sz="2300" dirty="0" err="1"/>
              <a:t>DriverManager.getConnection</a:t>
            </a:r>
            <a:r>
              <a:rPr lang="en-US" sz="2300" dirty="0"/>
              <a:t>(</a:t>
            </a:r>
            <a:r>
              <a:rPr lang="en-US" sz="2300" dirty="0" err="1"/>
              <a:t>url</a:t>
            </a:r>
            <a:r>
              <a:rPr lang="en-US" sz="2300" dirty="0"/>
              <a:t>, user, password))</a:t>
            </a:r>
          </a:p>
          <a:p>
            <a:pPr marL="0" indent="0" algn="just">
              <a:lnSpc>
                <a:spcPct val="100000"/>
              </a:lnSpc>
              <a:spcBef>
                <a:spcPts val="0"/>
              </a:spcBef>
              <a:buNone/>
            </a:pPr>
            <a:r>
              <a:rPr lang="en-US" sz="2300" dirty="0"/>
              <a:t>{   </a:t>
            </a:r>
          </a:p>
          <a:p>
            <a:pPr marL="0" indent="0" algn="just">
              <a:lnSpc>
                <a:spcPct val="100000"/>
              </a:lnSpc>
              <a:spcBef>
                <a:spcPts val="0"/>
              </a:spcBef>
              <a:buNone/>
            </a:pPr>
            <a:r>
              <a:rPr lang="en-US" sz="2300" dirty="0"/>
              <a:t>    //database connection and operation</a:t>
            </a:r>
          </a:p>
          <a:p>
            <a:pPr marL="0" indent="0" algn="just">
              <a:lnSpc>
                <a:spcPct val="100000"/>
              </a:lnSpc>
              <a:spcBef>
                <a:spcPts val="0"/>
              </a:spcBef>
              <a:buNone/>
            </a:pPr>
            <a:r>
              <a:rPr lang="en-US" sz="2300" dirty="0"/>
              <a:t>}</a:t>
            </a:r>
            <a:endParaRPr lang="en-IN" sz="23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74401" y="62280"/>
            <a:ext cx="917599" cy="913521"/>
          </a:xfrm>
          <a:prstGeom prst="rect">
            <a:avLst/>
          </a:prstGeom>
        </p:spPr>
      </p:pic>
      <p:sp>
        <p:nvSpPr>
          <p:cNvPr id="5" name="Date Placeholder 5"/>
          <p:cNvSpPr txBox="1">
            <a:spLocks/>
          </p:cNvSpPr>
          <p:nvPr/>
        </p:nvSpPr>
        <p:spPr>
          <a:xfrm>
            <a:off x="4038600" y="6510005"/>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dirty="0" err="1"/>
              <a:t>Dr.Maivizhi</a:t>
            </a:r>
            <a:r>
              <a:rPr lang="en-IN" dirty="0"/>
              <a:t>  Assistant Professor / CINTEL</a:t>
            </a:r>
          </a:p>
        </p:txBody>
      </p:sp>
      <p:sp>
        <p:nvSpPr>
          <p:cNvPr id="6" name="Date Placeholder 5"/>
          <p:cNvSpPr>
            <a:spLocks noGrp="1"/>
          </p:cNvSpPr>
          <p:nvPr>
            <p:ph type="dt" sz="half" idx="10"/>
          </p:nvPr>
        </p:nvSpPr>
        <p:spPr>
          <a:xfrm>
            <a:off x="0" y="6496050"/>
            <a:ext cx="4038600" cy="365125"/>
          </a:xfrm>
        </p:spPr>
        <p:style>
          <a:lnRef idx="1">
            <a:schemeClr val="accent1"/>
          </a:lnRef>
          <a:fillRef idx="2">
            <a:schemeClr val="accent1"/>
          </a:fillRef>
          <a:effectRef idx="1">
            <a:schemeClr val="accent1"/>
          </a:effectRef>
          <a:fontRef idx="minor">
            <a:schemeClr val="dk1"/>
          </a:fontRef>
        </p:style>
        <p:txBody>
          <a:bodyPr/>
          <a:lstStyle/>
          <a:p>
            <a:fld id="{596D5BDC-68D1-4011-B9DC-739078D59485}" type="datetime1">
              <a:rPr lang="en-IN" b="1" smtClean="0">
                <a:solidFill>
                  <a:srgbClr val="0000FF"/>
                </a:solidFill>
                <a:latin typeface="Bookman Old Style" panose="02050604050505020204" pitchFamily="18" charset="0"/>
              </a:rPr>
              <a:t>28-08-2023</a:t>
            </a:fld>
            <a:endParaRPr lang="en-IN" b="1" dirty="0">
              <a:solidFill>
                <a:srgbClr val="0000FF"/>
              </a:solidFill>
              <a:latin typeface="Bookman Old Style" panose="02050604050505020204" pitchFamily="18" charset="0"/>
            </a:endParaRPr>
          </a:p>
        </p:txBody>
      </p:sp>
      <p:sp>
        <p:nvSpPr>
          <p:cNvPr id="7" name="Footer Placeholder 6"/>
          <p:cNvSpPr>
            <a:spLocks noGrp="1"/>
          </p:cNvSpPr>
          <p:nvPr>
            <p:ph type="ftr" sz="quarter" idx="11"/>
          </p:nvPr>
        </p:nvSpPr>
        <p:spPr/>
        <p:txBody>
          <a:bodyPr/>
          <a:lstStyle/>
          <a:p>
            <a:r>
              <a:rPr lang="en-IN" smtClean="0"/>
              <a:t>APP Faculties - CINTEL</a:t>
            </a:r>
            <a:endParaRPr lang="en-IN"/>
          </a:p>
        </p:txBody>
      </p:sp>
      <p:sp>
        <p:nvSpPr>
          <p:cNvPr id="8" name="Slide Number Placeholder 7"/>
          <p:cNvSpPr>
            <a:spLocks noGrp="1"/>
          </p:cNvSpPr>
          <p:nvPr>
            <p:ph type="sldNum" sz="quarter" idx="12"/>
          </p:nvPr>
        </p:nvSpPr>
        <p:spPr/>
        <p:txBody>
          <a:bodyPr/>
          <a:lstStyle/>
          <a:p>
            <a:fld id="{F59C78FD-3676-4262-8623-CA1BA4C6293E}" type="slidenum">
              <a:rPr lang="en-IN" smtClean="0"/>
              <a:t>40</a:t>
            </a:fld>
            <a:endParaRPr lang="en-IN"/>
          </a:p>
        </p:txBody>
      </p:sp>
    </p:spTree>
    <p:extLst>
      <p:ext uri="{BB962C8B-B14F-4D97-AF65-F5344CB8AC3E}">
        <p14:creationId xmlns:p14="http://schemas.microsoft.com/office/powerpoint/2010/main" val="9986277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58E706B-3590-DA66-0407-01527FC4D858}"/>
              </a:ext>
            </a:extLst>
          </p:cNvPr>
          <p:cNvSpPr>
            <a:spLocks noGrp="1"/>
          </p:cNvSpPr>
          <p:nvPr>
            <p:ph type="title"/>
          </p:nvPr>
        </p:nvSpPr>
        <p:spPr>
          <a:xfrm>
            <a:off x="838200" y="365125"/>
            <a:ext cx="10515600" cy="504451"/>
          </a:xfrm>
        </p:spPr>
        <p:txBody>
          <a:bodyPr>
            <a:normAutofit fontScale="90000"/>
          </a:bodyPr>
          <a:lstStyle/>
          <a:p>
            <a:r>
              <a:rPr lang="en-IN" b="1" i="0" dirty="0">
                <a:solidFill>
                  <a:srgbClr val="3A3A3A"/>
                </a:solidFill>
                <a:effectLst/>
                <a:latin typeface="Work Sans" pitchFamily="2" charset="0"/>
              </a:rPr>
              <a:t>Java JDBC Connection Example</a:t>
            </a:r>
            <a:br>
              <a:rPr lang="en-IN" b="1" i="0" dirty="0">
                <a:solidFill>
                  <a:srgbClr val="3A3A3A"/>
                </a:solidFill>
                <a:effectLst/>
                <a:latin typeface="Work Sans" pitchFamily="2" charset="0"/>
              </a:rPr>
            </a:br>
            <a:endParaRPr lang="en-IN" dirty="0"/>
          </a:p>
        </p:txBody>
      </p:sp>
      <p:sp>
        <p:nvSpPr>
          <p:cNvPr id="3" name="Content Placeholder 2">
            <a:extLst>
              <a:ext uri="{FF2B5EF4-FFF2-40B4-BE49-F238E27FC236}">
                <a16:creationId xmlns:a16="http://schemas.microsoft.com/office/drawing/2014/main" xmlns="" id="{62EFAD0E-4A6E-9F55-AB9B-F1FEBC2F09FC}"/>
              </a:ext>
            </a:extLst>
          </p:cNvPr>
          <p:cNvSpPr>
            <a:spLocks noGrp="1"/>
          </p:cNvSpPr>
          <p:nvPr>
            <p:ph idx="1"/>
          </p:nvPr>
        </p:nvSpPr>
        <p:spPr>
          <a:xfrm>
            <a:off x="636494" y="869576"/>
            <a:ext cx="10717306" cy="5307387"/>
          </a:xfrm>
        </p:spPr>
        <p:txBody>
          <a:bodyPr>
            <a:normAutofit fontScale="70000" lnSpcReduction="20000"/>
          </a:bodyPr>
          <a:lstStyle/>
          <a:p>
            <a:pPr marL="0" indent="0">
              <a:buNone/>
            </a:pPr>
            <a:r>
              <a:rPr lang="en-US" dirty="0"/>
              <a:t>Implement the 6 basic steps to connect with database using JDBC in Java program.</a:t>
            </a:r>
          </a:p>
          <a:p>
            <a:pPr marL="0" indent="0">
              <a:buNone/>
            </a:pPr>
            <a:r>
              <a:rPr lang="en-US" b="1" dirty="0"/>
              <a:t>Create Table</a:t>
            </a:r>
          </a:p>
          <a:p>
            <a:r>
              <a:rPr lang="en-US" dirty="0"/>
              <a:t>Before that, first, create one table and add some entries into it.</a:t>
            </a:r>
          </a:p>
          <a:p>
            <a:r>
              <a:rPr lang="en-US" dirty="0"/>
              <a:t>Below is the SQL query to create a table.</a:t>
            </a:r>
          </a:p>
          <a:p>
            <a:pPr marL="0" indent="0">
              <a:buNone/>
            </a:pPr>
            <a:endParaRPr lang="en-US" dirty="0"/>
          </a:p>
          <a:p>
            <a:pPr marL="0" indent="0" algn="just">
              <a:buNone/>
            </a:pPr>
            <a:r>
              <a:rPr lang="en-US" dirty="0">
                <a:highlight>
                  <a:srgbClr val="00FFFF"/>
                </a:highlight>
              </a:rPr>
              <a:t>create table </a:t>
            </a:r>
            <a:r>
              <a:rPr lang="en-US" dirty="0" err="1">
                <a:highlight>
                  <a:srgbClr val="00FFFF"/>
                </a:highlight>
              </a:rPr>
              <a:t>employee_details</a:t>
            </a:r>
            <a:r>
              <a:rPr lang="en-US" dirty="0">
                <a:highlight>
                  <a:srgbClr val="00FFFF"/>
                </a:highlight>
              </a:rPr>
              <a:t> (</a:t>
            </a:r>
            <a:r>
              <a:rPr lang="en-US" dirty="0" err="1">
                <a:highlight>
                  <a:srgbClr val="00FFFF"/>
                </a:highlight>
              </a:rPr>
              <a:t>empNum</a:t>
            </a:r>
            <a:r>
              <a:rPr lang="en-US" dirty="0">
                <a:highlight>
                  <a:srgbClr val="00FFFF"/>
                </a:highlight>
              </a:rPr>
              <a:t> number(10), </a:t>
            </a:r>
            <a:r>
              <a:rPr lang="en-US" dirty="0" err="1">
                <a:highlight>
                  <a:srgbClr val="00FFFF"/>
                </a:highlight>
              </a:rPr>
              <a:t>lastName</a:t>
            </a:r>
            <a:r>
              <a:rPr lang="en-US" dirty="0">
                <a:highlight>
                  <a:srgbClr val="00FFFF"/>
                </a:highlight>
              </a:rPr>
              <a:t> varchar(50), </a:t>
            </a:r>
            <a:r>
              <a:rPr lang="en-US" dirty="0" err="1">
                <a:highlight>
                  <a:srgbClr val="00FFFF"/>
                </a:highlight>
              </a:rPr>
              <a:t>firstName</a:t>
            </a:r>
            <a:r>
              <a:rPr lang="en-US" dirty="0">
                <a:highlight>
                  <a:srgbClr val="00FFFF"/>
                </a:highlight>
              </a:rPr>
              <a:t> varchar(50), email varchar(255) , </a:t>
            </a:r>
            <a:r>
              <a:rPr lang="en-US" dirty="0" err="1">
                <a:highlight>
                  <a:srgbClr val="00FFFF"/>
                </a:highlight>
              </a:rPr>
              <a:t>deptNum</a:t>
            </a:r>
            <a:r>
              <a:rPr lang="en-US" dirty="0">
                <a:highlight>
                  <a:srgbClr val="00FFFF"/>
                </a:highlight>
              </a:rPr>
              <a:t> number(10), salary number(10));</a:t>
            </a:r>
          </a:p>
          <a:p>
            <a:pPr marL="0" indent="0" algn="just">
              <a:buNone/>
            </a:pPr>
            <a:endParaRPr lang="en-US" dirty="0">
              <a:highlight>
                <a:srgbClr val="00FFFF"/>
              </a:highlight>
            </a:endParaRPr>
          </a:p>
          <a:p>
            <a:pPr marL="0" indent="0">
              <a:buNone/>
            </a:pPr>
            <a:r>
              <a:rPr lang="en-IN" b="1" dirty="0"/>
              <a:t>Insert Data Into Table</a:t>
            </a:r>
          </a:p>
          <a:p>
            <a:r>
              <a:rPr lang="en-IN" dirty="0"/>
              <a:t>Using the following queries, insert the data into the “</a:t>
            </a:r>
            <a:r>
              <a:rPr lang="en-IN" dirty="0" err="1"/>
              <a:t>employee_details</a:t>
            </a:r>
            <a:r>
              <a:rPr lang="en-IN" dirty="0"/>
              <a:t>” table.</a:t>
            </a:r>
          </a:p>
          <a:p>
            <a:endParaRPr lang="en-IN" dirty="0"/>
          </a:p>
          <a:p>
            <a:pPr marL="0" indent="0">
              <a:buNone/>
            </a:pPr>
            <a:r>
              <a:rPr lang="en-IN" dirty="0">
                <a:highlight>
                  <a:srgbClr val="00FFFF"/>
                </a:highlight>
              </a:rPr>
              <a:t>insert into </a:t>
            </a:r>
            <a:r>
              <a:rPr lang="en-IN" dirty="0" err="1">
                <a:highlight>
                  <a:srgbClr val="00FFFF"/>
                </a:highlight>
              </a:rPr>
              <a:t>employee_details</a:t>
            </a:r>
            <a:r>
              <a:rPr lang="en-IN" dirty="0">
                <a:highlight>
                  <a:srgbClr val="00FFFF"/>
                </a:highlight>
              </a:rPr>
              <a:t> values (1001, 'Luther', 'Martin', 'ml@gmail.com', 1, 13000);</a:t>
            </a:r>
          </a:p>
          <a:p>
            <a:pPr marL="0" indent="0">
              <a:buNone/>
            </a:pPr>
            <a:r>
              <a:rPr lang="en-IN" dirty="0">
                <a:highlight>
                  <a:srgbClr val="00FFFF"/>
                </a:highlight>
              </a:rPr>
              <a:t>insert into </a:t>
            </a:r>
            <a:r>
              <a:rPr lang="en-IN" dirty="0" err="1">
                <a:highlight>
                  <a:srgbClr val="00FFFF"/>
                </a:highlight>
              </a:rPr>
              <a:t>employee_details</a:t>
            </a:r>
            <a:r>
              <a:rPr lang="en-IN" dirty="0">
                <a:highlight>
                  <a:srgbClr val="00FFFF"/>
                </a:highlight>
              </a:rPr>
              <a:t> values (1002, 'Murray', 'Keith', 'km@gmail.com', 2, 25000);</a:t>
            </a:r>
          </a:p>
          <a:p>
            <a:pPr marL="0" indent="0">
              <a:buNone/>
            </a:pPr>
            <a:r>
              <a:rPr lang="en-IN" dirty="0">
                <a:highlight>
                  <a:srgbClr val="00FFFF"/>
                </a:highlight>
              </a:rPr>
              <a:t>insert into </a:t>
            </a:r>
            <a:r>
              <a:rPr lang="en-IN" dirty="0" err="1">
                <a:highlight>
                  <a:srgbClr val="00FFFF"/>
                </a:highlight>
              </a:rPr>
              <a:t>employee_details</a:t>
            </a:r>
            <a:r>
              <a:rPr lang="en-IN" dirty="0">
                <a:highlight>
                  <a:srgbClr val="00FFFF"/>
                </a:highlight>
              </a:rPr>
              <a:t> values (1003, 'Branson', 'John', 'jb@gmail.com', 3, 15000);</a:t>
            </a:r>
          </a:p>
          <a:p>
            <a:pPr marL="0" indent="0">
              <a:buNone/>
            </a:pPr>
            <a:r>
              <a:rPr lang="en-IN" dirty="0">
                <a:highlight>
                  <a:srgbClr val="00FFFF"/>
                </a:highlight>
              </a:rPr>
              <a:t>insert into </a:t>
            </a:r>
            <a:r>
              <a:rPr lang="en-IN" dirty="0" err="1">
                <a:highlight>
                  <a:srgbClr val="00FFFF"/>
                </a:highlight>
              </a:rPr>
              <a:t>employee_details</a:t>
            </a:r>
            <a:r>
              <a:rPr lang="en-IN" dirty="0">
                <a:highlight>
                  <a:srgbClr val="00FFFF"/>
                </a:highlight>
              </a:rPr>
              <a:t> values (1004, 'Martin', 'Richard', 'rm@gmail.com', 4, 16000);</a:t>
            </a:r>
          </a:p>
          <a:p>
            <a:pPr marL="0" indent="0">
              <a:buNone/>
            </a:pPr>
            <a:r>
              <a:rPr lang="en-IN" dirty="0">
                <a:highlight>
                  <a:srgbClr val="00FFFF"/>
                </a:highlight>
              </a:rPr>
              <a:t>insert into </a:t>
            </a:r>
            <a:r>
              <a:rPr lang="en-IN" dirty="0" err="1">
                <a:highlight>
                  <a:srgbClr val="00FFFF"/>
                </a:highlight>
              </a:rPr>
              <a:t>employee_details</a:t>
            </a:r>
            <a:r>
              <a:rPr lang="en-IN" dirty="0">
                <a:highlight>
                  <a:srgbClr val="00FFFF"/>
                </a:highlight>
              </a:rPr>
              <a:t> values (1005, 'Hickman', 'David', 'dh@gmail.com', 5, 17000);</a:t>
            </a: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74401" y="62280"/>
            <a:ext cx="917599" cy="913521"/>
          </a:xfrm>
          <a:prstGeom prst="rect">
            <a:avLst/>
          </a:prstGeom>
        </p:spPr>
      </p:pic>
      <p:sp>
        <p:nvSpPr>
          <p:cNvPr id="5" name="Date Placeholder 5"/>
          <p:cNvSpPr>
            <a:spLocks noGrp="1"/>
          </p:cNvSpPr>
          <p:nvPr>
            <p:ph type="dt" sz="half" idx="10"/>
          </p:nvPr>
        </p:nvSpPr>
        <p:spPr>
          <a:xfrm>
            <a:off x="0" y="6496050"/>
            <a:ext cx="4038600" cy="365125"/>
          </a:xfrm>
        </p:spPr>
        <p:style>
          <a:lnRef idx="1">
            <a:schemeClr val="accent1"/>
          </a:lnRef>
          <a:fillRef idx="2">
            <a:schemeClr val="accent1"/>
          </a:fillRef>
          <a:effectRef idx="1">
            <a:schemeClr val="accent1"/>
          </a:effectRef>
          <a:fontRef idx="minor">
            <a:schemeClr val="dk1"/>
          </a:fontRef>
        </p:style>
        <p:txBody>
          <a:bodyPr/>
          <a:lstStyle/>
          <a:p>
            <a:fld id="{7A272D79-0842-48E1-81B8-E239C1E046BF}" type="datetime1">
              <a:rPr lang="en-IN" b="1" smtClean="0">
                <a:solidFill>
                  <a:srgbClr val="0000FF"/>
                </a:solidFill>
                <a:latin typeface="Bookman Old Style" panose="02050604050505020204" pitchFamily="18" charset="0"/>
              </a:rPr>
              <a:t>28-08-2023</a:t>
            </a:fld>
            <a:endParaRPr lang="en-IN" b="1" dirty="0">
              <a:solidFill>
                <a:srgbClr val="0000FF"/>
              </a:solidFill>
              <a:latin typeface="Bookman Old Style" panose="02050604050505020204" pitchFamily="18" charset="0"/>
            </a:endParaRPr>
          </a:p>
        </p:txBody>
      </p:sp>
      <p:sp>
        <p:nvSpPr>
          <p:cNvPr id="6" name="Date Placeholder 5"/>
          <p:cNvSpPr txBox="1">
            <a:spLocks/>
          </p:cNvSpPr>
          <p:nvPr/>
        </p:nvSpPr>
        <p:spPr>
          <a:xfrm>
            <a:off x="4038600" y="6510005"/>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dirty="0" err="1"/>
              <a:t>Dr.Maivizhi</a:t>
            </a:r>
            <a:r>
              <a:rPr lang="en-IN" dirty="0"/>
              <a:t>  Assistant Professor / CINTEL</a:t>
            </a:r>
          </a:p>
        </p:txBody>
      </p:sp>
      <p:sp>
        <p:nvSpPr>
          <p:cNvPr id="7" name="Footer Placeholder 6"/>
          <p:cNvSpPr>
            <a:spLocks noGrp="1"/>
          </p:cNvSpPr>
          <p:nvPr>
            <p:ph type="ftr" sz="quarter" idx="11"/>
          </p:nvPr>
        </p:nvSpPr>
        <p:spPr/>
        <p:txBody>
          <a:bodyPr/>
          <a:lstStyle/>
          <a:p>
            <a:r>
              <a:rPr lang="en-IN" smtClean="0"/>
              <a:t>APP Faculties - CINTEL</a:t>
            </a:r>
            <a:endParaRPr lang="en-IN"/>
          </a:p>
        </p:txBody>
      </p:sp>
      <p:sp>
        <p:nvSpPr>
          <p:cNvPr id="8" name="Slide Number Placeholder 7"/>
          <p:cNvSpPr>
            <a:spLocks noGrp="1"/>
          </p:cNvSpPr>
          <p:nvPr>
            <p:ph type="sldNum" sz="quarter" idx="12"/>
          </p:nvPr>
        </p:nvSpPr>
        <p:spPr/>
        <p:txBody>
          <a:bodyPr/>
          <a:lstStyle/>
          <a:p>
            <a:fld id="{F59C78FD-3676-4262-8623-CA1BA4C6293E}" type="slidenum">
              <a:rPr lang="en-IN" smtClean="0"/>
              <a:t>41</a:t>
            </a:fld>
            <a:endParaRPr lang="en-IN"/>
          </a:p>
        </p:txBody>
      </p:sp>
    </p:spTree>
    <p:extLst>
      <p:ext uri="{BB962C8B-B14F-4D97-AF65-F5344CB8AC3E}">
        <p14:creationId xmlns:p14="http://schemas.microsoft.com/office/powerpoint/2010/main" val="37663807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D3BC3C3-9051-0228-8236-7BE18F813291}"/>
              </a:ext>
            </a:extLst>
          </p:cNvPr>
          <p:cNvSpPr>
            <a:spLocks noGrp="1"/>
          </p:cNvSpPr>
          <p:nvPr>
            <p:ph type="title"/>
          </p:nvPr>
        </p:nvSpPr>
        <p:spPr>
          <a:xfrm>
            <a:off x="838200" y="365125"/>
            <a:ext cx="10515600" cy="450663"/>
          </a:xfrm>
        </p:spPr>
        <p:txBody>
          <a:bodyPr>
            <a:normAutofit fontScale="90000"/>
          </a:bodyPr>
          <a:lstStyle/>
          <a:p>
            <a:r>
              <a:rPr lang="en-IN" b="1" i="0" dirty="0">
                <a:solidFill>
                  <a:srgbClr val="3A3A3A"/>
                </a:solidFill>
                <a:effectLst/>
                <a:latin typeface="Work Sans" pitchFamily="2" charset="0"/>
              </a:rPr>
              <a:t/>
            </a:r>
            <a:br>
              <a:rPr lang="en-IN" b="1" i="0" dirty="0">
                <a:solidFill>
                  <a:srgbClr val="3A3A3A"/>
                </a:solidFill>
                <a:effectLst/>
                <a:latin typeface="Work Sans" pitchFamily="2" charset="0"/>
              </a:rPr>
            </a:br>
            <a:r>
              <a:rPr lang="en-IN" b="1" i="0" dirty="0">
                <a:solidFill>
                  <a:srgbClr val="3A3A3A"/>
                </a:solidFill>
                <a:effectLst/>
                <a:latin typeface="Work Sans" pitchFamily="2" charset="0"/>
              </a:rPr>
              <a:t>Java Program - Oracle</a:t>
            </a:r>
            <a:br>
              <a:rPr lang="en-IN" b="1" i="0" dirty="0">
                <a:solidFill>
                  <a:srgbClr val="3A3A3A"/>
                </a:solidFill>
                <a:effectLst/>
                <a:latin typeface="Work Sans" pitchFamily="2" charset="0"/>
              </a:rPr>
            </a:br>
            <a:endParaRPr lang="en-IN" dirty="0"/>
          </a:p>
        </p:txBody>
      </p:sp>
      <p:sp>
        <p:nvSpPr>
          <p:cNvPr id="4" name="Content Placeholder 3">
            <a:extLst>
              <a:ext uri="{FF2B5EF4-FFF2-40B4-BE49-F238E27FC236}">
                <a16:creationId xmlns:a16="http://schemas.microsoft.com/office/drawing/2014/main" xmlns="" id="{CCFFD0B6-F2A3-9EE2-3CFC-057ECEC832B5}"/>
              </a:ext>
            </a:extLst>
          </p:cNvPr>
          <p:cNvSpPr>
            <a:spLocks noGrp="1"/>
          </p:cNvSpPr>
          <p:nvPr>
            <p:ph sz="half" idx="1"/>
          </p:nvPr>
        </p:nvSpPr>
        <p:spPr>
          <a:xfrm>
            <a:off x="313765" y="914400"/>
            <a:ext cx="5706035" cy="5262563"/>
          </a:xfrm>
        </p:spPr>
        <p:txBody>
          <a:bodyPr>
            <a:normAutofit fontScale="25000" lnSpcReduction="20000"/>
          </a:bodyPr>
          <a:lstStyle/>
          <a:p>
            <a:pPr marL="0" indent="0">
              <a:lnSpc>
                <a:spcPct val="120000"/>
              </a:lnSpc>
              <a:spcBef>
                <a:spcPts val="0"/>
              </a:spcBef>
              <a:buNone/>
            </a:pPr>
            <a:r>
              <a:rPr lang="en-IN" sz="6400" dirty="0"/>
              <a:t>import </a:t>
            </a:r>
            <a:r>
              <a:rPr lang="en-IN" sz="6400" dirty="0" err="1"/>
              <a:t>java.sql</a:t>
            </a:r>
            <a:r>
              <a:rPr lang="en-IN" sz="6400" dirty="0"/>
              <a:t>.*;</a:t>
            </a:r>
          </a:p>
          <a:p>
            <a:pPr marL="0" indent="0">
              <a:lnSpc>
                <a:spcPct val="120000"/>
              </a:lnSpc>
              <a:spcBef>
                <a:spcPts val="0"/>
              </a:spcBef>
              <a:buNone/>
            </a:pPr>
            <a:r>
              <a:rPr lang="en-IN" sz="6400" dirty="0"/>
              <a:t>public class </a:t>
            </a:r>
            <a:r>
              <a:rPr lang="en-IN" sz="6400" dirty="0" err="1"/>
              <a:t>Sample_JDBC_Program</a:t>
            </a:r>
            <a:r>
              <a:rPr lang="en-IN" sz="6400" dirty="0"/>
              <a:t> {</a:t>
            </a:r>
          </a:p>
          <a:p>
            <a:pPr marL="0" indent="0">
              <a:lnSpc>
                <a:spcPct val="120000"/>
              </a:lnSpc>
              <a:spcBef>
                <a:spcPts val="0"/>
              </a:spcBef>
              <a:buNone/>
            </a:pPr>
            <a:r>
              <a:rPr lang="en-IN" sz="6400" dirty="0"/>
              <a:t> public static void main(String[] </a:t>
            </a:r>
            <a:r>
              <a:rPr lang="en-IN" sz="6400" dirty="0" err="1"/>
              <a:t>args</a:t>
            </a:r>
            <a:r>
              <a:rPr lang="en-IN" sz="6400" dirty="0"/>
              <a:t>) throws </a:t>
            </a:r>
            <a:r>
              <a:rPr lang="en-IN" sz="6400" dirty="0" err="1"/>
              <a:t>ClassNotFoundException</a:t>
            </a:r>
            <a:r>
              <a:rPr lang="en-IN" sz="6400" dirty="0"/>
              <a:t>, </a:t>
            </a:r>
            <a:r>
              <a:rPr lang="en-IN" sz="6400" dirty="0" err="1"/>
              <a:t>SQLException</a:t>
            </a:r>
            <a:r>
              <a:rPr lang="en-IN" sz="6400" dirty="0"/>
              <a:t> {</a:t>
            </a:r>
          </a:p>
          <a:p>
            <a:pPr marL="0" indent="0">
              <a:lnSpc>
                <a:spcPct val="120000"/>
              </a:lnSpc>
              <a:spcBef>
                <a:spcPts val="0"/>
              </a:spcBef>
              <a:buNone/>
            </a:pPr>
            <a:r>
              <a:rPr lang="en-IN" sz="6400" dirty="0"/>
              <a:t>// store the SQL statement in a string</a:t>
            </a:r>
          </a:p>
          <a:p>
            <a:pPr marL="0" indent="0">
              <a:lnSpc>
                <a:spcPct val="120000"/>
              </a:lnSpc>
              <a:spcBef>
                <a:spcPts val="0"/>
              </a:spcBef>
              <a:buNone/>
            </a:pPr>
            <a:r>
              <a:rPr lang="en-IN" sz="6400" dirty="0"/>
              <a:t>        String QUERY = "select * from </a:t>
            </a:r>
            <a:r>
              <a:rPr lang="en-IN" sz="6400" dirty="0" err="1"/>
              <a:t>employee_details</a:t>
            </a:r>
            <a:r>
              <a:rPr lang="en-IN" sz="6400" dirty="0"/>
              <a:t>“</a:t>
            </a:r>
          </a:p>
          <a:p>
            <a:pPr marL="0" indent="0">
              <a:lnSpc>
                <a:spcPct val="120000"/>
              </a:lnSpc>
              <a:spcBef>
                <a:spcPts val="0"/>
              </a:spcBef>
              <a:buNone/>
            </a:pPr>
            <a:r>
              <a:rPr lang="en-IN" sz="6400" dirty="0"/>
              <a:t> //register the oracle driver with </a:t>
            </a:r>
            <a:r>
              <a:rPr lang="en-IN" sz="6400" dirty="0" err="1"/>
              <a:t>DriverManager</a:t>
            </a:r>
            <a:endParaRPr lang="en-IN" sz="6400" dirty="0"/>
          </a:p>
          <a:p>
            <a:pPr marL="0" indent="0">
              <a:lnSpc>
                <a:spcPct val="120000"/>
              </a:lnSpc>
              <a:spcBef>
                <a:spcPts val="0"/>
              </a:spcBef>
              <a:buNone/>
            </a:pPr>
            <a:r>
              <a:rPr lang="en-IN" sz="6400" dirty="0"/>
              <a:t>        </a:t>
            </a:r>
            <a:r>
              <a:rPr lang="en-IN" sz="6400" dirty="0" err="1"/>
              <a:t>Class.forName</a:t>
            </a:r>
            <a:r>
              <a:rPr lang="en-IN" sz="6400" dirty="0"/>
              <a:t>("</a:t>
            </a:r>
            <a:r>
              <a:rPr lang="en-IN" sz="6400" dirty="0" err="1"/>
              <a:t>oracle.jdbc.driver.OracleDriver</a:t>
            </a:r>
            <a:r>
              <a:rPr lang="en-IN" sz="6400" dirty="0"/>
              <a:t>"); </a:t>
            </a:r>
          </a:p>
          <a:p>
            <a:pPr marL="0" indent="0">
              <a:lnSpc>
                <a:spcPct val="120000"/>
              </a:lnSpc>
              <a:spcBef>
                <a:spcPts val="0"/>
              </a:spcBef>
              <a:buNone/>
            </a:pPr>
            <a:r>
              <a:rPr lang="en-IN" sz="6400" dirty="0"/>
              <a:t> /*Here we have used Java 8 so opening the connection in try statement*/</a:t>
            </a:r>
          </a:p>
          <a:p>
            <a:pPr marL="0" indent="0">
              <a:lnSpc>
                <a:spcPct val="120000"/>
              </a:lnSpc>
              <a:spcBef>
                <a:spcPts val="0"/>
              </a:spcBef>
              <a:buNone/>
            </a:pPr>
            <a:r>
              <a:rPr lang="en-IN" sz="6400" dirty="0"/>
              <a:t> try(Connection conn = </a:t>
            </a:r>
            <a:r>
              <a:rPr lang="en-IN" sz="6400" dirty="0" err="1"/>
              <a:t>DriverManager.getConnection</a:t>
            </a:r>
            <a:r>
              <a:rPr lang="en-IN" sz="6400" dirty="0"/>
              <a:t>("</a:t>
            </a:r>
            <a:r>
              <a:rPr lang="en-IN" sz="6400" dirty="0" err="1"/>
              <a:t>jdbc:oracle:thin:system</a:t>
            </a:r>
            <a:r>
              <a:rPr lang="en-IN" sz="6400" dirty="0"/>
              <a:t>/pass123@localhost:1521:XE"))</a:t>
            </a:r>
          </a:p>
          <a:p>
            <a:pPr marL="0" indent="0">
              <a:lnSpc>
                <a:spcPct val="120000"/>
              </a:lnSpc>
              <a:spcBef>
                <a:spcPts val="0"/>
              </a:spcBef>
              <a:buNone/>
            </a:pPr>
            <a:r>
              <a:rPr lang="en-IN" sz="6400" dirty="0"/>
              <a:t>        {</a:t>
            </a:r>
          </a:p>
          <a:p>
            <a:pPr marL="0" indent="0">
              <a:lnSpc>
                <a:spcPct val="120000"/>
              </a:lnSpc>
              <a:spcBef>
                <a:spcPts val="0"/>
              </a:spcBef>
              <a:buNone/>
            </a:pPr>
            <a:r>
              <a:rPr lang="en-IN" sz="6400" dirty="0"/>
              <a:t>                Statement statemnt1 = </a:t>
            </a:r>
            <a:r>
              <a:rPr lang="en-IN" sz="6400" dirty="0" err="1"/>
              <a:t>conn.createStatement</a:t>
            </a:r>
            <a:r>
              <a:rPr lang="en-IN" sz="6400" dirty="0"/>
              <a:t>();</a:t>
            </a:r>
          </a:p>
          <a:p>
            <a:pPr marL="0" indent="0">
              <a:lnSpc>
                <a:spcPct val="120000"/>
              </a:lnSpc>
              <a:spcBef>
                <a:spcPts val="0"/>
              </a:spcBef>
              <a:buNone/>
            </a:pPr>
            <a:r>
              <a:rPr lang="en-IN" sz="6400" dirty="0"/>
              <a:t>                //Created statement and execute it </a:t>
            </a:r>
          </a:p>
          <a:p>
            <a:pPr marL="0" indent="0">
              <a:lnSpc>
                <a:spcPct val="120000"/>
              </a:lnSpc>
              <a:spcBef>
                <a:spcPts val="0"/>
              </a:spcBef>
              <a:buNone/>
            </a:pPr>
            <a:r>
              <a:rPr lang="en-IN" sz="6400" dirty="0"/>
              <a:t>                </a:t>
            </a:r>
            <a:r>
              <a:rPr lang="en-IN" sz="6400" dirty="0" err="1"/>
              <a:t>ResultSet</a:t>
            </a:r>
            <a:r>
              <a:rPr lang="en-IN" sz="6400" dirty="0"/>
              <a:t> rs1 = statemnt1.executeQuery(QUERY); </a:t>
            </a:r>
          </a:p>
          <a:p>
            <a:pPr marL="0" indent="0">
              <a:lnSpc>
                <a:spcPct val="120000"/>
              </a:lnSpc>
              <a:spcBef>
                <a:spcPts val="0"/>
              </a:spcBef>
              <a:buNone/>
            </a:pPr>
            <a:r>
              <a:rPr lang="en-IN" sz="6400" dirty="0"/>
              <a:t>                {   </a:t>
            </a:r>
          </a:p>
          <a:p>
            <a:pPr marL="0" indent="0">
              <a:buNone/>
            </a:pPr>
            <a:endParaRPr lang="en-IN" dirty="0"/>
          </a:p>
        </p:txBody>
      </p:sp>
      <p:sp>
        <p:nvSpPr>
          <p:cNvPr id="5" name="Content Placeholder 4">
            <a:extLst>
              <a:ext uri="{FF2B5EF4-FFF2-40B4-BE49-F238E27FC236}">
                <a16:creationId xmlns:a16="http://schemas.microsoft.com/office/drawing/2014/main" xmlns="" id="{2A90B1B7-8A49-D759-A820-045B440E3DD0}"/>
              </a:ext>
            </a:extLst>
          </p:cNvPr>
          <p:cNvSpPr>
            <a:spLocks noGrp="1"/>
          </p:cNvSpPr>
          <p:nvPr>
            <p:ph sz="half" idx="2"/>
          </p:nvPr>
        </p:nvSpPr>
        <p:spPr>
          <a:xfrm>
            <a:off x="6095999" y="914400"/>
            <a:ext cx="6033247" cy="5262563"/>
          </a:xfrm>
        </p:spPr>
        <p:txBody>
          <a:bodyPr>
            <a:noAutofit/>
          </a:bodyPr>
          <a:lstStyle/>
          <a:p>
            <a:pPr marL="0" indent="0">
              <a:lnSpc>
                <a:spcPct val="100000"/>
              </a:lnSpc>
              <a:spcBef>
                <a:spcPts val="0"/>
              </a:spcBef>
              <a:buNone/>
            </a:pPr>
            <a:r>
              <a:rPr lang="en-IN" sz="1600" dirty="0"/>
              <a:t> //Get the values of the record using while loop</a:t>
            </a:r>
          </a:p>
          <a:p>
            <a:pPr marL="0" indent="0">
              <a:lnSpc>
                <a:spcPct val="100000"/>
              </a:lnSpc>
              <a:spcBef>
                <a:spcPts val="0"/>
              </a:spcBef>
              <a:buNone/>
            </a:pPr>
            <a:r>
              <a:rPr lang="en-IN" sz="1600" dirty="0"/>
              <a:t>                    while(rs1.next())</a:t>
            </a:r>
          </a:p>
          <a:p>
            <a:pPr marL="0" indent="0">
              <a:lnSpc>
                <a:spcPct val="100000"/>
              </a:lnSpc>
              <a:spcBef>
                <a:spcPts val="0"/>
              </a:spcBef>
              <a:buNone/>
            </a:pPr>
            <a:r>
              <a:rPr lang="en-IN" sz="1600" dirty="0"/>
              <a:t>                    {</a:t>
            </a:r>
          </a:p>
          <a:p>
            <a:pPr marL="0" indent="0">
              <a:lnSpc>
                <a:spcPct val="100000"/>
              </a:lnSpc>
              <a:spcBef>
                <a:spcPts val="0"/>
              </a:spcBef>
              <a:buNone/>
            </a:pPr>
            <a:r>
              <a:rPr lang="en-IN" sz="1600" dirty="0"/>
              <a:t>                        int </a:t>
            </a:r>
            <a:r>
              <a:rPr lang="en-IN" sz="1600" dirty="0" err="1"/>
              <a:t>empNum</a:t>
            </a:r>
            <a:r>
              <a:rPr lang="en-IN" sz="1600" dirty="0"/>
              <a:t> = rs1.getInt("</a:t>
            </a:r>
            <a:r>
              <a:rPr lang="en-IN" sz="1600" dirty="0" err="1"/>
              <a:t>empNum</a:t>
            </a:r>
            <a:r>
              <a:rPr lang="en-IN" sz="1600" dirty="0"/>
              <a:t>");</a:t>
            </a:r>
          </a:p>
          <a:p>
            <a:pPr marL="0" indent="0">
              <a:lnSpc>
                <a:spcPct val="100000"/>
              </a:lnSpc>
              <a:spcBef>
                <a:spcPts val="0"/>
              </a:spcBef>
              <a:buNone/>
            </a:pPr>
            <a:r>
              <a:rPr lang="en-IN" sz="1600" dirty="0"/>
              <a:t>                        String </a:t>
            </a:r>
            <a:r>
              <a:rPr lang="en-IN" sz="1600" dirty="0" err="1"/>
              <a:t>lastName</a:t>
            </a:r>
            <a:r>
              <a:rPr lang="en-IN" sz="1600" dirty="0"/>
              <a:t> = rs1.getString("</a:t>
            </a:r>
            <a:r>
              <a:rPr lang="en-IN" sz="1600" dirty="0" err="1"/>
              <a:t>lastName</a:t>
            </a:r>
            <a:r>
              <a:rPr lang="en-IN" sz="1600" dirty="0"/>
              <a:t>");</a:t>
            </a:r>
          </a:p>
          <a:p>
            <a:pPr marL="0" indent="0">
              <a:lnSpc>
                <a:spcPct val="100000"/>
              </a:lnSpc>
              <a:spcBef>
                <a:spcPts val="0"/>
              </a:spcBef>
              <a:buNone/>
            </a:pPr>
            <a:r>
              <a:rPr lang="en-IN" sz="1600" dirty="0"/>
              <a:t>                        String </a:t>
            </a:r>
            <a:r>
              <a:rPr lang="en-IN" sz="1600" dirty="0" err="1"/>
              <a:t>firstName</a:t>
            </a:r>
            <a:r>
              <a:rPr lang="en-IN" sz="1600" dirty="0"/>
              <a:t> = rs1.getString("</a:t>
            </a:r>
            <a:r>
              <a:rPr lang="en-IN" sz="1600" dirty="0" err="1"/>
              <a:t>firstName</a:t>
            </a:r>
            <a:r>
              <a:rPr lang="en-IN" sz="1600" dirty="0"/>
              <a:t>");</a:t>
            </a:r>
          </a:p>
          <a:p>
            <a:pPr marL="0" indent="0">
              <a:lnSpc>
                <a:spcPct val="100000"/>
              </a:lnSpc>
              <a:spcBef>
                <a:spcPts val="0"/>
              </a:spcBef>
              <a:buNone/>
            </a:pPr>
            <a:r>
              <a:rPr lang="en-IN" sz="1600" dirty="0"/>
              <a:t>                        String email = rs1.getString("email");</a:t>
            </a:r>
          </a:p>
          <a:p>
            <a:pPr marL="0" indent="0">
              <a:lnSpc>
                <a:spcPct val="100000"/>
              </a:lnSpc>
              <a:spcBef>
                <a:spcPts val="0"/>
              </a:spcBef>
              <a:buNone/>
            </a:pPr>
            <a:r>
              <a:rPr lang="en-IN" sz="1600" dirty="0"/>
              <a:t>                        String </a:t>
            </a:r>
            <a:r>
              <a:rPr lang="en-IN" sz="1600" dirty="0" err="1"/>
              <a:t>deptNum</a:t>
            </a:r>
            <a:r>
              <a:rPr lang="en-IN" sz="1600" dirty="0"/>
              <a:t> = rs1.getString("</a:t>
            </a:r>
            <a:r>
              <a:rPr lang="en-IN" sz="1600" dirty="0" err="1"/>
              <a:t>deptNum</a:t>
            </a:r>
            <a:r>
              <a:rPr lang="en-IN" sz="1600" dirty="0"/>
              <a:t>");</a:t>
            </a:r>
          </a:p>
          <a:p>
            <a:pPr marL="0" indent="0">
              <a:lnSpc>
                <a:spcPct val="100000"/>
              </a:lnSpc>
              <a:spcBef>
                <a:spcPts val="0"/>
              </a:spcBef>
              <a:buNone/>
            </a:pPr>
            <a:r>
              <a:rPr lang="en-IN" sz="1600" dirty="0"/>
              <a:t>                        String salary = rs1.getString("salary");</a:t>
            </a:r>
          </a:p>
          <a:p>
            <a:pPr marL="0" indent="0">
              <a:lnSpc>
                <a:spcPct val="100000"/>
              </a:lnSpc>
              <a:spcBef>
                <a:spcPts val="0"/>
              </a:spcBef>
              <a:buNone/>
            </a:pPr>
            <a:r>
              <a:rPr lang="en-IN" sz="1600" dirty="0"/>
              <a:t> //store the values which are retrieved using </a:t>
            </a:r>
            <a:r>
              <a:rPr lang="en-IN" sz="1600" dirty="0" err="1"/>
              <a:t>ResultSet</a:t>
            </a:r>
            <a:r>
              <a:rPr lang="en-IN" sz="1600" dirty="0"/>
              <a:t> and print it</a:t>
            </a:r>
          </a:p>
          <a:p>
            <a:pPr marL="0" indent="0">
              <a:lnSpc>
                <a:spcPct val="100000"/>
              </a:lnSpc>
              <a:spcBef>
                <a:spcPts val="0"/>
              </a:spcBef>
              <a:buNone/>
            </a:pPr>
            <a:r>
              <a:rPr lang="en-IN" sz="1600" dirty="0"/>
              <a:t> </a:t>
            </a:r>
            <a:r>
              <a:rPr lang="en-IN" sz="1600" dirty="0" err="1"/>
              <a:t>System.out.println</a:t>
            </a:r>
            <a:r>
              <a:rPr lang="en-IN" sz="1600" dirty="0"/>
              <a:t>(</a:t>
            </a:r>
            <a:r>
              <a:rPr lang="en-IN" sz="1600" dirty="0" err="1"/>
              <a:t>empNum</a:t>
            </a:r>
            <a:r>
              <a:rPr lang="en-IN" sz="1600" dirty="0"/>
              <a:t> + "," +</a:t>
            </a:r>
            <a:r>
              <a:rPr lang="en-IN" sz="1600" dirty="0" err="1"/>
              <a:t>lastName</a:t>
            </a:r>
            <a:r>
              <a:rPr lang="en-IN" sz="1600" dirty="0"/>
              <a:t>+ "," +</a:t>
            </a:r>
            <a:r>
              <a:rPr lang="en-IN" sz="1600" dirty="0" err="1"/>
              <a:t>firstName</a:t>
            </a:r>
            <a:r>
              <a:rPr lang="en-IN" sz="1600" dirty="0"/>
              <a:t>+ "," +email +","+</a:t>
            </a:r>
            <a:r>
              <a:rPr lang="en-IN" sz="1600" dirty="0" err="1"/>
              <a:t>deptNum</a:t>
            </a:r>
            <a:r>
              <a:rPr lang="en-IN" sz="1600" dirty="0"/>
              <a:t> +"," +salary);</a:t>
            </a:r>
          </a:p>
          <a:p>
            <a:pPr marL="0" indent="0">
              <a:lnSpc>
                <a:spcPct val="100000"/>
              </a:lnSpc>
              <a:spcBef>
                <a:spcPts val="0"/>
              </a:spcBef>
              <a:buNone/>
            </a:pPr>
            <a:r>
              <a:rPr lang="en-IN" sz="1600" dirty="0"/>
              <a:t>                    }</a:t>
            </a:r>
          </a:p>
          <a:p>
            <a:pPr marL="0" indent="0">
              <a:lnSpc>
                <a:spcPct val="100000"/>
              </a:lnSpc>
              <a:spcBef>
                <a:spcPts val="0"/>
              </a:spcBef>
              <a:buNone/>
            </a:pPr>
            <a:r>
              <a:rPr lang="en-IN" sz="1600" dirty="0"/>
              <a:t>                } </a:t>
            </a:r>
          </a:p>
          <a:p>
            <a:pPr marL="0" indent="0">
              <a:lnSpc>
                <a:spcPct val="100000"/>
              </a:lnSpc>
              <a:spcBef>
                <a:spcPts val="0"/>
              </a:spcBef>
              <a:buNone/>
            </a:pPr>
            <a:r>
              <a:rPr lang="en-IN" sz="1600" dirty="0"/>
              <a:t>        }</a:t>
            </a:r>
          </a:p>
          <a:p>
            <a:pPr marL="0" indent="0">
              <a:lnSpc>
                <a:spcPct val="100000"/>
              </a:lnSpc>
              <a:spcBef>
                <a:spcPts val="0"/>
              </a:spcBef>
              <a:buNone/>
            </a:pPr>
            <a:r>
              <a:rPr lang="en-IN" sz="1600" dirty="0"/>
              <a:t>        catch (</a:t>
            </a:r>
            <a:r>
              <a:rPr lang="en-IN" sz="1600" dirty="0" err="1"/>
              <a:t>SQLException</a:t>
            </a:r>
            <a:r>
              <a:rPr lang="en-IN" sz="1600" dirty="0"/>
              <a:t> e) {</a:t>
            </a:r>
          </a:p>
          <a:p>
            <a:pPr marL="0" indent="0">
              <a:lnSpc>
                <a:spcPct val="100000"/>
              </a:lnSpc>
              <a:spcBef>
                <a:spcPts val="0"/>
              </a:spcBef>
              <a:buNone/>
            </a:pPr>
            <a:r>
              <a:rPr lang="en-IN" sz="1600" dirty="0"/>
              <a:t>            //If exception occurs catch it and exit the program</a:t>
            </a:r>
          </a:p>
          <a:p>
            <a:pPr marL="0" indent="0">
              <a:lnSpc>
                <a:spcPct val="100000"/>
              </a:lnSpc>
              <a:spcBef>
                <a:spcPts val="0"/>
              </a:spcBef>
              <a:buNone/>
            </a:pPr>
            <a:r>
              <a:rPr lang="en-IN" sz="1600" dirty="0"/>
              <a:t>            </a:t>
            </a:r>
            <a:r>
              <a:rPr lang="en-IN" sz="1600" dirty="0" err="1"/>
              <a:t>e.printStackTrace</a:t>
            </a:r>
            <a:r>
              <a:rPr lang="en-IN" sz="1600" dirty="0"/>
              <a:t>();</a:t>
            </a:r>
          </a:p>
          <a:p>
            <a:pPr marL="0" indent="0">
              <a:lnSpc>
                <a:spcPct val="100000"/>
              </a:lnSpc>
              <a:spcBef>
                <a:spcPts val="0"/>
              </a:spcBef>
              <a:buNone/>
            </a:pPr>
            <a:r>
              <a:rPr lang="en-IN" sz="1600" dirty="0"/>
              <a:t>        }</a:t>
            </a:r>
          </a:p>
          <a:p>
            <a:pPr marL="0" indent="0">
              <a:lnSpc>
                <a:spcPct val="100000"/>
              </a:lnSpc>
              <a:spcBef>
                <a:spcPts val="0"/>
              </a:spcBef>
              <a:buNone/>
            </a:pPr>
            <a:r>
              <a:rPr lang="en-IN" sz="1600" dirty="0"/>
              <a:t>       }</a:t>
            </a:r>
          </a:p>
          <a:p>
            <a:pPr marL="0" indent="0">
              <a:lnSpc>
                <a:spcPct val="100000"/>
              </a:lnSpc>
              <a:spcBef>
                <a:spcPts val="0"/>
              </a:spcBef>
              <a:buNone/>
            </a:pPr>
            <a:r>
              <a:rPr lang="en-IN" sz="1600" dirty="0"/>
              <a:t>    }</a:t>
            </a:r>
          </a:p>
        </p:txBody>
      </p:sp>
      <p:pic>
        <p:nvPicPr>
          <p:cNvPr id="6" name="Picture 5">
            <a:extLst>
              <a:ext uri="{FF2B5EF4-FFF2-40B4-BE49-F238E27FC236}">
                <a16:creationId xmlns:a16="http://schemas.microsoft.com/office/drawing/2014/main" xmlns="" id="{8496E9D2-9843-443A-6FEE-D02AFFA963A6}"/>
              </a:ext>
            </a:extLst>
          </p:cNvPr>
          <p:cNvPicPr>
            <a:picLocks noChangeAspect="1"/>
          </p:cNvPicPr>
          <p:nvPr/>
        </p:nvPicPr>
        <p:blipFill>
          <a:blip r:embed="rId2"/>
          <a:stretch>
            <a:fillRect/>
          </a:stretch>
        </p:blipFill>
        <p:spPr>
          <a:xfrm>
            <a:off x="445714" y="5610225"/>
            <a:ext cx="5114925" cy="1133475"/>
          </a:xfrm>
          <a:prstGeom prst="rect">
            <a:avLst/>
          </a:prstGeom>
        </p:spPr>
      </p:pic>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74401" y="62280"/>
            <a:ext cx="917599" cy="913521"/>
          </a:xfrm>
          <a:prstGeom prst="rect">
            <a:avLst/>
          </a:prstGeom>
        </p:spPr>
      </p:pic>
      <p:sp>
        <p:nvSpPr>
          <p:cNvPr id="8" name="Date Placeholder 5"/>
          <p:cNvSpPr>
            <a:spLocks noGrp="1"/>
          </p:cNvSpPr>
          <p:nvPr>
            <p:ph type="dt" sz="half" idx="10"/>
          </p:nvPr>
        </p:nvSpPr>
        <p:spPr>
          <a:xfrm>
            <a:off x="0" y="6496050"/>
            <a:ext cx="4038600" cy="365125"/>
          </a:xfrm>
        </p:spPr>
        <p:style>
          <a:lnRef idx="1">
            <a:schemeClr val="accent1"/>
          </a:lnRef>
          <a:fillRef idx="2">
            <a:schemeClr val="accent1"/>
          </a:fillRef>
          <a:effectRef idx="1">
            <a:schemeClr val="accent1"/>
          </a:effectRef>
          <a:fontRef idx="minor">
            <a:schemeClr val="dk1"/>
          </a:fontRef>
        </p:style>
        <p:txBody>
          <a:bodyPr/>
          <a:lstStyle/>
          <a:p>
            <a:fld id="{2E8296B3-4639-4BBF-9E8A-C4295012996C}" type="datetime1">
              <a:rPr lang="en-IN" b="1" smtClean="0">
                <a:solidFill>
                  <a:srgbClr val="0000FF"/>
                </a:solidFill>
                <a:latin typeface="Bookman Old Style" panose="02050604050505020204" pitchFamily="18" charset="0"/>
              </a:rPr>
              <a:t>28-08-2023</a:t>
            </a:fld>
            <a:endParaRPr lang="en-IN" b="1" dirty="0">
              <a:solidFill>
                <a:srgbClr val="0000FF"/>
              </a:solidFill>
              <a:latin typeface="Bookman Old Style" panose="02050604050505020204" pitchFamily="18" charset="0"/>
            </a:endParaRPr>
          </a:p>
        </p:txBody>
      </p:sp>
      <p:sp>
        <p:nvSpPr>
          <p:cNvPr id="9" name="Date Placeholder 5"/>
          <p:cNvSpPr txBox="1">
            <a:spLocks/>
          </p:cNvSpPr>
          <p:nvPr/>
        </p:nvSpPr>
        <p:spPr>
          <a:xfrm>
            <a:off x="4038600" y="6510005"/>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dirty="0" err="1"/>
              <a:t>Dr.Maivizhi</a:t>
            </a:r>
            <a:r>
              <a:rPr lang="en-IN" dirty="0"/>
              <a:t>  Assistant Professor / CINTEL</a:t>
            </a:r>
          </a:p>
        </p:txBody>
      </p:sp>
      <p:sp>
        <p:nvSpPr>
          <p:cNvPr id="3" name="Footer Placeholder 2"/>
          <p:cNvSpPr>
            <a:spLocks noGrp="1"/>
          </p:cNvSpPr>
          <p:nvPr>
            <p:ph type="ftr" sz="quarter" idx="11"/>
          </p:nvPr>
        </p:nvSpPr>
        <p:spPr/>
        <p:txBody>
          <a:bodyPr/>
          <a:lstStyle/>
          <a:p>
            <a:r>
              <a:rPr lang="en-IN" smtClean="0"/>
              <a:t>APP Faculties - CINTEL</a:t>
            </a:r>
            <a:endParaRPr lang="en-IN"/>
          </a:p>
        </p:txBody>
      </p:sp>
      <p:sp>
        <p:nvSpPr>
          <p:cNvPr id="10" name="Slide Number Placeholder 9"/>
          <p:cNvSpPr>
            <a:spLocks noGrp="1"/>
          </p:cNvSpPr>
          <p:nvPr>
            <p:ph type="sldNum" sz="quarter" idx="12"/>
          </p:nvPr>
        </p:nvSpPr>
        <p:spPr/>
        <p:txBody>
          <a:bodyPr/>
          <a:lstStyle/>
          <a:p>
            <a:fld id="{F59C78FD-3676-4262-8623-CA1BA4C6293E}" type="slidenum">
              <a:rPr lang="en-IN" smtClean="0"/>
              <a:t>42</a:t>
            </a:fld>
            <a:endParaRPr lang="en-IN"/>
          </a:p>
        </p:txBody>
      </p:sp>
    </p:spTree>
    <p:extLst>
      <p:ext uri="{BB962C8B-B14F-4D97-AF65-F5344CB8AC3E}">
        <p14:creationId xmlns:p14="http://schemas.microsoft.com/office/powerpoint/2010/main" val="2694822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8BC05170-29E8-64A2-EDDC-6EB003908FD2}"/>
              </a:ext>
            </a:extLst>
          </p:cNvPr>
          <p:cNvSpPr>
            <a:spLocks noGrp="1"/>
          </p:cNvSpPr>
          <p:nvPr>
            <p:ph type="title"/>
          </p:nvPr>
        </p:nvSpPr>
        <p:spPr>
          <a:xfrm>
            <a:off x="838200" y="141006"/>
            <a:ext cx="10515600" cy="450665"/>
          </a:xfrm>
        </p:spPr>
        <p:txBody>
          <a:bodyPr>
            <a:normAutofit fontScale="90000"/>
          </a:bodyPr>
          <a:lstStyle/>
          <a:p>
            <a:r>
              <a:rPr lang="en-IN" b="1" i="0" dirty="0">
                <a:solidFill>
                  <a:srgbClr val="3A3A3A"/>
                </a:solidFill>
                <a:effectLst/>
                <a:latin typeface="Work Sans" pitchFamily="2" charset="0"/>
              </a:rPr>
              <a:t>Java Program - </a:t>
            </a:r>
            <a:r>
              <a:rPr lang="en-IN" b="1" i="0" dirty="0" err="1">
                <a:solidFill>
                  <a:srgbClr val="3A3A3A"/>
                </a:solidFill>
                <a:effectLst/>
                <a:latin typeface="Work Sans" pitchFamily="2" charset="0"/>
              </a:rPr>
              <a:t>Mysql</a:t>
            </a:r>
            <a:endParaRPr lang="en-IN" dirty="0"/>
          </a:p>
        </p:txBody>
      </p:sp>
      <p:sp>
        <p:nvSpPr>
          <p:cNvPr id="3" name="Content Placeholder 2">
            <a:extLst>
              <a:ext uri="{FF2B5EF4-FFF2-40B4-BE49-F238E27FC236}">
                <a16:creationId xmlns:a16="http://schemas.microsoft.com/office/drawing/2014/main" xmlns="" id="{384379AC-75B0-A33D-A390-F888840463C3}"/>
              </a:ext>
            </a:extLst>
          </p:cNvPr>
          <p:cNvSpPr>
            <a:spLocks noGrp="1"/>
          </p:cNvSpPr>
          <p:nvPr>
            <p:ph sz="half" idx="4294967295"/>
          </p:nvPr>
        </p:nvSpPr>
        <p:spPr>
          <a:xfrm>
            <a:off x="295835" y="699247"/>
            <a:ext cx="11752730" cy="6015319"/>
          </a:xfrm>
        </p:spPr>
        <p:txBody>
          <a:bodyPr>
            <a:normAutofit fontScale="25000" lnSpcReduction="20000"/>
          </a:bodyPr>
          <a:lstStyle/>
          <a:p>
            <a:pPr marL="0" indent="0">
              <a:buNone/>
            </a:pPr>
            <a:r>
              <a:rPr lang="en-IN" sz="6400" dirty="0"/>
              <a:t>import </a:t>
            </a:r>
            <a:r>
              <a:rPr lang="en-IN" sz="6400" dirty="0" err="1"/>
              <a:t>java.sql</a:t>
            </a:r>
            <a:r>
              <a:rPr lang="en-IN" sz="6400" dirty="0"/>
              <a:t>.*;</a:t>
            </a:r>
          </a:p>
          <a:p>
            <a:pPr marL="0" indent="0">
              <a:lnSpc>
                <a:spcPct val="120000"/>
              </a:lnSpc>
              <a:spcBef>
                <a:spcPts val="0"/>
              </a:spcBef>
              <a:buNone/>
            </a:pPr>
            <a:r>
              <a:rPr lang="en-IN" sz="5600" dirty="0"/>
              <a:t>public class  </a:t>
            </a:r>
            <a:r>
              <a:rPr lang="en-IN" sz="5600" dirty="0" err="1"/>
              <a:t>javamysql</a:t>
            </a:r>
            <a:r>
              <a:rPr lang="en-IN" sz="5600" dirty="0"/>
              <a:t> {</a:t>
            </a:r>
          </a:p>
          <a:p>
            <a:pPr marL="0" indent="0">
              <a:lnSpc>
                <a:spcPct val="120000"/>
              </a:lnSpc>
              <a:spcBef>
                <a:spcPts val="0"/>
              </a:spcBef>
              <a:buNone/>
            </a:pPr>
            <a:r>
              <a:rPr lang="en-IN" sz="5600" dirty="0"/>
              <a:t>	public static void main(String </a:t>
            </a:r>
            <a:r>
              <a:rPr lang="en-IN" sz="5600" dirty="0" err="1"/>
              <a:t>arg</a:t>
            </a:r>
            <a:r>
              <a:rPr lang="en-IN" sz="5600" dirty="0"/>
              <a:t>[])</a:t>
            </a:r>
          </a:p>
          <a:p>
            <a:pPr marL="0" indent="0">
              <a:lnSpc>
                <a:spcPct val="120000"/>
              </a:lnSpc>
              <a:spcBef>
                <a:spcPts val="0"/>
              </a:spcBef>
              <a:buNone/>
            </a:pPr>
            <a:r>
              <a:rPr lang="en-IN" sz="5600" dirty="0"/>
              <a:t>	{ Connection </a:t>
            </a:r>
            <a:r>
              <a:rPr lang="en-IN" sz="5600" dirty="0" err="1"/>
              <a:t>connection</a:t>
            </a:r>
            <a:r>
              <a:rPr lang="en-IN" sz="5600" dirty="0"/>
              <a:t> = null;</a:t>
            </a:r>
          </a:p>
          <a:p>
            <a:pPr marL="0" indent="0">
              <a:lnSpc>
                <a:spcPct val="120000"/>
              </a:lnSpc>
              <a:spcBef>
                <a:spcPts val="0"/>
              </a:spcBef>
              <a:buNone/>
            </a:pPr>
            <a:r>
              <a:rPr lang="en-IN" sz="5600" dirty="0"/>
              <a:t>		try {</a:t>
            </a:r>
          </a:p>
          <a:p>
            <a:pPr marL="0" indent="0">
              <a:lnSpc>
                <a:spcPct val="120000"/>
              </a:lnSpc>
              <a:spcBef>
                <a:spcPts val="0"/>
              </a:spcBef>
              <a:buNone/>
            </a:pPr>
            <a:r>
              <a:rPr lang="en-IN" sz="5600" dirty="0"/>
              <a:t>			// below two lines are used for connectivity.</a:t>
            </a:r>
          </a:p>
          <a:p>
            <a:pPr marL="0" indent="0">
              <a:lnSpc>
                <a:spcPct val="120000"/>
              </a:lnSpc>
              <a:spcBef>
                <a:spcPts val="0"/>
              </a:spcBef>
              <a:buNone/>
            </a:pPr>
            <a:r>
              <a:rPr lang="en-IN" sz="5600" dirty="0"/>
              <a:t>			</a:t>
            </a:r>
            <a:r>
              <a:rPr lang="en-IN" sz="5600" dirty="0" err="1"/>
              <a:t>Class.forName</a:t>
            </a:r>
            <a:r>
              <a:rPr lang="en-IN" sz="5600" dirty="0"/>
              <a:t>("</a:t>
            </a:r>
            <a:r>
              <a:rPr lang="en-IN" sz="5600" dirty="0" err="1"/>
              <a:t>com.mysql.cj.jdbc.Driver</a:t>
            </a:r>
            <a:r>
              <a:rPr lang="en-IN" sz="5600" dirty="0"/>
              <a:t>");</a:t>
            </a:r>
          </a:p>
          <a:p>
            <a:pPr marL="0" indent="0">
              <a:lnSpc>
                <a:spcPct val="120000"/>
              </a:lnSpc>
              <a:spcBef>
                <a:spcPts val="0"/>
              </a:spcBef>
              <a:buNone/>
            </a:pPr>
            <a:r>
              <a:rPr lang="en-IN" sz="5600" dirty="0"/>
              <a:t>			connection = </a:t>
            </a:r>
            <a:r>
              <a:rPr lang="en-IN" sz="5600" dirty="0" err="1"/>
              <a:t>DriverManager.getConnection</a:t>
            </a:r>
            <a:r>
              <a:rPr lang="en-IN" sz="5600" dirty="0"/>
              <a:t>("</a:t>
            </a:r>
            <a:r>
              <a:rPr lang="en-IN" sz="5600" dirty="0" err="1"/>
              <a:t>jdbc:mysql</a:t>
            </a:r>
            <a:r>
              <a:rPr lang="en-IN" sz="5600" dirty="0"/>
              <a:t>://localhost:3306/</a:t>
            </a:r>
            <a:r>
              <a:rPr lang="en-IN" sz="5600" dirty="0" err="1"/>
              <a:t>mydb</a:t>
            </a:r>
            <a:r>
              <a:rPr lang="en-IN" sz="5600" dirty="0"/>
              <a:t>","</a:t>
            </a:r>
            <a:r>
              <a:rPr lang="en-IN" sz="5600" dirty="0" err="1"/>
              <a:t>mydbuser</a:t>
            </a:r>
            <a:r>
              <a:rPr lang="en-IN" sz="5600" dirty="0"/>
              <a:t>", "</a:t>
            </a:r>
            <a:r>
              <a:rPr lang="en-IN" sz="5600" dirty="0" err="1"/>
              <a:t>mydbuser</a:t>
            </a:r>
            <a:r>
              <a:rPr lang="en-IN" sz="5600" dirty="0"/>
              <a:t>");</a:t>
            </a:r>
          </a:p>
          <a:p>
            <a:pPr marL="0" indent="0">
              <a:lnSpc>
                <a:spcPct val="120000"/>
              </a:lnSpc>
              <a:spcBef>
                <a:spcPts val="0"/>
              </a:spcBef>
              <a:buNone/>
            </a:pPr>
            <a:r>
              <a:rPr lang="en-IN" sz="5600" dirty="0"/>
              <a:t>			// </a:t>
            </a:r>
            <a:r>
              <a:rPr lang="en-IN" sz="5600" dirty="0" err="1"/>
              <a:t>mydb</a:t>
            </a:r>
            <a:r>
              <a:rPr lang="en-IN" sz="5600" dirty="0"/>
              <a:t> is database; </a:t>
            </a:r>
            <a:r>
              <a:rPr lang="en-IN" sz="5600" dirty="0" err="1"/>
              <a:t>mydbuser</a:t>
            </a:r>
            <a:r>
              <a:rPr lang="en-IN" sz="5600" dirty="0"/>
              <a:t> is name of database ;</a:t>
            </a:r>
            <a:r>
              <a:rPr lang="en-IN" sz="5600" dirty="0" err="1"/>
              <a:t>mydbuser</a:t>
            </a:r>
            <a:r>
              <a:rPr lang="en-IN" sz="5600" dirty="0"/>
              <a:t> is password of database</a:t>
            </a:r>
          </a:p>
          <a:p>
            <a:pPr marL="0" indent="0">
              <a:lnSpc>
                <a:spcPct val="120000"/>
              </a:lnSpc>
              <a:spcBef>
                <a:spcPts val="0"/>
              </a:spcBef>
              <a:buNone/>
            </a:pPr>
            <a:r>
              <a:rPr lang="en-IN" sz="5600" dirty="0"/>
              <a:t>			Statement </a:t>
            </a:r>
            <a:r>
              <a:rPr lang="en-IN" sz="5600" dirty="0" err="1"/>
              <a:t>statement</a:t>
            </a:r>
            <a:r>
              <a:rPr lang="en-IN" sz="5600" dirty="0"/>
              <a:t>;</a:t>
            </a:r>
          </a:p>
          <a:p>
            <a:pPr marL="0" indent="0">
              <a:lnSpc>
                <a:spcPct val="120000"/>
              </a:lnSpc>
              <a:spcBef>
                <a:spcPts val="0"/>
              </a:spcBef>
              <a:buNone/>
            </a:pPr>
            <a:r>
              <a:rPr lang="en-IN" sz="5600" dirty="0"/>
              <a:t>			statement = </a:t>
            </a:r>
            <a:r>
              <a:rPr lang="en-IN" sz="5600" dirty="0" err="1"/>
              <a:t>connection.createStatement</a:t>
            </a:r>
            <a:r>
              <a:rPr lang="en-IN" sz="5600" dirty="0"/>
              <a:t>();</a:t>
            </a:r>
          </a:p>
          <a:p>
            <a:pPr marL="0" indent="0">
              <a:lnSpc>
                <a:spcPct val="120000"/>
              </a:lnSpc>
              <a:spcBef>
                <a:spcPts val="0"/>
              </a:spcBef>
              <a:buNone/>
            </a:pPr>
            <a:r>
              <a:rPr lang="en-IN" sz="5600" dirty="0"/>
              <a:t>			</a:t>
            </a:r>
            <a:r>
              <a:rPr lang="en-IN" sz="5600" dirty="0" err="1"/>
              <a:t>ResultSet</a:t>
            </a:r>
            <a:r>
              <a:rPr lang="en-IN" sz="5600" dirty="0"/>
              <a:t> </a:t>
            </a:r>
            <a:r>
              <a:rPr lang="en-IN" sz="5600" dirty="0" err="1"/>
              <a:t>resultSet</a:t>
            </a:r>
            <a:r>
              <a:rPr lang="en-IN" sz="5600" dirty="0"/>
              <a:t>;</a:t>
            </a:r>
          </a:p>
          <a:p>
            <a:pPr marL="0" indent="0">
              <a:lnSpc>
                <a:spcPct val="120000"/>
              </a:lnSpc>
              <a:spcBef>
                <a:spcPts val="0"/>
              </a:spcBef>
              <a:buNone/>
            </a:pPr>
            <a:r>
              <a:rPr lang="en-IN" sz="5600" dirty="0"/>
              <a:t>			</a:t>
            </a:r>
            <a:r>
              <a:rPr lang="en-IN" sz="5600" dirty="0" err="1"/>
              <a:t>resultSet</a:t>
            </a:r>
            <a:r>
              <a:rPr lang="en-IN" sz="5600" dirty="0"/>
              <a:t> = </a:t>
            </a:r>
            <a:r>
              <a:rPr lang="en-IN" sz="5600" dirty="0" err="1"/>
              <a:t>statement.executeQuery</a:t>
            </a:r>
            <a:r>
              <a:rPr lang="en-IN" sz="5600" dirty="0"/>
              <a:t>("select * from designation");</a:t>
            </a:r>
          </a:p>
          <a:p>
            <a:pPr marL="0" indent="0">
              <a:lnSpc>
                <a:spcPct val="120000"/>
              </a:lnSpc>
              <a:spcBef>
                <a:spcPts val="0"/>
              </a:spcBef>
              <a:buNone/>
            </a:pPr>
            <a:r>
              <a:rPr lang="en-IN" sz="5600" dirty="0"/>
              <a:t>			int code;</a:t>
            </a:r>
          </a:p>
          <a:p>
            <a:pPr marL="0" indent="0">
              <a:lnSpc>
                <a:spcPct val="120000"/>
              </a:lnSpc>
              <a:spcBef>
                <a:spcPts val="0"/>
              </a:spcBef>
              <a:buNone/>
            </a:pPr>
            <a:r>
              <a:rPr lang="en-IN" sz="5600" dirty="0"/>
              <a:t>			String title;</a:t>
            </a:r>
          </a:p>
          <a:p>
            <a:pPr marL="0" indent="0">
              <a:lnSpc>
                <a:spcPct val="120000"/>
              </a:lnSpc>
              <a:spcBef>
                <a:spcPts val="0"/>
              </a:spcBef>
              <a:buNone/>
            </a:pPr>
            <a:r>
              <a:rPr lang="en-IN" sz="5600" dirty="0"/>
              <a:t>			while (</a:t>
            </a:r>
            <a:r>
              <a:rPr lang="en-IN" sz="5600" dirty="0" err="1"/>
              <a:t>resultSet.next</a:t>
            </a:r>
            <a:r>
              <a:rPr lang="en-IN" sz="5600" dirty="0"/>
              <a:t>()) {</a:t>
            </a:r>
          </a:p>
          <a:p>
            <a:pPr marL="0" indent="0">
              <a:lnSpc>
                <a:spcPct val="120000"/>
              </a:lnSpc>
              <a:spcBef>
                <a:spcPts val="0"/>
              </a:spcBef>
              <a:buNone/>
            </a:pPr>
            <a:r>
              <a:rPr lang="en-IN" sz="5600" dirty="0"/>
              <a:t>				code = </a:t>
            </a:r>
            <a:r>
              <a:rPr lang="en-IN" sz="5600" dirty="0" err="1"/>
              <a:t>resultSet.getInt</a:t>
            </a:r>
            <a:r>
              <a:rPr lang="en-IN" sz="5600" dirty="0"/>
              <a:t>("code");</a:t>
            </a:r>
          </a:p>
          <a:p>
            <a:pPr marL="0" indent="0">
              <a:lnSpc>
                <a:spcPct val="120000"/>
              </a:lnSpc>
              <a:spcBef>
                <a:spcPts val="0"/>
              </a:spcBef>
              <a:buNone/>
            </a:pPr>
            <a:r>
              <a:rPr lang="en-IN" sz="5600" dirty="0"/>
              <a:t>				title = </a:t>
            </a:r>
            <a:r>
              <a:rPr lang="en-IN" sz="5600" dirty="0" err="1"/>
              <a:t>resultSet.getString</a:t>
            </a:r>
            <a:r>
              <a:rPr lang="en-IN" sz="5600" dirty="0"/>
              <a:t>("title").trim();</a:t>
            </a:r>
          </a:p>
          <a:p>
            <a:pPr marL="0" indent="0">
              <a:lnSpc>
                <a:spcPct val="120000"/>
              </a:lnSpc>
              <a:spcBef>
                <a:spcPts val="0"/>
              </a:spcBef>
              <a:buNone/>
            </a:pPr>
            <a:r>
              <a:rPr lang="en-IN" sz="5600" dirty="0"/>
              <a:t>				</a:t>
            </a:r>
            <a:r>
              <a:rPr lang="en-IN" sz="5600" dirty="0" err="1"/>
              <a:t>System.out.println</a:t>
            </a:r>
            <a:r>
              <a:rPr lang="en-IN" sz="5600" dirty="0"/>
              <a:t>("Code : " + code	+ " Title : " + title);</a:t>
            </a:r>
          </a:p>
          <a:p>
            <a:pPr marL="0" indent="0">
              <a:lnSpc>
                <a:spcPct val="120000"/>
              </a:lnSpc>
              <a:spcBef>
                <a:spcPts val="0"/>
              </a:spcBef>
              <a:buNone/>
            </a:pPr>
            <a:r>
              <a:rPr lang="en-IN" sz="5600" dirty="0"/>
              <a:t>			}</a:t>
            </a:r>
          </a:p>
          <a:p>
            <a:pPr marL="0" indent="0">
              <a:lnSpc>
                <a:spcPct val="120000"/>
              </a:lnSpc>
              <a:spcBef>
                <a:spcPts val="0"/>
              </a:spcBef>
              <a:buNone/>
            </a:pPr>
            <a:r>
              <a:rPr lang="en-IN" sz="5600" dirty="0"/>
              <a:t>			</a:t>
            </a:r>
            <a:r>
              <a:rPr lang="en-IN" sz="5600" dirty="0" err="1"/>
              <a:t>resultSet.close</a:t>
            </a:r>
            <a:r>
              <a:rPr lang="en-IN" sz="5600" dirty="0"/>
              <a:t>();</a:t>
            </a:r>
          </a:p>
          <a:p>
            <a:pPr marL="0" indent="0">
              <a:lnSpc>
                <a:spcPct val="120000"/>
              </a:lnSpc>
              <a:spcBef>
                <a:spcPts val="0"/>
              </a:spcBef>
              <a:buNone/>
            </a:pPr>
            <a:r>
              <a:rPr lang="en-IN" sz="5600" dirty="0"/>
              <a:t>			</a:t>
            </a:r>
            <a:r>
              <a:rPr lang="en-IN" sz="5600" dirty="0" err="1"/>
              <a:t>statement.close</a:t>
            </a:r>
            <a:r>
              <a:rPr lang="en-IN" sz="5600" dirty="0"/>
              <a:t>();</a:t>
            </a:r>
          </a:p>
          <a:p>
            <a:pPr marL="0" indent="0">
              <a:lnSpc>
                <a:spcPct val="120000"/>
              </a:lnSpc>
              <a:spcBef>
                <a:spcPts val="0"/>
              </a:spcBef>
              <a:buNone/>
            </a:pPr>
            <a:r>
              <a:rPr lang="en-IN" sz="5600" dirty="0"/>
              <a:t>			</a:t>
            </a:r>
            <a:r>
              <a:rPr lang="en-IN" sz="5600" dirty="0" err="1"/>
              <a:t>connection.close</a:t>
            </a:r>
            <a:r>
              <a:rPr lang="en-IN" sz="5600" dirty="0"/>
              <a:t>();</a:t>
            </a:r>
          </a:p>
          <a:p>
            <a:pPr marL="0" indent="0">
              <a:lnSpc>
                <a:spcPct val="120000"/>
              </a:lnSpc>
              <a:spcBef>
                <a:spcPts val="0"/>
              </a:spcBef>
              <a:buNone/>
            </a:pPr>
            <a:r>
              <a:rPr lang="en-IN" sz="5600" dirty="0"/>
              <a:t>		}</a:t>
            </a:r>
          </a:p>
          <a:p>
            <a:pPr marL="0" indent="0">
              <a:lnSpc>
                <a:spcPct val="120000"/>
              </a:lnSpc>
              <a:spcBef>
                <a:spcPts val="0"/>
              </a:spcBef>
              <a:buNone/>
            </a:pPr>
            <a:r>
              <a:rPr lang="en-IN" sz="5600" dirty="0"/>
              <a:t>		catch (Exception exception) {</a:t>
            </a:r>
          </a:p>
          <a:p>
            <a:pPr marL="0" indent="0">
              <a:lnSpc>
                <a:spcPct val="120000"/>
              </a:lnSpc>
              <a:spcBef>
                <a:spcPts val="0"/>
              </a:spcBef>
              <a:buNone/>
            </a:pPr>
            <a:r>
              <a:rPr lang="en-IN" sz="5600" dirty="0"/>
              <a:t>			</a:t>
            </a:r>
            <a:r>
              <a:rPr lang="en-IN" sz="5600" dirty="0" err="1"/>
              <a:t>System.out.println</a:t>
            </a:r>
            <a:r>
              <a:rPr lang="en-IN" sz="5600" dirty="0"/>
              <a:t>(exception);</a:t>
            </a:r>
          </a:p>
          <a:p>
            <a:pPr marL="0" indent="0">
              <a:lnSpc>
                <a:spcPct val="120000"/>
              </a:lnSpc>
              <a:spcBef>
                <a:spcPts val="0"/>
              </a:spcBef>
              <a:buNone/>
            </a:pPr>
            <a:r>
              <a:rPr lang="en-IN" sz="5600" dirty="0"/>
              <a:t>		}</a:t>
            </a:r>
          </a:p>
          <a:p>
            <a:pPr marL="0" indent="0">
              <a:lnSpc>
                <a:spcPct val="120000"/>
              </a:lnSpc>
              <a:spcBef>
                <a:spcPts val="0"/>
              </a:spcBef>
              <a:buNone/>
            </a:pPr>
            <a:r>
              <a:rPr lang="en-IN" sz="5600" dirty="0"/>
              <a:t>	} </a:t>
            </a:r>
          </a:p>
          <a:p>
            <a:pPr marL="0" indent="0">
              <a:lnSpc>
                <a:spcPct val="120000"/>
              </a:lnSpc>
              <a:spcBef>
                <a:spcPts val="0"/>
              </a:spcBef>
              <a:buNone/>
            </a:pPr>
            <a:r>
              <a:rPr lang="en-IN" sz="5600" dirty="0"/>
              <a:t>} </a:t>
            </a:r>
          </a:p>
          <a:p>
            <a:endParaRPr lang="en-IN"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274401" y="62280"/>
            <a:ext cx="917599" cy="913521"/>
          </a:xfrm>
          <a:prstGeom prst="rect">
            <a:avLst/>
          </a:prstGeom>
        </p:spPr>
      </p:pic>
      <p:sp>
        <p:nvSpPr>
          <p:cNvPr id="6" name="Date Placeholder 5"/>
          <p:cNvSpPr>
            <a:spLocks noGrp="1"/>
          </p:cNvSpPr>
          <p:nvPr>
            <p:ph type="dt" sz="half" idx="10"/>
          </p:nvPr>
        </p:nvSpPr>
        <p:spPr>
          <a:xfrm>
            <a:off x="0" y="6496050"/>
            <a:ext cx="4038600" cy="365125"/>
          </a:xfrm>
        </p:spPr>
        <p:style>
          <a:lnRef idx="1">
            <a:schemeClr val="accent1"/>
          </a:lnRef>
          <a:fillRef idx="2">
            <a:schemeClr val="accent1"/>
          </a:fillRef>
          <a:effectRef idx="1">
            <a:schemeClr val="accent1"/>
          </a:effectRef>
          <a:fontRef idx="minor">
            <a:schemeClr val="dk1"/>
          </a:fontRef>
        </p:style>
        <p:txBody>
          <a:bodyPr/>
          <a:lstStyle/>
          <a:p>
            <a:fld id="{5BEC2C06-46C7-4ED9-A655-75319DFBDB9D}" type="datetime1">
              <a:rPr lang="en-IN" b="1" smtClean="0">
                <a:solidFill>
                  <a:srgbClr val="0000FF"/>
                </a:solidFill>
                <a:latin typeface="Bookman Old Style" panose="02050604050505020204" pitchFamily="18" charset="0"/>
              </a:rPr>
              <a:t>28-08-2023</a:t>
            </a:fld>
            <a:endParaRPr lang="en-IN" b="1" dirty="0">
              <a:solidFill>
                <a:srgbClr val="0000FF"/>
              </a:solidFill>
              <a:latin typeface="Bookman Old Style" panose="02050604050505020204" pitchFamily="18" charset="0"/>
            </a:endParaRPr>
          </a:p>
        </p:txBody>
      </p:sp>
      <p:sp>
        <p:nvSpPr>
          <p:cNvPr id="7" name="Date Placeholder 5"/>
          <p:cNvSpPr txBox="1">
            <a:spLocks/>
          </p:cNvSpPr>
          <p:nvPr/>
        </p:nvSpPr>
        <p:spPr>
          <a:xfrm>
            <a:off x="4038600" y="6510005"/>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dirty="0" err="1"/>
              <a:t>Dr.Maivizhi</a:t>
            </a:r>
            <a:r>
              <a:rPr lang="en-IN" dirty="0"/>
              <a:t>  Assistant Professor / CINTEL</a:t>
            </a:r>
          </a:p>
        </p:txBody>
      </p:sp>
      <p:sp>
        <p:nvSpPr>
          <p:cNvPr id="2" name="Footer Placeholder 1"/>
          <p:cNvSpPr>
            <a:spLocks noGrp="1"/>
          </p:cNvSpPr>
          <p:nvPr>
            <p:ph type="ftr" sz="quarter" idx="11"/>
          </p:nvPr>
        </p:nvSpPr>
        <p:spPr/>
        <p:txBody>
          <a:bodyPr/>
          <a:lstStyle/>
          <a:p>
            <a:r>
              <a:rPr lang="en-IN" smtClean="0"/>
              <a:t>APP Faculties - CINTEL</a:t>
            </a:r>
            <a:endParaRPr lang="en-IN"/>
          </a:p>
        </p:txBody>
      </p:sp>
      <p:sp>
        <p:nvSpPr>
          <p:cNvPr id="8" name="Slide Number Placeholder 7"/>
          <p:cNvSpPr>
            <a:spLocks noGrp="1"/>
          </p:cNvSpPr>
          <p:nvPr>
            <p:ph type="sldNum" sz="quarter" idx="12"/>
          </p:nvPr>
        </p:nvSpPr>
        <p:spPr/>
        <p:txBody>
          <a:bodyPr/>
          <a:lstStyle/>
          <a:p>
            <a:fld id="{F59C78FD-3676-4262-8623-CA1BA4C6293E}" type="slidenum">
              <a:rPr lang="en-IN" smtClean="0"/>
              <a:t>43</a:t>
            </a:fld>
            <a:endParaRPr lang="en-IN"/>
          </a:p>
        </p:txBody>
      </p:sp>
    </p:spTree>
    <p:extLst>
      <p:ext uri="{BB962C8B-B14F-4D97-AF65-F5344CB8AC3E}">
        <p14:creationId xmlns:p14="http://schemas.microsoft.com/office/powerpoint/2010/main" val="12411830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4">
            <a:extLst>
              <a:ext uri="{FF2B5EF4-FFF2-40B4-BE49-F238E27FC236}">
                <a16:creationId xmlns:a16="http://schemas.microsoft.com/office/drawing/2014/main" xmlns="" id="{C8AAB249-7673-4B90-D391-E17D6A826246}"/>
              </a:ext>
            </a:extLst>
          </p:cNvPr>
          <p:cNvSpPr>
            <a:spLocks noGrp="1"/>
          </p:cNvSpPr>
          <p:nvPr>
            <p:ph type="title"/>
          </p:nvPr>
        </p:nvSpPr>
        <p:spPr>
          <a:xfrm>
            <a:off x="838200" y="365126"/>
            <a:ext cx="10515600" cy="1144588"/>
          </a:xfrm>
        </p:spPr>
        <p:txBody>
          <a:bodyPr>
            <a:noAutofit/>
          </a:bodyPr>
          <a:lstStyle/>
          <a:p>
            <a:pPr algn="ctr"/>
            <a:r>
              <a:rPr lang="en-US" sz="3600" dirty="0">
                <a:latin typeface="Times New Roman" panose="02020603050405020304" pitchFamily="18" charset="0"/>
                <a:cs typeface="Times New Roman" panose="02020603050405020304" pitchFamily="18" charset="0"/>
              </a:rPr>
              <a:t>JAVA APPLETS </a:t>
            </a:r>
            <a:endParaRPr lang="en-IN" sz="3600"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xmlns="" id="{50A68515-3DA0-8DD9-A425-313672BD82F6}"/>
              </a:ext>
            </a:extLst>
          </p:cNvPr>
          <p:cNvSpPr>
            <a:spLocks noGrp="1"/>
          </p:cNvSpPr>
          <p:nvPr>
            <p:ph idx="1"/>
          </p:nvPr>
        </p:nvSpPr>
        <p:spPr>
          <a:xfrm>
            <a:off x="3460376" y="1697784"/>
            <a:ext cx="5764306" cy="4351338"/>
          </a:xfrm>
        </p:spPr>
        <p:txBody>
          <a:bodyPr>
            <a:normAutofit fontScale="92500" lnSpcReduction="10000"/>
          </a:bodyPr>
          <a:lstStyle/>
          <a:p>
            <a:pPr marL="0" indent="0">
              <a:buNone/>
            </a:pPr>
            <a:r>
              <a:rPr lang="en-US" sz="3500" b="1" dirty="0">
                <a:solidFill>
                  <a:srgbClr val="07B11B"/>
                </a:solidFill>
                <a:latin typeface="Times New Roman" panose="02020603050405020304" pitchFamily="18" charset="0"/>
                <a:cs typeface="Times New Roman" panose="02020603050405020304" pitchFamily="18" charset="0"/>
              </a:rPr>
              <a:t>Learning Objectives:</a:t>
            </a:r>
          </a:p>
          <a:p>
            <a:r>
              <a:rPr lang="en-US" sz="3000" b="1" dirty="0">
                <a:solidFill>
                  <a:srgbClr val="EC2914"/>
                </a:solidFill>
                <a:latin typeface="Times New Roman" panose="02020603050405020304" pitchFamily="18" charset="0"/>
                <a:cs typeface="Times New Roman" panose="02020603050405020304" pitchFamily="18" charset="0"/>
              </a:rPr>
              <a:t>Introduction</a:t>
            </a:r>
          </a:p>
          <a:p>
            <a:pPr lvl="1" algn="just">
              <a:buFont typeface="Wingdings" panose="05000000000000000000" pitchFamily="2" charset="2"/>
              <a:buChar char="Ø"/>
            </a:pPr>
            <a:r>
              <a:rPr lang="en-IN" sz="2000" b="1" dirty="0">
                <a:solidFill>
                  <a:srgbClr val="0070C0"/>
                </a:solidFill>
                <a:latin typeface="Times New Roman" panose="02020603050405020304" pitchFamily="18" charset="0"/>
                <a:cs typeface="Times New Roman" panose="02020603050405020304" pitchFamily="18" charset="0"/>
              </a:rPr>
              <a:t>CUI (Character User Interface)</a:t>
            </a:r>
          </a:p>
          <a:p>
            <a:pPr lvl="1" algn="just">
              <a:buFont typeface="Wingdings" panose="05000000000000000000" pitchFamily="2" charset="2"/>
              <a:buChar char="Ø"/>
            </a:pPr>
            <a:r>
              <a:rPr lang="en-IN" sz="2000" b="1" dirty="0">
                <a:solidFill>
                  <a:srgbClr val="0070C0"/>
                </a:solidFill>
                <a:latin typeface="Times New Roman" panose="02020603050405020304" pitchFamily="18" charset="0"/>
                <a:cs typeface="Times New Roman" panose="02020603050405020304" pitchFamily="18" charset="0"/>
              </a:rPr>
              <a:t>GUI (Graphical User Interface)</a:t>
            </a:r>
          </a:p>
          <a:p>
            <a:pPr lvl="1">
              <a:buFont typeface="Wingdings" panose="05000000000000000000" pitchFamily="2" charset="2"/>
              <a:buChar char="Ø"/>
            </a:pPr>
            <a:r>
              <a:rPr lang="en-IN" sz="2000" b="1" dirty="0">
                <a:solidFill>
                  <a:srgbClr val="0070C0"/>
                </a:solidFill>
                <a:latin typeface="Times New Roman" panose="02020603050405020304" pitchFamily="18" charset="0"/>
                <a:cs typeface="Times New Roman" panose="02020603050405020304" pitchFamily="18" charset="0"/>
              </a:rPr>
              <a:t>Abstract Window Toolkit (AWT)</a:t>
            </a:r>
          </a:p>
          <a:p>
            <a:r>
              <a:rPr lang="en-US" b="1" dirty="0">
                <a:solidFill>
                  <a:srgbClr val="EC2914"/>
                </a:solidFill>
                <a:latin typeface="Times New Roman" panose="02020603050405020304" pitchFamily="18" charset="0"/>
                <a:cs typeface="Times New Roman" panose="02020603050405020304" pitchFamily="18" charset="0"/>
              </a:rPr>
              <a:t>What are Applets in Java?</a:t>
            </a:r>
          </a:p>
          <a:p>
            <a:pPr lvl="1">
              <a:buFont typeface="Wingdings" panose="05000000000000000000" pitchFamily="2" charset="2"/>
              <a:buChar char="Ø"/>
            </a:pPr>
            <a:r>
              <a:rPr lang="en-US" sz="2000" b="1" dirty="0">
                <a:solidFill>
                  <a:srgbClr val="0070C0"/>
                </a:solidFill>
                <a:latin typeface="Times New Roman" panose="02020603050405020304" pitchFamily="18" charset="0"/>
                <a:cs typeface="Times New Roman" panose="02020603050405020304" pitchFamily="18" charset="0"/>
              </a:rPr>
              <a:t>Applet Basics</a:t>
            </a:r>
          </a:p>
          <a:p>
            <a:pPr lvl="1">
              <a:buFont typeface="Wingdings" panose="05000000000000000000" pitchFamily="2" charset="2"/>
              <a:buChar char="Ø"/>
            </a:pPr>
            <a:r>
              <a:rPr lang="en-US" sz="2000" b="1" dirty="0">
                <a:solidFill>
                  <a:srgbClr val="0070C0"/>
                </a:solidFill>
                <a:latin typeface="Times New Roman" panose="02020603050405020304" pitchFamily="18" charset="0"/>
                <a:cs typeface="Times New Roman" panose="02020603050405020304" pitchFamily="18" charset="0"/>
              </a:rPr>
              <a:t>Life Cycle of an Applet</a:t>
            </a:r>
          </a:p>
          <a:p>
            <a:pPr lvl="1">
              <a:buFont typeface="Wingdings" panose="05000000000000000000" pitchFamily="2" charset="2"/>
              <a:buChar char="Ø"/>
            </a:pPr>
            <a:r>
              <a:rPr lang="en-US" sz="2000" b="1" dirty="0">
                <a:solidFill>
                  <a:srgbClr val="0070C0"/>
                </a:solidFill>
                <a:latin typeface="Times New Roman" panose="02020603050405020304" pitchFamily="18" charset="0"/>
                <a:cs typeface="Times New Roman" panose="02020603050405020304" pitchFamily="18" charset="0"/>
              </a:rPr>
              <a:t>Types of Applets in Java</a:t>
            </a:r>
          </a:p>
          <a:p>
            <a:pPr lvl="1">
              <a:buFont typeface="Wingdings" panose="05000000000000000000" pitchFamily="2" charset="2"/>
              <a:buChar char="Ø"/>
            </a:pPr>
            <a:r>
              <a:rPr lang="en-US" sz="2000" b="1" dirty="0">
                <a:solidFill>
                  <a:srgbClr val="0070C0"/>
                </a:solidFill>
                <a:latin typeface="Times New Roman" panose="02020603050405020304" pitchFamily="18" charset="0"/>
                <a:cs typeface="Times New Roman" panose="02020603050405020304" pitchFamily="18" charset="0"/>
              </a:rPr>
              <a:t>How to run an Applet</a:t>
            </a:r>
          </a:p>
          <a:p>
            <a:pPr lvl="1">
              <a:buFont typeface="Wingdings" panose="05000000000000000000" pitchFamily="2" charset="2"/>
              <a:buChar char="Ø"/>
            </a:pPr>
            <a:r>
              <a:rPr lang="en-US" sz="2000" b="1" dirty="0">
                <a:solidFill>
                  <a:srgbClr val="0070C0"/>
                </a:solidFill>
                <a:latin typeface="Times New Roman" panose="02020603050405020304" pitchFamily="18" charset="0"/>
                <a:cs typeface="Times New Roman" panose="02020603050405020304" pitchFamily="18" charset="0"/>
              </a:rPr>
              <a:t>Sample Applet Programs</a:t>
            </a:r>
          </a:p>
          <a:p>
            <a:pPr lvl="1">
              <a:buFont typeface="Wingdings" panose="05000000000000000000" pitchFamily="2" charset="2"/>
              <a:buChar char="Ø"/>
            </a:pPr>
            <a:r>
              <a:rPr lang="en-US" sz="2000" b="1" dirty="0">
                <a:solidFill>
                  <a:srgbClr val="0070C0"/>
                </a:solidFill>
                <a:latin typeface="Times New Roman" panose="02020603050405020304" pitchFamily="18" charset="0"/>
                <a:cs typeface="Times New Roman" panose="02020603050405020304" pitchFamily="18" charset="0"/>
              </a:rPr>
              <a:t>Advantages and Disadvantages</a:t>
            </a:r>
          </a:p>
          <a:p>
            <a:pPr lvl="1">
              <a:buFont typeface="Wingdings" panose="05000000000000000000" pitchFamily="2" charset="2"/>
              <a:buChar char="Ø"/>
            </a:pPr>
            <a:r>
              <a:rPr lang="en-US" sz="2000" b="1" dirty="0">
                <a:solidFill>
                  <a:srgbClr val="0070C0"/>
                </a:solidFill>
                <a:latin typeface="Times New Roman" panose="02020603050405020304" pitchFamily="18" charset="0"/>
                <a:cs typeface="Times New Roman" panose="02020603050405020304" pitchFamily="18" charset="0"/>
              </a:rPr>
              <a:t>Applet Features over HTML</a:t>
            </a:r>
          </a:p>
          <a:p>
            <a:pPr lvl="1">
              <a:buFont typeface="Wingdings" panose="05000000000000000000" pitchFamily="2" charset="2"/>
              <a:buChar char="Ø"/>
            </a:pPr>
            <a:endParaRPr lang="en-US" sz="2000" b="1" dirty="0">
              <a:solidFill>
                <a:srgbClr val="0070C0"/>
              </a:solidFill>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endParaRPr lang="en-US" sz="2000" b="1" dirty="0">
              <a:solidFill>
                <a:srgbClr val="0070C0"/>
              </a:solidFill>
              <a:latin typeface="Times New Roman" panose="02020603050405020304" pitchFamily="18" charset="0"/>
              <a:cs typeface="Times New Roman" panose="02020603050405020304" pitchFamily="18" charset="0"/>
            </a:endParaRPr>
          </a:p>
          <a:p>
            <a:pPr lvl="1">
              <a:buFont typeface="Wingdings" panose="05000000000000000000" pitchFamily="2" charset="2"/>
              <a:buChar char="Ø"/>
            </a:pPr>
            <a:endParaRPr lang="en-US" sz="2000" b="1" dirty="0">
              <a:solidFill>
                <a:srgbClr val="0070C0"/>
              </a:solidFill>
              <a:latin typeface="Times New Roman" panose="02020603050405020304" pitchFamily="18" charset="0"/>
              <a:cs typeface="Times New Roman" panose="02020603050405020304" pitchFamily="18" charset="0"/>
            </a:endParaRPr>
          </a:p>
          <a:p>
            <a:pPr marL="457200" lvl="1" indent="0">
              <a:buNone/>
            </a:pPr>
            <a:endParaRPr lang="en-IN" dirty="0"/>
          </a:p>
          <a:p>
            <a:pPr marL="457200" lvl="1" indent="0">
              <a:buNone/>
            </a:pPr>
            <a:endParaRPr lang="en-IN" dirty="0"/>
          </a:p>
          <a:p>
            <a:pPr marL="457200" lvl="1" indent="0">
              <a:buNone/>
            </a:pPr>
            <a:endParaRPr lang="en-IN" dirty="0"/>
          </a:p>
        </p:txBody>
      </p:sp>
      <p:sp>
        <p:nvSpPr>
          <p:cNvPr id="4" name="Date Placeholder 3">
            <a:extLst>
              <a:ext uri="{FF2B5EF4-FFF2-40B4-BE49-F238E27FC236}">
                <a16:creationId xmlns:a16="http://schemas.microsoft.com/office/drawing/2014/main" xmlns="" id="{B0E0D70D-9700-B925-6113-62F5E8D3976C}"/>
              </a:ext>
            </a:extLst>
          </p:cNvPr>
          <p:cNvSpPr>
            <a:spLocks noGrp="1"/>
          </p:cNvSpPr>
          <p:nvPr>
            <p:ph type="dt" sz="half" idx="10"/>
          </p:nvPr>
        </p:nvSpPr>
        <p:spPr/>
        <p:txBody>
          <a:bodyPr/>
          <a:lstStyle/>
          <a:p>
            <a:fld id="{F8BCD6EF-9334-4E53-AD41-0EBFAA64D6BA}" type="datetime1">
              <a:rPr lang="en-IN" smtClean="0"/>
              <a:t>28-08-2023</a:t>
            </a:fld>
            <a:endParaRPr lang="en-IN" dirty="0"/>
          </a:p>
        </p:txBody>
      </p:sp>
      <p:sp>
        <p:nvSpPr>
          <p:cNvPr id="5" name="Footer Placeholder 4">
            <a:extLst>
              <a:ext uri="{FF2B5EF4-FFF2-40B4-BE49-F238E27FC236}">
                <a16:creationId xmlns:a16="http://schemas.microsoft.com/office/drawing/2014/main" xmlns="" id="{FBAE8686-51F8-F805-C59C-7339C08DDB60}"/>
              </a:ext>
            </a:extLst>
          </p:cNvPr>
          <p:cNvSpPr>
            <a:spLocks noGrp="1"/>
          </p:cNvSpPr>
          <p:nvPr>
            <p:ph type="ftr" sz="quarter" idx="11"/>
          </p:nvPr>
        </p:nvSpPr>
        <p:spPr/>
        <p:txBody>
          <a:bodyPr/>
          <a:lstStyle/>
          <a:p>
            <a:r>
              <a:rPr lang="en-IN" smtClean="0"/>
              <a:t>APP Faculties - CINTEL</a:t>
            </a:r>
            <a:endParaRPr lang="en-IN" dirty="0"/>
          </a:p>
        </p:txBody>
      </p:sp>
      <p:sp>
        <p:nvSpPr>
          <p:cNvPr id="6" name="Slide Number Placeholder 5">
            <a:extLst>
              <a:ext uri="{FF2B5EF4-FFF2-40B4-BE49-F238E27FC236}">
                <a16:creationId xmlns:a16="http://schemas.microsoft.com/office/drawing/2014/main" xmlns="" id="{70D0D0AA-F44B-3812-5F47-ED8A1D73E7D5}"/>
              </a:ext>
            </a:extLst>
          </p:cNvPr>
          <p:cNvSpPr>
            <a:spLocks noGrp="1"/>
          </p:cNvSpPr>
          <p:nvPr>
            <p:ph type="sldNum" sz="quarter" idx="12"/>
          </p:nvPr>
        </p:nvSpPr>
        <p:spPr/>
        <p:txBody>
          <a:bodyPr/>
          <a:lstStyle/>
          <a:p>
            <a:fld id="{6DE21BCB-44D1-4B3A-ADF0-DF0465C2F5A4}" type="slidenum">
              <a:rPr lang="en-IN" smtClean="0"/>
              <a:pPr/>
              <a:t>44</a:t>
            </a:fld>
            <a:endParaRPr lang="en-IN" dirty="0"/>
          </a:p>
        </p:txBody>
      </p:sp>
      <p:sp>
        <p:nvSpPr>
          <p:cNvPr id="9" name="Rectangle: Rounded Corners 8">
            <a:extLst>
              <a:ext uri="{FF2B5EF4-FFF2-40B4-BE49-F238E27FC236}">
                <a16:creationId xmlns:a16="http://schemas.microsoft.com/office/drawing/2014/main" xmlns="" id="{F0938B6B-1BAD-D30D-C689-E8A2D6235EAC}"/>
              </a:ext>
            </a:extLst>
          </p:cNvPr>
          <p:cNvSpPr/>
          <p:nvPr/>
        </p:nvSpPr>
        <p:spPr>
          <a:xfrm>
            <a:off x="3074894" y="1590115"/>
            <a:ext cx="6220026" cy="4566677"/>
          </a:xfrm>
          <a:prstGeom prst="roundRect">
            <a:avLst/>
          </a:prstGeom>
          <a:noFill/>
          <a:ln w="2540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TextBox 9">
            <a:extLst>
              <a:ext uri="{FF2B5EF4-FFF2-40B4-BE49-F238E27FC236}">
                <a16:creationId xmlns:a16="http://schemas.microsoft.com/office/drawing/2014/main" xmlns="" id="{7338ABAD-A8C9-DA45-111D-25A393175E80}"/>
              </a:ext>
            </a:extLst>
          </p:cNvPr>
          <p:cNvSpPr txBox="1"/>
          <p:nvPr/>
        </p:nvSpPr>
        <p:spPr>
          <a:xfrm>
            <a:off x="0" y="77274"/>
            <a:ext cx="12192000" cy="6858000"/>
          </a:xfrm>
          <a:prstGeom prst="rect">
            <a:avLst/>
          </a:prstGeom>
          <a:noFill/>
          <a:ln w="76200">
            <a:solidFill>
              <a:srgbClr val="FFC000"/>
            </a:solidFill>
          </a:ln>
        </p:spPr>
        <p:txBody>
          <a:bodyPr wrap="square">
            <a:spAutoFit/>
          </a:bodyPr>
          <a:lstStyle/>
          <a:p>
            <a:endParaRPr lang="en-IN" dirty="0"/>
          </a:p>
        </p:txBody>
      </p:sp>
      <p:sp>
        <p:nvSpPr>
          <p:cNvPr id="11" name="Date Placeholder 5"/>
          <p:cNvSpPr txBox="1">
            <a:spLocks/>
          </p:cNvSpPr>
          <p:nvPr/>
        </p:nvSpPr>
        <p:spPr>
          <a:xfrm>
            <a:off x="0" y="6496050"/>
            <a:ext cx="40386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1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B50BFFBF-F734-44E5-BDDD-7F962E4810AF}" type="datetime1">
              <a:rPr lang="en-IN" smtClean="0">
                <a:solidFill>
                  <a:srgbClr val="0000FF"/>
                </a:solidFill>
                <a:latin typeface="Bookman Old Style" panose="02050604050505020204" pitchFamily="18" charset="0"/>
              </a:rPr>
              <a:pPr/>
              <a:t>28-08-2023</a:t>
            </a:fld>
            <a:endParaRPr lang="en-IN" dirty="0">
              <a:solidFill>
                <a:srgbClr val="0000FF"/>
              </a:solidFill>
              <a:latin typeface="Bookman Old Style" panose="02050604050505020204" pitchFamily="18" charset="0"/>
            </a:endParaRPr>
          </a:p>
        </p:txBody>
      </p:sp>
      <p:sp>
        <p:nvSpPr>
          <p:cNvPr id="12" name="Date Placeholder 5"/>
          <p:cNvSpPr txBox="1">
            <a:spLocks/>
          </p:cNvSpPr>
          <p:nvPr/>
        </p:nvSpPr>
        <p:spPr>
          <a:xfrm>
            <a:off x="4038600" y="6478354"/>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Tree>
    <p:extLst>
      <p:ext uri="{BB962C8B-B14F-4D97-AF65-F5344CB8AC3E}">
        <p14:creationId xmlns:p14="http://schemas.microsoft.com/office/powerpoint/2010/main" val="12528628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xmlns="" id="{E3A01021-AE98-8EB1-4A2C-D25AF7343C8A}"/>
              </a:ext>
            </a:extLst>
          </p:cNvPr>
          <p:cNvSpPr>
            <a:spLocks noGrp="1"/>
          </p:cNvSpPr>
          <p:nvPr>
            <p:ph type="title"/>
          </p:nvPr>
        </p:nvSpPr>
        <p:spPr>
          <a:xfrm>
            <a:off x="71021" y="71626"/>
            <a:ext cx="9969449" cy="466726"/>
          </a:xfr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txBody>
          <a:bodyPr>
            <a:noAutofit/>
          </a:bodyPr>
          <a:lstStyle/>
          <a:p>
            <a:pPr algn="ctr"/>
            <a:r>
              <a:rPr lang="en-US" sz="3600" b="1" dirty="0">
                <a:latin typeface="Times New Roman" panose="02020603050405020304" pitchFamily="18" charset="0"/>
                <a:cs typeface="Times New Roman" panose="02020603050405020304" pitchFamily="18" charset="0"/>
              </a:rPr>
              <a:t>JAVA APPLETS </a:t>
            </a:r>
            <a:endParaRPr lang="en-IN" sz="3600" b="1" dirty="0">
              <a:latin typeface="Times New Roman" panose="02020603050405020304" pitchFamily="18" charset="0"/>
              <a:cs typeface="Times New Roman" panose="02020603050405020304" pitchFamily="18" charset="0"/>
            </a:endParaRPr>
          </a:p>
        </p:txBody>
      </p:sp>
      <p:sp>
        <p:nvSpPr>
          <p:cNvPr id="4" name="Content Placeholder 3">
            <a:extLst>
              <a:ext uri="{FF2B5EF4-FFF2-40B4-BE49-F238E27FC236}">
                <a16:creationId xmlns:a16="http://schemas.microsoft.com/office/drawing/2014/main" xmlns="" id="{D48A230F-8F55-4496-AB63-B9AB669D9C2C}"/>
              </a:ext>
            </a:extLst>
          </p:cNvPr>
          <p:cNvSpPr>
            <a:spLocks noGrp="1"/>
          </p:cNvSpPr>
          <p:nvPr>
            <p:ph idx="1"/>
          </p:nvPr>
        </p:nvSpPr>
        <p:spPr>
          <a:xfrm>
            <a:off x="340658" y="541432"/>
            <a:ext cx="11510683" cy="5969933"/>
          </a:xfrm>
        </p:spPr>
        <p:txBody>
          <a:bodyPr>
            <a:normAutofit fontScale="85000" lnSpcReduction="10000"/>
          </a:bodyPr>
          <a:lstStyle/>
          <a:p>
            <a:pPr marL="0" indent="0" algn="just">
              <a:buNone/>
            </a:pPr>
            <a:r>
              <a:rPr lang="en-IN" sz="4200" b="1" dirty="0">
                <a:solidFill>
                  <a:srgbClr val="EC2914"/>
                </a:solidFill>
                <a:latin typeface="Times New Roman" panose="02020603050405020304" pitchFamily="18" charset="0"/>
                <a:cs typeface="Times New Roman" panose="02020603050405020304" pitchFamily="18" charset="0"/>
              </a:rPr>
              <a:t>Introduction</a:t>
            </a:r>
          </a:p>
          <a:p>
            <a:pPr marL="0" indent="0" algn="just">
              <a:buNone/>
            </a:pPr>
            <a:r>
              <a:rPr lang="en-IN" sz="2000" dirty="0">
                <a:solidFill>
                  <a:srgbClr val="232629"/>
                </a:solidFill>
                <a:latin typeface="Times New Roman" panose="02020603050405020304" pitchFamily="18" charset="0"/>
                <a:cs typeface="Times New Roman" panose="02020603050405020304" pitchFamily="18" charset="0"/>
              </a:rPr>
              <a:t>There are two ways that users can interact with the programme:</a:t>
            </a:r>
          </a:p>
          <a:p>
            <a:pPr marL="0" indent="0" algn="just">
              <a:buNone/>
            </a:pPr>
            <a:r>
              <a:rPr lang="en-IN" sz="2000" dirty="0">
                <a:solidFill>
                  <a:srgbClr val="232629"/>
                </a:solidFill>
                <a:latin typeface="Times New Roman" panose="02020603050405020304" pitchFamily="18" charset="0"/>
                <a:cs typeface="Times New Roman" panose="02020603050405020304" pitchFamily="18" charset="0"/>
              </a:rPr>
              <a:t>They are:</a:t>
            </a:r>
          </a:p>
          <a:p>
            <a:pPr algn="just">
              <a:buFont typeface="Wingdings" panose="05000000000000000000" pitchFamily="2" charset="2"/>
              <a:buChar char="Ø"/>
            </a:pPr>
            <a:r>
              <a:rPr lang="en-IN" sz="2200" b="1" dirty="0">
                <a:solidFill>
                  <a:srgbClr val="0070C0"/>
                </a:solidFill>
                <a:latin typeface="Times New Roman" panose="02020603050405020304" pitchFamily="18" charset="0"/>
                <a:cs typeface="Times New Roman" panose="02020603050405020304" pitchFamily="18" charset="0"/>
              </a:rPr>
              <a:t>CUI (Character User Interface)</a:t>
            </a:r>
          </a:p>
          <a:p>
            <a:pPr algn="just">
              <a:buFont typeface="Wingdings" panose="05000000000000000000" pitchFamily="2" charset="2"/>
              <a:buChar char="Ø"/>
            </a:pPr>
            <a:r>
              <a:rPr lang="en-IN" sz="2200" b="1" dirty="0">
                <a:solidFill>
                  <a:srgbClr val="0070C0"/>
                </a:solidFill>
                <a:latin typeface="Times New Roman" panose="02020603050405020304" pitchFamily="18" charset="0"/>
                <a:cs typeface="Times New Roman" panose="02020603050405020304" pitchFamily="18" charset="0"/>
              </a:rPr>
              <a:t>GUI (Graphical User Interface)</a:t>
            </a:r>
          </a:p>
          <a:p>
            <a:pPr marL="0" indent="0" algn="just">
              <a:buNone/>
            </a:pPr>
            <a:endParaRPr lang="en-IN" sz="1400" dirty="0">
              <a:solidFill>
                <a:srgbClr val="232629"/>
              </a:solidFill>
              <a:latin typeface="Times New Roman" panose="02020603050405020304" pitchFamily="18" charset="0"/>
              <a:cs typeface="Times New Roman" panose="02020603050405020304" pitchFamily="18" charset="0"/>
            </a:endParaRPr>
          </a:p>
          <a:p>
            <a:pPr algn="just"/>
            <a:r>
              <a:rPr lang="en-IN" sz="2400" b="1" dirty="0">
                <a:solidFill>
                  <a:srgbClr val="0070C0"/>
                </a:solidFill>
                <a:latin typeface="Times New Roman" panose="02020603050405020304" pitchFamily="18" charset="0"/>
                <a:cs typeface="Times New Roman" panose="02020603050405020304" pitchFamily="18" charset="0"/>
              </a:rPr>
              <a:t>Character User Interface(CUI</a:t>
            </a:r>
            <a:r>
              <a:rPr lang="en-IN" sz="2400" b="1" dirty="0">
                <a:solidFill>
                  <a:srgbClr val="0070C0"/>
                </a:solidFill>
                <a:latin typeface="Times New Roman" panose="02020603050405020304" pitchFamily="18" charset="0"/>
                <a:cs typeface="Times New Roman" panose="02020603050405020304" pitchFamily="18" charset="0"/>
                <a:sym typeface="Wingdings" panose="05000000000000000000" pitchFamily="2" charset="2"/>
              </a:rPr>
              <a:t>):</a:t>
            </a:r>
          </a:p>
          <a:p>
            <a:pPr marL="0" indent="0" algn="just">
              <a:lnSpc>
                <a:spcPct val="120000"/>
              </a:lnSpc>
              <a:buNone/>
            </a:pPr>
            <a:r>
              <a:rPr lang="en-IN" sz="2100" dirty="0">
                <a:solidFill>
                  <a:srgbClr val="232629"/>
                </a:solidFill>
                <a:latin typeface="Times New Roman" panose="02020603050405020304" pitchFamily="18" charset="0"/>
                <a:cs typeface="Times New Roman" panose="02020603050405020304" pitchFamily="18" charset="0"/>
              </a:rPr>
              <a:t>In CUI user interacts with the application by typing characters or commands. In CUI user should remember the commands. It is not user friendly.</a:t>
            </a:r>
          </a:p>
          <a:p>
            <a:pPr marL="0" indent="0" algn="just">
              <a:lnSpc>
                <a:spcPct val="120000"/>
              </a:lnSpc>
              <a:buNone/>
            </a:pPr>
            <a:r>
              <a:rPr lang="en-IN" sz="2100" b="1" dirty="0">
                <a:solidFill>
                  <a:srgbClr val="232629"/>
                </a:solidFill>
                <a:latin typeface="Times New Roman" panose="02020603050405020304" pitchFamily="18" charset="0"/>
                <a:cs typeface="Times New Roman" panose="02020603050405020304" pitchFamily="18" charset="0"/>
                <a:sym typeface="Wingdings" panose="05000000000000000000" pitchFamily="2" charset="2"/>
              </a:rPr>
              <a:t>Example:  </a:t>
            </a:r>
            <a:r>
              <a:rPr lang="en-IN" sz="2100" dirty="0">
                <a:solidFill>
                  <a:srgbClr val="232629"/>
                </a:solidFill>
                <a:latin typeface="Times New Roman" panose="02020603050405020304" pitchFamily="18" charset="0"/>
                <a:cs typeface="Times New Roman" panose="02020603050405020304" pitchFamily="18" charset="0"/>
                <a:sym typeface="Wingdings" panose="05000000000000000000" pitchFamily="2" charset="2"/>
              </a:rPr>
              <a:t>In a Java program, we can add two numbers(integers) , declare the numbers, do the addition, and report the results. It makes it hard for the end user to understand how to interact with this program throughout compilation and execution (feed input and get outcomes).</a:t>
            </a:r>
          </a:p>
          <a:p>
            <a:pPr marL="0" indent="0" algn="just">
              <a:lnSpc>
                <a:spcPct val="120000"/>
              </a:lnSpc>
              <a:buNone/>
            </a:pPr>
            <a:r>
              <a:rPr lang="en-IN" sz="2000" dirty="0">
                <a:solidFill>
                  <a:srgbClr val="232629"/>
                </a:solidFill>
                <a:latin typeface="Times New Roman" panose="02020603050405020304" pitchFamily="18" charset="0"/>
                <a:cs typeface="Times New Roman" panose="02020603050405020304" pitchFamily="18" charset="0"/>
              </a:rPr>
              <a:t>Let's take into consideration that the aforementioned program can have the user-friendly (GUI) following configuration:</a:t>
            </a:r>
          </a:p>
          <a:p>
            <a:pPr marL="0" indent="0" algn="just">
              <a:lnSpc>
                <a:spcPct val="120000"/>
              </a:lnSpc>
              <a:buNone/>
            </a:pPr>
            <a:endParaRPr lang="en-IN" sz="2000" dirty="0">
              <a:solidFill>
                <a:srgbClr val="232629"/>
              </a:solidFill>
              <a:latin typeface="Times New Roman" panose="02020603050405020304" pitchFamily="18" charset="0"/>
              <a:cs typeface="Times New Roman" panose="02020603050405020304" pitchFamily="18" charset="0"/>
            </a:endParaRPr>
          </a:p>
          <a:p>
            <a:pPr marL="0" indent="0" algn="just">
              <a:lnSpc>
                <a:spcPct val="120000"/>
              </a:lnSpc>
              <a:buNone/>
            </a:pPr>
            <a:r>
              <a:rPr lang="en-IN" sz="2000" dirty="0">
                <a:solidFill>
                  <a:srgbClr val="232629"/>
                </a:solidFill>
                <a:latin typeface="Times New Roman" panose="02020603050405020304" pitchFamily="18" charset="0"/>
                <a:cs typeface="Times New Roman" panose="02020603050405020304" pitchFamily="18" charset="0"/>
              </a:rPr>
              <a:t>Whenever the end-user compile the program, can enter two numbers in the given space and clicking on the “equal button”, can get the results in the specified space, which is easy to understand. This is an example for GUI for addition of two numbers.</a:t>
            </a:r>
          </a:p>
          <a:p>
            <a:pPr marL="0" indent="0">
              <a:buNone/>
            </a:pPr>
            <a:endParaRPr lang="en-IN" dirty="0"/>
          </a:p>
        </p:txBody>
      </p:sp>
      <p:sp>
        <p:nvSpPr>
          <p:cNvPr id="14" name="Date Placeholder 13">
            <a:extLst>
              <a:ext uri="{FF2B5EF4-FFF2-40B4-BE49-F238E27FC236}">
                <a16:creationId xmlns:a16="http://schemas.microsoft.com/office/drawing/2014/main" xmlns="" id="{F3343417-6702-F3CA-128D-02F54DC1763B}"/>
              </a:ext>
            </a:extLst>
          </p:cNvPr>
          <p:cNvSpPr>
            <a:spLocks noGrp="1"/>
          </p:cNvSpPr>
          <p:nvPr>
            <p:ph type="dt" sz="half" idx="10"/>
          </p:nvPr>
        </p:nvSpPr>
        <p:spPr>
          <a:xfrm>
            <a:off x="340658" y="6507255"/>
            <a:ext cx="3902476" cy="365125"/>
          </a:xfrm>
        </p:spPr>
        <p:txBody>
          <a:bodyPr/>
          <a:lstStyle/>
          <a:p>
            <a:fld id="{359421F9-C44C-48C6-B8C3-0A52F7980FF6}" type="datetime1">
              <a:rPr lang="en-IN" smtClean="0"/>
              <a:t>28-08-2023</a:t>
            </a:fld>
            <a:endParaRPr lang="en-IN" dirty="0"/>
          </a:p>
        </p:txBody>
      </p:sp>
      <p:sp>
        <p:nvSpPr>
          <p:cNvPr id="13" name="Footer Placeholder 12">
            <a:extLst>
              <a:ext uri="{FF2B5EF4-FFF2-40B4-BE49-F238E27FC236}">
                <a16:creationId xmlns:a16="http://schemas.microsoft.com/office/drawing/2014/main" xmlns="" id="{8D0C28CF-8287-4C57-E635-F8453C03E390}"/>
              </a:ext>
            </a:extLst>
          </p:cNvPr>
          <p:cNvSpPr>
            <a:spLocks noGrp="1"/>
          </p:cNvSpPr>
          <p:nvPr>
            <p:ph type="ftr" sz="quarter" idx="11"/>
          </p:nvPr>
        </p:nvSpPr>
        <p:spPr>
          <a:xfrm>
            <a:off x="4603986" y="6514445"/>
            <a:ext cx="2818791" cy="365125"/>
          </a:xfrm>
        </p:spPr>
        <p:txBody>
          <a:bodyPr/>
          <a:lstStyle/>
          <a:p>
            <a:r>
              <a:rPr lang="en-IN" smtClean="0"/>
              <a:t>APP Faculties - CINTEL</a:t>
            </a:r>
            <a:endParaRPr lang="en-IN" dirty="0"/>
          </a:p>
        </p:txBody>
      </p:sp>
      <p:sp>
        <p:nvSpPr>
          <p:cNvPr id="35843" name="Slide Number Placeholder 3">
            <a:extLst>
              <a:ext uri="{FF2B5EF4-FFF2-40B4-BE49-F238E27FC236}">
                <a16:creationId xmlns:a16="http://schemas.microsoft.com/office/drawing/2014/main" xmlns="" id="{F136162E-3003-4D8B-9E1A-01A23403A365}"/>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2B25BAD1-9B90-4CF8-9014-D131FF96DFC6}" type="slidenum">
              <a:rPr lang="en-US" altLang="en-US" sz="1400"/>
              <a:pPr>
                <a:spcBef>
                  <a:spcPct val="0"/>
                </a:spcBef>
                <a:buFontTx/>
                <a:buNone/>
              </a:pPr>
              <a:t>45</a:t>
            </a:fld>
            <a:endParaRPr lang="en-US" altLang="en-US" sz="1400"/>
          </a:p>
        </p:txBody>
      </p:sp>
      <p:grpSp>
        <p:nvGrpSpPr>
          <p:cNvPr id="12" name="Group 11">
            <a:extLst>
              <a:ext uri="{FF2B5EF4-FFF2-40B4-BE49-F238E27FC236}">
                <a16:creationId xmlns:a16="http://schemas.microsoft.com/office/drawing/2014/main" xmlns="" id="{EC57C631-601B-A1E7-AE2C-E7543775E3AB}"/>
              </a:ext>
            </a:extLst>
          </p:cNvPr>
          <p:cNvGrpSpPr/>
          <p:nvPr/>
        </p:nvGrpSpPr>
        <p:grpSpPr>
          <a:xfrm>
            <a:off x="454749" y="5217460"/>
            <a:ext cx="10791475" cy="313765"/>
            <a:chOff x="562325" y="3693459"/>
            <a:chExt cx="10791475" cy="313765"/>
          </a:xfrm>
        </p:grpSpPr>
        <p:sp>
          <p:nvSpPr>
            <p:cNvPr id="7" name="Rectangle: Rounded Corners 6">
              <a:extLst>
                <a:ext uri="{FF2B5EF4-FFF2-40B4-BE49-F238E27FC236}">
                  <a16:creationId xmlns:a16="http://schemas.microsoft.com/office/drawing/2014/main" xmlns="" id="{9047978D-962B-A277-DD61-CA77CE070A5C}"/>
                </a:ext>
              </a:extLst>
            </p:cNvPr>
            <p:cNvSpPr/>
            <p:nvPr/>
          </p:nvSpPr>
          <p:spPr>
            <a:xfrm>
              <a:off x="7104668" y="3702424"/>
              <a:ext cx="4249132" cy="304800"/>
            </a:xfrm>
            <a:prstGeom prst="roundRect">
              <a:avLst/>
            </a:prstGeom>
            <a:solidFill>
              <a:srgbClr val="FDEDA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Result (Addition of Two integer numbers)</a:t>
              </a:r>
              <a:endParaRPr lang="en-IN" dirty="0">
                <a:solidFill>
                  <a:schemeClr val="tx1"/>
                </a:solidFill>
              </a:endParaRPr>
            </a:p>
          </p:txBody>
        </p:sp>
        <p:sp>
          <p:nvSpPr>
            <p:cNvPr id="2" name="Rectangle: Rounded Corners 1">
              <a:extLst>
                <a:ext uri="{FF2B5EF4-FFF2-40B4-BE49-F238E27FC236}">
                  <a16:creationId xmlns:a16="http://schemas.microsoft.com/office/drawing/2014/main" xmlns="" id="{5803B8DE-3BD7-4095-ABC5-7A5E57EE68FD}"/>
                </a:ext>
              </a:extLst>
            </p:cNvPr>
            <p:cNvSpPr/>
            <p:nvPr/>
          </p:nvSpPr>
          <p:spPr>
            <a:xfrm>
              <a:off x="562325" y="3693459"/>
              <a:ext cx="2620146" cy="304800"/>
            </a:xfrm>
            <a:prstGeom prst="roundRect">
              <a:avLst/>
            </a:prstGeom>
            <a:solidFill>
              <a:srgbClr val="FDEDA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Enter number 1 (integer)</a:t>
              </a:r>
              <a:endParaRPr lang="en-IN" dirty="0">
                <a:solidFill>
                  <a:schemeClr val="tx1"/>
                </a:solidFill>
              </a:endParaRPr>
            </a:p>
          </p:txBody>
        </p:sp>
        <p:sp>
          <p:nvSpPr>
            <p:cNvPr id="6" name="Rectangle: Rounded Corners 5">
              <a:extLst>
                <a:ext uri="{FF2B5EF4-FFF2-40B4-BE49-F238E27FC236}">
                  <a16:creationId xmlns:a16="http://schemas.microsoft.com/office/drawing/2014/main" xmlns="" id="{0F7DF352-4BB7-99D0-7E75-17144C264476}"/>
                </a:ext>
              </a:extLst>
            </p:cNvPr>
            <p:cNvSpPr/>
            <p:nvPr/>
          </p:nvSpPr>
          <p:spPr>
            <a:xfrm>
              <a:off x="3827932" y="3702424"/>
              <a:ext cx="2590798" cy="304800"/>
            </a:xfrm>
            <a:prstGeom prst="roundRect">
              <a:avLst/>
            </a:prstGeom>
            <a:solidFill>
              <a:srgbClr val="FDEDA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Enter number 2 (integer)</a:t>
              </a:r>
              <a:endParaRPr lang="en-IN" dirty="0"/>
            </a:p>
          </p:txBody>
        </p:sp>
        <p:sp>
          <p:nvSpPr>
            <p:cNvPr id="8" name="Oval 7">
              <a:extLst>
                <a:ext uri="{FF2B5EF4-FFF2-40B4-BE49-F238E27FC236}">
                  <a16:creationId xmlns:a16="http://schemas.microsoft.com/office/drawing/2014/main" xmlns="" id="{6015F4EB-852A-C799-33B4-8AA18E46487F}"/>
                </a:ext>
              </a:extLst>
            </p:cNvPr>
            <p:cNvSpPr/>
            <p:nvPr/>
          </p:nvSpPr>
          <p:spPr>
            <a:xfrm>
              <a:off x="3321425" y="3693459"/>
              <a:ext cx="367553" cy="304800"/>
            </a:xfrm>
            <a:prstGeom prst="ellipse">
              <a:avLst/>
            </a:prstGeom>
            <a:solidFill>
              <a:srgbClr val="ACD59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a:t>
              </a:r>
              <a:endParaRPr lang="en-IN" b="1" dirty="0">
                <a:solidFill>
                  <a:schemeClr val="tx1"/>
                </a:solidFill>
              </a:endParaRPr>
            </a:p>
          </p:txBody>
        </p:sp>
        <p:sp>
          <p:nvSpPr>
            <p:cNvPr id="9" name="Oval 8">
              <a:extLst>
                <a:ext uri="{FF2B5EF4-FFF2-40B4-BE49-F238E27FC236}">
                  <a16:creationId xmlns:a16="http://schemas.microsoft.com/office/drawing/2014/main" xmlns="" id="{AAC28F8A-B6D8-A63E-B494-A98BBC612A94}"/>
                </a:ext>
              </a:extLst>
            </p:cNvPr>
            <p:cNvSpPr/>
            <p:nvPr/>
          </p:nvSpPr>
          <p:spPr>
            <a:xfrm>
              <a:off x="6638367" y="3702424"/>
              <a:ext cx="367553" cy="304800"/>
            </a:xfrm>
            <a:prstGeom prst="ellipse">
              <a:avLst/>
            </a:prstGeom>
            <a:solidFill>
              <a:srgbClr val="ACD593"/>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b="1" dirty="0"/>
                <a:t>=</a:t>
              </a:r>
              <a:endParaRPr lang="en-IN" b="1" dirty="0"/>
            </a:p>
          </p:txBody>
        </p:sp>
      </p:grpSp>
      <p:sp>
        <p:nvSpPr>
          <p:cNvPr id="10" name="TextBox 9">
            <a:extLst>
              <a:ext uri="{FF2B5EF4-FFF2-40B4-BE49-F238E27FC236}">
                <a16:creationId xmlns:a16="http://schemas.microsoft.com/office/drawing/2014/main" xmlns="" id="{2D43EA49-B96C-D7BD-F396-EF9EC1C3740D}"/>
              </a:ext>
            </a:extLst>
          </p:cNvPr>
          <p:cNvSpPr txBox="1"/>
          <p:nvPr/>
        </p:nvSpPr>
        <p:spPr>
          <a:xfrm>
            <a:off x="0" y="21570"/>
            <a:ext cx="12192000" cy="6858000"/>
          </a:xfrm>
          <a:prstGeom prst="rect">
            <a:avLst/>
          </a:prstGeom>
          <a:noFill/>
          <a:ln w="76200">
            <a:solidFill>
              <a:srgbClr val="FFC000"/>
            </a:solidFill>
          </a:ln>
        </p:spPr>
        <p:txBody>
          <a:bodyPr wrap="square">
            <a:spAutoFit/>
          </a:bodyPr>
          <a:lstStyle/>
          <a:p>
            <a:endParaRPr lang="en-IN" dirty="0"/>
          </a:p>
        </p:txBody>
      </p:sp>
      <p:sp>
        <p:nvSpPr>
          <p:cNvPr id="15" name="Date Placeholder 5"/>
          <p:cNvSpPr txBox="1">
            <a:spLocks/>
          </p:cNvSpPr>
          <p:nvPr/>
        </p:nvSpPr>
        <p:spPr>
          <a:xfrm>
            <a:off x="0" y="6496050"/>
            <a:ext cx="40386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1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B50BFFBF-F734-44E5-BDDD-7F962E4810AF}" type="datetime1">
              <a:rPr lang="en-IN" smtClean="0">
                <a:solidFill>
                  <a:srgbClr val="0000FF"/>
                </a:solidFill>
                <a:latin typeface="Bookman Old Style" panose="02050604050505020204" pitchFamily="18" charset="0"/>
              </a:rPr>
              <a:pPr/>
              <a:t>28-08-2023</a:t>
            </a:fld>
            <a:endParaRPr lang="en-IN" dirty="0">
              <a:solidFill>
                <a:srgbClr val="0000FF"/>
              </a:solidFill>
              <a:latin typeface="Bookman Old Style" panose="02050604050505020204" pitchFamily="18" charset="0"/>
            </a:endParaRPr>
          </a:p>
        </p:txBody>
      </p:sp>
      <p:sp>
        <p:nvSpPr>
          <p:cNvPr id="16" name="Date Placeholder 5"/>
          <p:cNvSpPr txBox="1">
            <a:spLocks/>
          </p:cNvSpPr>
          <p:nvPr/>
        </p:nvSpPr>
        <p:spPr>
          <a:xfrm>
            <a:off x="4065957" y="6485685"/>
            <a:ext cx="8055021"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Tree>
    <p:extLst>
      <p:ext uri="{BB962C8B-B14F-4D97-AF65-F5344CB8AC3E}">
        <p14:creationId xmlns:p14="http://schemas.microsoft.com/office/powerpoint/2010/main" val="3351096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xmlns="" id="{D48A230F-8F55-4496-AB63-B9AB669D9C2C}"/>
              </a:ext>
            </a:extLst>
          </p:cNvPr>
          <p:cNvSpPr>
            <a:spLocks noGrp="1"/>
          </p:cNvSpPr>
          <p:nvPr>
            <p:ph idx="1"/>
          </p:nvPr>
        </p:nvSpPr>
        <p:spPr>
          <a:xfrm>
            <a:off x="399495" y="577049"/>
            <a:ext cx="10954305" cy="5832716"/>
          </a:xfrm>
        </p:spPr>
        <p:txBody>
          <a:bodyPr>
            <a:normAutofit/>
          </a:bodyPr>
          <a:lstStyle/>
          <a:p>
            <a:pPr algn="just">
              <a:lnSpc>
                <a:spcPct val="120000"/>
              </a:lnSpc>
            </a:pPr>
            <a:r>
              <a:rPr lang="en-IN" sz="2400" b="1" dirty="0">
                <a:solidFill>
                  <a:srgbClr val="0070C0"/>
                </a:solidFill>
                <a:latin typeface="Times New Roman" panose="02020603050405020304" pitchFamily="18" charset="0"/>
                <a:cs typeface="Times New Roman" panose="02020603050405020304" pitchFamily="18" charset="0"/>
              </a:rPr>
              <a:t>Graphical User Interface (GUI) </a:t>
            </a:r>
          </a:p>
          <a:p>
            <a:pPr marL="0" indent="0" algn="just">
              <a:lnSpc>
                <a:spcPct val="150000"/>
              </a:lnSpc>
              <a:buNone/>
            </a:pPr>
            <a:r>
              <a:rPr lang="en-IN" sz="1050" dirty="0"/>
              <a:t>	</a:t>
            </a:r>
            <a:r>
              <a:rPr lang="en-IN" sz="1600" dirty="0">
                <a:solidFill>
                  <a:srgbClr val="232629"/>
                </a:solidFill>
                <a:latin typeface="Times New Roman" panose="02020603050405020304" pitchFamily="18" charset="0"/>
                <a:cs typeface="Times New Roman" panose="02020603050405020304" pitchFamily="18" charset="0"/>
              </a:rPr>
              <a:t>Java </a:t>
            </a:r>
            <a:r>
              <a:rPr lang="en-IN" sz="1600" b="1" dirty="0">
                <a:solidFill>
                  <a:srgbClr val="B01C35"/>
                </a:solidFill>
                <a:latin typeface="Times New Roman" panose="02020603050405020304" pitchFamily="18" charset="0"/>
                <a:cs typeface="Times New Roman" panose="02020603050405020304" pitchFamily="18" charset="0"/>
              </a:rPr>
              <a:t>Abstract Window Toolkit (AWT) </a:t>
            </a:r>
            <a:r>
              <a:rPr lang="en-IN" sz="1600" dirty="0">
                <a:solidFill>
                  <a:srgbClr val="232629"/>
                </a:solidFill>
                <a:latin typeface="Times New Roman" panose="02020603050405020304" pitchFamily="18" charset="0"/>
                <a:cs typeface="Times New Roman" panose="02020603050405020304" pitchFamily="18" charset="0"/>
              </a:rPr>
              <a:t>is an </a:t>
            </a:r>
            <a:r>
              <a:rPr lang="en-IN" sz="1600" b="1" i="1" dirty="0">
                <a:solidFill>
                  <a:srgbClr val="232629"/>
                </a:solidFill>
                <a:latin typeface="Times New Roman" panose="02020603050405020304" pitchFamily="18" charset="0"/>
                <a:cs typeface="Times New Roman" panose="02020603050405020304" pitchFamily="18" charset="0"/>
              </a:rPr>
              <a:t>Application Program Interface (API) </a:t>
            </a:r>
            <a:r>
              <a:rPr lang="en-IN" sz="1600" dirty="0">
                <a:solidFill>
                  <a:srgbClr val="232629"/>
                </a:solidFill>
                <a:latin typeface="Times New Roman" panose="02020603050405020304" pitchFamily="18" charset="0"/>
                <a:cs typeface="Times New Roman" panose="02020603050405020304" pitchFamily="18" charset="0"/>
              </a:rPr>
              <a:t>to develop GUI or window-based application in java. The Abstract Window Toolkit(AWT) support for applets. The AWT contains numerous classes and methods that allow you to create and manage the GUI window.</a:t>
            </a:r>
          </a:p>
          <a:p>
            <a:pPr marL="0" indent="0" algn="just">
              <a:lnSpc>
                <a:spcPct val="150000"/>
              </a:lnSpc>
              <a:buNone/>
            </a:pPr>
            <a:r>
              <a:rPr lang="en-IN" sz="3600" b="1" dirty="0">
                <a:solidFill>
                  <a:srgbClr val="EC2914"/>
                </a:solidFill>
                <a:latin typeface="Times New Roman" panose="02020603050405020304" pitchFamily="18" charset="0"/>
                <a:cs typeface="Times New Roman" panose="02020603050405020304" pitchFamily="18" charset="0"/>
              </a:rPr>
              <a:t>Abstract Window Toolkit (AWT)</a:t>
            </a:r>
          </a:p>
          <a:p>
            <a:pPr algn="just">
              <a:lnSpc>
                <a:spcPct val="120000"/>
              </a:lnSpc>
            </a:pPr>
            <a:r>
              <a:rPr lang="en-IN" sz="1600" dirty="0">
                <a:solidFill>
                  <a:srgbClr val="232629"/>
                </a:solidFill>
                <a:latin typeface="Times New Roman" panose="02020603050405020304" pitchFamily="18" charset="0"/>
                <a:cs typeface="Times New Roman" panose="02020603050405020304" pitchFamily="18" charset="0"/>
              </a:rPr>
              <a:t>AWT is an Application programming interface (API) for creating Graphical User Interface (GUI) in Java. It allows Java programmers to develop window-based applications.</a:t>
            </a:r>
          </a:p>
          <a:p>
            <a:pPr algn="just"/>
            <a:r>
              <a:rPr lang="en-IN" sz="1600" dirty="0">
                <a:solidFill>
                  <a:srgbClr val="232629"/>
                </a:solidFill>
                <a:latin typeface="Times New Roman" panose="02020603050405020304" pitchFamily="18" charset="0"/>
                <a:cs typeface="Times New Roman" panose="02020603050405020304" pitchFamily="18" charset="0"/>
              </a:rPr>
              <a:t>AWT represents a class library to develop applications using GUI.</a:t>
            </a:r>
          </a:p>
          <a:p>
            <a:pPr algn="just">
              <a:lnSpc>
                <a:spcPct val="100000"/>
              </a:lnSpc>
            </a:pPr>
            <a:r>
              <a:rPr lang="en-IN" sz="1600" dirty="0">
                <a:solidFill>
                  <a:srgbClr val="232629"/>
                </a:solidFill>
                <a:latin typeface="Times New Roman" panose="02020603050405020304" pitchFamily="18" charset="0"/>
                <a:cs typeface="Times New Roman" panose="02020603050405020304" pitchFamily="18" charset="0"/>
              </a:rPr>
              <a:t>AWT provides various components </a:t>
            </a:r>
            <a:r>
              <a:rPr lang="en-IN" sz="1600" b="1" i="1" dirty="0">
                <a:solidFill>
                  <a:srgbClr val="232629"/>
                </a:solidFill>
                <a:latin typeface="Times New Roman" panose="02020603050405020304" pitchFamily="18" charset="0"/>
                <a:cs typeface="Times New Roman" panose="02020603050405020304" pitchFamily="18" charset="0"/>
              </a:rPr>
              <a:t>like button, label, checkbox, </a:t>
            </a:r>
            <a:r>
              <a:rPr lang="en-IN" sz="1600" dirty="0">
                <a:solidFill>
                  <a:srgbClr val="232629"/>
                </a:solidFill>
                <a:latin typeface="Times New Roman" panose="02020603050405020304" pitchFamily="18" charset="0"/>
                <a:cs typeface="Times New Roman" panose="02020603050405020304" pitchFamily="18" charset="0"/>
              </a:rPr>
              <a:t>etc. used as objects inside a </a:t>
            </a:r>
            <a:r>
              <a:rPr lang="en-IN" sz="1600" dirty="0">
                <a:solidFill>
                  <a:srgbClr val="232629"/>
                </a:solidFill>
                <a:latin typeface="Times New Roman" panose="02020603050405020304" pitchFamily="18" charset="0"/>
                <a:cs typeface="Times New Roman" panose="02020603050405020304" pitchFamily="18" charset="0"/>
                <a:hlinkClick r:id="rId3">
                  <a:extLst>
                    <a:ext uri="{A12FA001-AC4F-418D-AE19-62706E023703}">
                      <ahyp:hlinkClr xmlns:ahyp="http://schemas.microsoft.com/office/drawing/2018/hyperlinkcolor" xmlns="" val="tx"/>
                    </a:ext>
                  </a:extLst>
                </a:hlinkClick>
              </a:rPr>
              <a:t>Java</a:t>
            </a:r>
            <a:r>
              <a:rPr lang="en-IN" sz="1600" dirty="0">
                <a:solidFill>
                  <a:srgbClr val="232629"/>
                </a:solidFill>
                <a:latin typeface="Times New Roman" panose="02020603050405020304" pitchFamily="18" charset="0"/>
                <a:cs typeface="Times New Roman" panose="02020603050405020304" pitchFamily="18" charset="0"/>
              </a:rPr>
              <a:t> Program. </a:t>
            </a:r>
            <a:r>
              <a:rPr lang="en-IN" sz="1600" dirty="0">
                <a:solidFill>
                  <a:srgbClr val="232629"/>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xmlns="" val="tx"/>
                    </a:ext>
                  </a:extLst>
                </a:hlinkClick>
              </a:rPr>
              <a:t>AWT</a:t>
            </a:r>
            <a:r>
              <a:rPr lang="en-IN" sz="1600" dirty="0">
                <a:solidFill>
                  <a:srgbClr val="232629"/>
                </a:solidFill>
                <a:latin typeface="Times New Roman" panose="02020603050405020304" pitchFamily="18" charset="0"/>
                <a:cs typeface="Times New Roman" panose="02020603050405020304" pitchFamily="18" charset="0"/>
              </a:rPr>
              <a:t> components use the resources of the operating system, i.e., they are platform-dependent, which means, component's view can be changed according to the view of the operating system. The classes for AWT are provided by the </a:t>
            </a:r>
            <a:r>
              <a:rPr lang="en-IN" sz="1800" b="1" dirty="0" err="1">
                <a:solidFill>
                  <a:srgbClr val="B01C35"/>
                </a:solidFill>
                <a:latin typeface="Times New Roman" panose="02020603050405020304" pitchFamily="18" charset="0"/>
                <a:cs typeface="Times New Roman" panose="02020603050405020304" pitchFamily="18" charset="0"/>
              </a:rPr>
              <a:t>Java.awt</a:t>
            </a:r>
            <a:r>
              <a:rPr lang="en-IN" sz="1800" b="1" dirty="0">
                <a:solidFill>
                  <a:srgbClr val="B01C35"/>
                </a:solidFill>
                <a:latin typeface="Times New Roman" panose="02020603050405020304" pitchFamily="18" charset="0"/>
                <a:cs typeface="Times New Roman" panose="02020603050405020304" pitchFamily="18" charset="0"/>
              </a:rPr>
              <a:t> package</a:t>
            </a:r>
            <a:r>
              <a:rPr lang="en-IN" sz="1600" dirty="0">
                <a:solidFill>
                  <a:srgbClr val="232629"/>
                </a:solidFill>
                <a:latin typeface="Times New Roman" panose="02020603050405020304" pitchFamily="18" charset="0"/>
                <a:cs typeface="Times New Roman" panose="02020603050405020304" pitchFamily="18" charset="0"/>
              </a:rPr>
              <a:t> for various AWT components.</a:t>
            </a:r>
          </a:p>
          <a:p>
            <a:pPr algn="just">
              <a:lnSpc>
                <a:spcPct val="100000"/>
              </a:lnSpc>
            </a:pPr>
            <a:r>
              <a:rPr lang="en-IN" sz="1600" dirty="0">
                <a:solidFill>
                  <a:srgbClr val="232629"/>
                </a:solidFill>
                <a:latin typeface="Times New Roman" panose="02020603050405020304" pitchFamily="18" charset="0"/>
                <a:cs typeface="Times New Roman" panose="02020603050405020304" pitchFamily="18" charset="0"/>
              </a:rPr>
              <a:t>The </a:t>
            </a:r>
            <a:r>
              <a:rPr lang="en-IN" sz="1800" b="1" dirty="0" err="1">
                <a:solidFill>
                  <a:srgbClr val="B01C35"/>
                </a:solidFill>
                <a:latin typeface="Times New Roman" panose="02020603050405020304" pitchFamily="18" charset="0"/>
                <a:cs typeface="Times New Roman" panose="02020603050405020304" pitchFamily="18" charset="0"/>
              </a:rPr>
              <a:t>Java.awt</a:t>
            </a:r>
            <a:r>
              <a:rPr lang="en-IN" sz="1800" b="1" dirty="0">
                <a:solidFill>
                  <a:srgbClr val="B01C35"/>
                </a:solidFill>
                <a:latin typeface="Times New Roman" panose="02020603050405020304" pitchFamily="18" charset="0"/>
                <a:cs typeface="Times New Roman" panose="02020603050405020304" pitchFamily="18" charset="0"/>
              </a:rPr>
              <a:t> </a:t>
            </a:r>
            <a:r>
              <a:rPr lang="en-IN" sz="1600" dirty="0">
                <a:solidFill>
                  <a:srgbClr val="232629"/>
                </a:solidFill>
                <a:latin typeface="Times New Roman" panose="02020603050405020304" pitchFamily="18" charset="0"/>
                <a:cs typeface="Times New Roman" panose="02020603050405020304" pitchFamily="18" charset="0"/>
              </a:rPr>
              <a:t>package contains classes and interfaces that help create graphical user interfaces and enable more user-friendly programme interaction.</a:t>
            </a:r>
          </a:p>
          <a:p>
            <a:pPr algn="just">
              <a:lnSpc>
                <a:spcPct val="100000"/>
              </a:lnSpc>
            </a:pPr>
            <a:endParaRPr lang="en-IN" sz="1600" dirty="0">
              <a:solidFill>
                <a:srgbClr val="232629"/>
              </a:solidFill>
              <a:latin typeface="Times New Roman" panose="02020603050405020304" pitchFamily="18" charset="0"/>
              <a:cs typeface="Times New Roman" panose="02020603050405020304" pitchFamily="18" charset="0"/>
            </a:endParaRPr>
          </a:p>
          <a:p>
            <a:pPr marL="0" indent="0" algn="just">
              <a:lnSpc>
                <a:spcPct val="100000"/>
              </a:lnSpc>
              <a:buNone/>
            </a:pPr>
            <a:endParaRPr lang="en-IN" sz="1600" dirty="0">
              <a:solidFill>
                <a:srgbClr val="232629"/>
              </a:solidFill>
              <a:latin typeface="Times New Roman" panose="02020603050405020304" pitchFamily="18" charset="0"/>
              <a:cs typeface="Times New Roman" panose="02020603050405020304" pitchFamily="18" charset="0"/>
            </a:endParaRPr>
          </a:p>
          <a:p>
            <a:pPr marL="0" indent="0" algn="l" fontAlgn="base">
              <a:buNone/>
            </a:pPr>
            <a:endParaRPr lang="en-IN" sz="2000" dirty="0">
              <a:solidFill>
                <a:srgbClr val="232629"/>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xmlns="" id="{4D6FA199-9EE6-3EEF-8542-8F673A1E5CA7}"/>
              </a:ext>
            </a:extLst>
          </p:cNvPr>
          <p:cNvSpPr>
            <a:spLocks noGrp="1"/>
          </p:cNvSpPr>
          <p:nvPr>
            <p:ph type="dt" sz="half" idx="10"/>
          </p:nvPr>
        </p:nvSpPr>
        <p:spPr/>
        <p:txBody>
          <a:bodyPr/>
          <a:lstStyle/>
          <a:p>
            <a:fld id="{06FDD8C2-FB66-4D5E-8949-B52CCC35C164}" type="datetime1">
              <a:rPr lang="en-IN" smtClean="0"/>
              <a:t>28-08-2023</a:t>
            </a:fld>
            <a:endParaRPr lang="en-IN" dirty="0"/>
          </a:p>
        </p:txBody>
      </p:sp>
      <p:sp>
        <p:nvSpPr>
          <p:cNvPr id="2" name="Footer Placeholder 1">
            <a:extLst>
              <a:ext uri="{FF2B5EF4-FFF2-40B4-BE49-F238E27FC236}">
                <a16:creationId xmlns:a16="http://schemas.microsoft.com/office/drawing/2014/main" xmlns="" id="{5189E7C9-6DBE-187C-4986-6186544D3E18}"/>
              </a:ext>
            </a:extLst>
          </p:cNvPr>
          <p:cNvSpPr>
            <a:spLocks noGrp="1"/>
          </p:cNvSpPr>
          <p:nvPr>
            <p:ph type="ftr" sz="quarter" idx="11"/>
          </p:nvPr>
        </p:nvSpPr>
        <p:spPr/>
        <p:txBody>
          <a:bodyPr/>
          <a:lstStyle/>
          <a:p>
            <a:r>
              <a:rPr lang="en-IN" smtClean="0"/>
              <a:t>APP Faculties - CINTEL</a:t>
            </a:r>
            <a:endParaRPr lang="en-IN" dirty="0"/>
          </a:p>
        </p:txBody>
      </p:sp>
      <p:sp>
        <p:nvSpPr>
          <p:cNvPr id="35843" name="Slide Number Placeholder 3">
            <a:extLst>
              <a:ext uri="{FF2B5EF4-FFF2-40B4-BE49-F238E27FC236}">
                <a16:creationId xmlns:a16="http://schemas.microsoft.com/office/drawing/2014/main" xmlns="" id="{F136162E-3003-4D8B-9E1A-01A23403A365}"/>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2B25BAD1-9B90-4CF8-9014-D131FF96DFC6}" type="slidenum">
              <a:rPr lang="en-US" altLang="en-US" sz="1400"/>
              <a:pPr>
                <a:spcBef>
                  <a:spcPct val="0"/>
                </a:spcBef>
                <a:buFontTx/>
                <a:buNone/>
              </a:pPr>
              <a:t>46</a:t>
            </a:fld>
            <a:endParaRPr lang="en-US" altLang="en-US" sz="1400"/>
          </a:p>
        </p:txBody>
      </p:sp>
      <p:sp>
        <p:nvSpPr>
          <p:cNvPr id="6" name="TextBox 5">
            <a:extLst>
              <a:ext uri="{FF2B5EF4-FFF2-40B4-BE49-F238E27FC236}">
                <a16:creationId xmlns:a16="http://schemas.microsoft.com/office/drawing/2014/main" xmlns="" id="{ACEC1AF6-409B-5EE6-0B83-5FC05DF7A64E}"/>
              </a:ext>
            </a:extLst>
          </p:cNvPr>
          <p:cNvSpPr txBox="1"/>
          <p:nvPr/>
        </p:nvSpPr>
        <p:spPr>
          <a:xfrm>
            <a:off x="0" y="-1"/>
            <a:ext cx="12192000" cy="6858000"/>
          </a:xfrm>
          <a:prstGeom prst="rect">
            <a:avLst/>
          </a:prstGeom>
          <a:noFill/>
          <a:ln w="76200">
            <a:solidFill>
              <a:srgbClr val="FFC000"/>
            </a:solidFill>
          </a:ln>
        </p:spPr>
        <p:txBody>
          <a:bodyPr wrap="square">
            <a:spAutoFit/>
          </a:bodyPr>
          <a:lstStyle/>
          <a:p>
            <a:endParaRPr lang="en-IN" dirty="0"/>
          </a:p>
        </p:txBody>
      </p:sp>
      <p:sp>
        <p:nvSpPr>
          <p:cNvPr id="9" name="Title 4">
            <a:extLst>
              <a:ext uri="{FF2B5EF4-FFF2-40B4-BE49-F238E27FC236}">
                <a16:creationId xmlns:a16="http://schemas.microsoft.com/office/drawing/2014/main" xmlns="" id="{28CA9A36-E920-4929-E64D-0F0D6BE60EBF}"/>
              </a:ext>
            </a:extLst>
          </p:cNvPr>
          <p:cNvSpPr>
            <a:spLocks noGrp="1"/>
          </p:cNvSpPr>
          <p:nvPr>
            <p:ph type="title"/>
          </p:nvPr>
        </p:nvSpPr>
        <p:spPr>
          <a:xfrm>
            <a:off x="80509" y="38696"/>
            <a:ext cx="9969449" cy="538352"/>
          </a:xfr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txBody>
          <a:bodyPr>
            <a:noAutofit/>
          </a:bodyPr>
          <a:lstStyle/>
          <a:p>
            <a:pPr algn="ctr"/>
            <a:r>
              <a:rPr lang="en-US" sz="3600" b="1" dirty="0">
                <a:latin typeface="Times New Roman" panose="02020603050405020304" pitchFamily="18" charset="0"/>
                <a:cs typeface="Times New Roman" panose="02020603050405020304" pitchFamily="18" charset="0"/>
              </a:rPr>
              <a:t>JAVA APPLETS </a:t>
            </a:r>
            <a:endParaRPr lang="en-IN" sz="3600" b="1" dirty="0">
              <a:latin typeface="Times New Roman" panose="02020603050405020304" pitchFamily="18" charset="0"/>
              <a:cs typeface="Times New Roman" panose="02020603050405020304" pitchFamily="18" charset="0"/>
            </a:endParaRPr>
          </a:p>
        </p:txBody>
      </p:sp>
      <p:sp>
        <p:nvSpPr>
          <p:cNvPr id="8" name="Date Placeholder 5"/>
          <p:cNvSpPr txBox="1">
            <a:spLocks/>
          </p:cNvSpPr>
          <p:nvPr/>
        </p:nvSpPr>
        <p:spPr>
          <a:xfrm>
            <a:off x="0" y="6496050"/>
            <a:ext cx="40386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1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B50BFFBF-F734-44E5-BDDD-7F962E4810AF}" type="datetime1">
              <a:rPr lang="en-IN" smtClean="0">
                <a:solidFill>
                  <a:srgbClr val="0000FF"/>
                </a:solidFill>
                <a:latin typeface="Bookman Old Style" panose="02050604050505020204" pitchFamily="18" charset="0"/>
              </a:rPr>
              <a:pPr/>
              <a:t>28-08-2023</a:t>
            </a:fld>
            <a:endParaRPr lang="en-IN" dirty="0">
              <a:solidFill>
                <a:srgbClr val="0000FF"/>
              </a:solidFill>
              <a:latin typeface="Bookman Old Style" panose="02050604050505020204" pitchFamily="18" charset="0"/>
            </a:endParaRPr>
          </a:p>
        </p:txBody>
      </p:sp>
      <p:sp>
        <p:nvSpPr>
          <p:cNvPr id="10" name="Date Placeholder 5"/>
          <p:cNvSpPr txBox="1">
            <a:spLocks/>
          </p:cNvSpPr>
          <p:nvPr/>
        </p:nvSpPr>
        <p:spPr>
          <a:xfrm>
            <a:off x="4038600" y="6499225"/>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Tree>
    <p:extLst>
      <p:ext uri="{BB962C8B-B14F-4D97-AF65-F5344CB8AC3E}">
        <p14:creationId xmlns:p14="http://schemas.microsoft.com/office/powerpoint/2010/main" val="17368532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xmlns="" id="{D48A230F-8F55-4496-AB63-B9AB669D9C2C}"/>
              </a:ext>
            </a:extLst>
          </p:cNvPr>
          <p:cNvSpPr>
            <a:spLocks noGrp="1"/>
          </p:cNvSpPr>
          <p:nvPr>
            <p:ph idx="1"/>
          </p:nvPr>
        </p:nvSpPr>
        <p:spPr>
          <a:xfrm>
            <a:off x="278472" y="594658"/>
            <a:ext cx="11563904" cy="5898215"/>
          </a:xfrm>
        </p:spPr>
        <p:txBody>
          <a:bodyPr>
            <a:normAutofit/>
          </a:bodyPr>
          <a:lstStyle/>
          <a:p>
            <a:pPr marL="0" indent="0" algn="just">
              <a:lnSpc>
                <a:spcPct val="100000"/>
              </a:lnSpc>
              <a:buNone/>
            </a:pPr>
            <a:r>
              <a:rPr lang="en-IN" sz="1700" b="1" dirty="0">
                <a:solidFill>
                  <a:srgbClr val="0070C0"/>
                </a:solidFill>
                <a:latin typeface="Times New Roman" panose="02020603050405020304" pitchFamily="18" charset="0"/>
                <a:cs typeface="Times New Roman" panose="02020603050405020304" pitchFamily="18" charset="0"/>
              </a:rPr>
              <a:t>The hierarchy of Java AWT </a:t>
            </a:r>
            <a:r>
              <a:rPr lang="en-IN" sz="1600" dirty="0">
                <a:solidFill>
                  <a:srgbClr val="232629"/>
                </a:solidFill>
                <a:latin typeface="Times New Roman" panose="02020603050405020304" pitchFamily="18" charset="0"/>
                <a:cs typeface="Times New Roman" panose="02020603050405020304" pitchFamily="18" charset="0"/>
              </a:rPr>
              <a:t>:</a:t>
            </a:r>
          </a:p>
          <a:p>
            <a:pPr marL="0" indent="0" algn="just">
              <a:lnSpc>
                <a:spcPct val="100000"/>
              </a:lnSpc>
              <a:buNone/>
            </a:pPr>
            <a:endParaRPr lang="en-IN" sz="1600" dirty="0">
              <a:solidFill>
                <a:srgbClr val="232629"/>
              </a:solidFill>
              <a:latin typeface="Times New Roman" panose="02020603050405020304" pitchFamily="18" charset="0"/>
              <a:cs typeface="Times New Roman" panose="02020603050405020304" pitchFamily="18" charset="0"/>
            </a:endParaRPr>
          </a:p>
          <a:p>
            <a:pPr marL="0" indent="0" algn="l" fontAlgn="base">
              <a:buNone/>
            </a:pPr>
            <a:endParaRPr lang="en-IN" sz="2000" dirty="0">
              <a:solidFill>
                <a:srgbClr val="232629"/>
              </a:solidFill>
              <a:latin typeface="Times New Roman" panose="02020603050405020304" pitchFamily="18" charset="0"/>
              <a:cs typeface="Times New Roman" panose="02020603050405020304" pitchFamily="18" charset="0"/>
            </a:endParaRPr>
          </a:p>
        </p:txBody>
      </p:sp>
      <p:sp>
        <p:nvSpPr>
          <p:cNvPr id="3" name="Date Placeholder 2">
            <a:extLst>
              <a:ext uri="{FF2B5EF4-FFF2-40B4-BE49-F238E27FC236}">
                <a16:creationId xmlns:a16="http://schemas.microsoft.com/office/drawing/2014/main" xmlns="" id="{4D6FA199-9EE6-3EEF-8542-8F673A1E5CA7}"/>
              </a:ext>
            </a:extLst>
          </p:cNvPr>
          <p:cNvSpPr>
            <a:spLocks noGrp="1"/>
          </p:cNvSpPr>
          <p:nvPr>
            <p:ph type="dt" sz="half" idx="10"/>
          </p:nvPr>
        </p:nvSpPr>
        <p:spPr/>
        <p:txBody>
          <a:bodyPr/>
          <a:lstStyle/>
          <a:p>
            <a:fld id="{67E00308-1BA0-4A78-B018-6DC1696F97DF}" type="datetime1">
              <a:rPr lang="en-IN" smtClean="0"/>
              <a:t>28-08-2023</a:t>
            </a:fld>
            <a:endParaRPr lang="en-IN" dirty="0"/>
          </a:p>
        </p:txBody>
      </p:sp>
      <p:sp>
        <p:nvSpPr>
          <p:cNvPr id="2" name="Footer Placeholder 1">
            <a:extLst>
              <a:ext uri="{FF2B5EF4-FFF2-40B4-BE49-F238E27FC236}">
                <a16:creationId xmlns:a16="http://schemas.microsoft.com/office/drawing/2014/main" xmlns="" id="{5189E7C9-6DBE-187C-4986-6186544D3E18}"/>
              </a:ext>
            </a:extLst>
          </p:cNvPr>
          <p:cNvSpPr>
            <a:spLocks noGrp="1"/>
          </p:cNvSpPr>
          <p:nvPr>
            <p:ph type="ftr" sz="quarter" idx="11"/>
          </p:nvPr>
        </p:nvSpPr>
        <p:spPr/>
        <p:txBody>
          <a:bodyPr/>
          <a:lstStyle/>
          <a:p>
            <a:r>
              <a:rPr lang="en-IN" smtClean="0"/>
              <a:t>APP Faculties - CINTEL</a:t>
            </a:r>
            <a:endParaRPr lang="en-IN" dirty="0"/>
          </a:p>
        </p:txBody>
      </p:sp>
      <p:sp>
        <p:nvSpPr>
          <p:cNvPr id="35843" name="Slide Number Placeholder 3">
            <a:extLst>
              <a:ext uri="{FF2B5EF4-FFF2-40B4-BE49-F238E27FC236}">
                <a16:creationId xmlns:a16="http://schemas.microsoft.com/office/drawing/2014/main" xmlns="" id="{F136162E-3003-4D8B-9E1A-01A23403A365}"/>
              </a:ext>
            </a:extLst>
          </p:cNvPr>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buChar char="–"/>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2B25BAD1-9B90-4CF8-9014-D131FF96DFC6}" type="slidenum">
              <a:rPr lang="en-US" altLang="en-US" sz="1400"/>
              <a:pPr>
                <a:spcBef>
                  <a:spcPct val="0"/>
                </a:spcBef>
                <a:buFontTx/>
                <a:buNone/>
              </a:pPr>
              <a:t>47</a:t>
            </a:fld>
            <a:endParaRPr lang="en-US" altLang="en-US" sz="1400"/>
          </a:p>
        </p:txBody>
      </p:sp>
      <p:pic>
        <p:nvPicPr>
          <p:cNvPr id="2050" name="Picture 2" descr="AWT Program in Java">
            <a:extLst>
              <a:ext uri="{FF2B5EF4-FFF2-40B4-BE49-F238E27FC236}">
                <a16:creationId xmlns:a16="http://schemas.microsoft.com/office/drawing/2014/main" xmlns="" id="{A17F196E-89A5-CA07-1BCD-EC5759CB61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5648" y="1097093"/>
            <a:ext cx="5057555" cy="526784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xmlns="" id="{BF28900A-E8A8-0F40-2BA0-E18D6BACF995}"/>
              </a:ext>
            </a:extLst>
          </p:cNvPr>
          <p:cNvSpPr txBox="1"/>
          <p:nvPr/>
        </p:nvSpPr>
        <p:spPr>
          <a:xfrm>
            <a:off x="0" y="31771"/>
            <a:ext cx="12192000" cy="6858000"/>
          </a:xfrm>
          <a:prstGeom prst="rect">
            <a:avLst/>
          </a:prstGeom>
          <a:noFill/>
          <a:ln w="76200">
            <a:solidFill>
              <a:srgbClr val="FFC000"/>
            </a:solidFill>
          </a:ln>
        </p:spPr>
        <p:txBody>
          <a:bodyPr wrap="square">
            <a:spAutoFit/>
          </a:bodyPr>
          <a:lstStyle/>
          <a:p>
            <a:endParaRPr lang="en-IN" dirty="0"/>
          </a:p>
        </p:txBody>
      </p:sp>
      <p:sp>
        <p:nvSpPr>
          <p:cNvPr id="7" name="Title 4">
            <a:extLst>
              <a:ext uri="{FF2B5EF4-FFF2-40B4-BE49-F238E27FC236}">
                <a16:creationId xmlns:a16="http://schemas.microsoft.com/office/drawing/2014/main" xmlns="" id="{F09E4BFC-BB49-49FE-A25A-0B18665CFE65}"/>
              </a:ext>
            </a:extLst>
          </p:cNvPr>
          <p:cNvSpPr>
            <a:spLocks noGrp="1"/>
          </p:cNvSpPr>
          <p:nvPr>
            <p:ph type="title"/>
          </p:nvPr>
        </p:nvSpPr>
        <p:spPr>
          <a:xfrm>
            <a:off x="98265" y="110078"/>
            <a:ext cx="9969449" cy="466726"/>
          </a:xfr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txBody>
          <a:bodyPr>
            <a:noAutofit/>
          </a:bodyPr>
          <a:lstStyle/>
          <a:p>
            <a:pPr algn="ctr"/>
            <a:r>
              <a:rPr lang="en-US" sz="3600" b="1" dirty="0">
                <a:latin typeface="Times New Roman" panose="02020603050405020304" pitchFamily="18" charset="0"/>
                <a:cs typeface="Times New Roman" panose="02020603050405020304" pitchFamily="18" charset="0"/>
              </a:rPr>
              <a:t>JAVA APPLETS </a:t>
            </a:r>
            <a:endParaRPr lang="en-IN" sz="3600" b="1" dirty="0">
              <a:latin typeface="Times New Roman" panose="02020603050405020304" pitchFamily="18" charset="0"/>
              <a:cs typeface="Times New Roman" panose="02020603050405020304" pitchFamily="18" charset="0"/>
            </a:endParaRPr>
          </a:p>
        </p:txBody>
      </p:sp>
      <p:sp>
        <p:nvSpPr>
          <p:cNvPr id="9" name="Date Placeholder 5"/>
          <p:cNvSpPr txBox="1">
            <a:spLocks/>
          </p:cNvSpPr>
          <p:nvPr/>
        </p:nvSpPr>
        <p:spPr>
          <a:xfrm>
            <a:off x="0" y="6496050"/>
            <a:ext cx="40386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1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B50BFFBF-F734-44E5-BDDD-7F962E4810AF}" type="datetime1">
              <a:rPr lang="en-IN" smtClean="0">
                <a:solidFill>
                  <a:srgbClr val="0000FF"/>
                </a:solidFill>
                <a:latin typeface="Bookman Old Style" panose="02050604050505020204" pitchFamily="18" charset="0"/>
              </a:rPr>
              <a:pPr/>
              <a:t>28-08-2023</a:t>
            </a:fld>
            <a:endParaRPr lang="en-IN" dirty="0">
              <a:solidFill>
                <a:srgbClr val="0000FF"/>
              </a:solidFill>
              <a:latin typeface="Bookman Old Style" panose="02050604050505020204" pitchFamily="18" charset="0"/>
            </a:endParaRPr>
          </a:p>
        </p:txBody>
      </p:sp>
      <p:sp>
        <p:nvSpPr>
          <p:cNvPr id="10" name="Date Placeholder 5"/>
          <p:cNvSpPr txBox="1">
            <a:spLocks/>
          </p:cNvSpPr>
          <p:nvPr/>
        </p:nvSpPr>
        <p:spPr>
          <a:xfrm>
            <a:off x="4038600" y="6489699"/>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dirty="0" err="1"/>
              <a:t>Dr.Maivizhi</a:t>
            </a:r>
            <a:r>
              <a:rPr lang="en-IN" dirty="0"/>
              <a:t>  Assistant Professor / CINTEL</a:t>
            </a:r>
          </a:p>
        </p:txBody>
      </p:sp>
    </p:spTree>
    <p:extLst>
      <p:ext uri="{BB962C8B-B14F-4D97-AF65-F5344CB8AC3E}">
        <p14:creationId xmlns:p14="http://schemas.microsoft.com/office/powerpoint/2010/main" val="31638862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D9CD6FA-3F32-B5F4-0A99-A2506041F0D8}"/>
              </a:ext>
            </a:extLst>
          </p:cNvPr>
          <p:cNvSpPr>
            <a:spLocks noGrp="1"/>
          </p:cNvSpPr>
          <p:nvPr>
            <p:ph idx="1"/>
          </p:nvPr>
        </p:nvSpPr>
        <p:spPr>
          <a:xfrm>
            <a:off x="493059" y="654424"/>
            <a:ext cx="11196917" cy="5838449"/>
          </a:xfrm>
        </p:spPr>
        <p:txBody>
          <a:bodyPr>
            <a:normAutofit lnSpcReduction="10000"/>
          </a:bodyPr>
          <a:lstStyle/>
          <a:p>
            <a:r>
              <a:rPr lang="en-IN" sz="1900" b="1" dirty="0">
                <a:latin typeface="Times New Roman" panose="02020603050405020304" pitchFamily="18" charset="0"/>
                <a:cs typeface="Times New Roman" panose="02020603050405020304" pitchFamily="18" charset="0"/>
              </a:rPr>
              <a:t>Object Class:</a:t>
            </a:r>
          </a:p>
          <a:p>
            <a:pPr marL="0" indent="0">
              <a:buNone/>
            </a:pPr>
            <a:r>
              <a:rPr lang="en-IN" sz="1400" b="0" i="0" dirty="0">
                <a:solidFill>
                  <a:srgbClr val="040C28"/>
                </a:solidFill>
                <a:effectLst/>
                <a:latin typeface="Google Sans"/>
              </a:rPr>
              <a:t>            </a:t>
            </a:r>
            <a:r>
              <a:rPr lang="en-IN" sz="1800" dirty="0">
                <a:solidFill>
                  <a:srgbClr val="232629"/>
                </a:solidFill>
                <a:latin typeface="Times New Roman" panose="02020603050405020304" pitchFamily="18" charset="0"/>
                <a:cs typeface="Times New Roman" panose="02020603050405020304" pitchFamily="18" charset="0"/>
              </a:rPr>
              <a:t>Object class is the superclass of all Java classes. All Java classes inherited from this class.</a:t>
            </a:r>
          </a:p>
          <a:p>
            <a:r>
              <a:rPr lang="en-IN" sz="1900" b="1" dirty="0">
                <a:latin typeface="Times New Roman" panose="02020603050405020304" pitchFamily="18" charset="0"/>
                <a:cs typeface="Times New Roman" panose="02020603050405020304" pitchFamily="18" charset="0"/>
              </a:rPr>
              <a:t>Component Class:</a:t>
            </a:r>
          </a:p>
          <a:p>
            <a:pPr marL="457200" lvl="1" indent="0" algn="just">
              <a:buNone/>
            </a:pPr>
            <a:r>
              <a:rPr lang="en-IN" sz="1800" dirty="0">
                <a:solidFill>
                  <a:srgbClr val="232629"/>
                </a:solidFill>
                <a:latin typeface="Times New Roman" panose="02020603050405020304" pitchFamily="18" charset="0"/>
                <a:cs typeface="Times New Roman" panose="02020603050405020304" pitchFamily="18" charset="0"/>
              </a:rPr>
              <a:t>The component class, which takes the top position in the AWT hierarchy, is an abstract class that contains all of the component's screen-visible characteristics. The Component object gives details about the foreground and background colours that are currently selected. Additionally, it provides information about the presently selected font colour.</a:t>
            </a:r>
          </a:p>
          <a:p>
            <a:pPr algn="just"/>
            <a:r>
              <a:rPr lang="en-IN" sz="1900" b="1" dirty="0">
                <a:latin typeface="Times New Roman" panose="02020603050405020304" pitchFamily="18" charset="0"/>
                <a:cs typeface="Times New Roman" panose="02020603050405020304" pitchFamily="18" charset="0"/>
              </a:rPr>
              <a:t>Container:</a:t>
            </a:r>
          </a:p>
          <a:p>
            <a:pPr marL="457200" lvl="1" indent="0" algn="just">
              <a:buNone/>
            </a:pPr>
            <a:r>
              <a:rPr lang="en-IN" sz="1800" dirty="0">
                <a:solidFill>
                  <a:srgbClr val="232629"/>
                </a:solidFill>
                <a:latin typeface="Times New Roman" panose="02020603050405020304" pitchFamily="18" charset="0"/>
                <a:cs typeface="Times New Roman" panose="02020603050405020304" pitchFamily="18" charset="0"/>
              </a:rPr>
              <a:t>A component called the container includes additional components like a button, </a:t>
            </a:r>
            <a:r>
              <a:rPr lang="en-IN" sz="1800" dirty="0" err="1">
                <a:solidFill>
                  <a:srgbClr val="232629"/>
                </a:solidFill>
                <a:latin typeface="Times New Roman" panose="02020603050405020304" pitchFamily="18" charset="0"/>
                <a:cs typeface="Times New Roman" panose="02020603050405020304" pitchFamily="18" charset="0"/>
              </a:rPr>
              <a:t>textfield</a:t>
            </a:r>
            <a:r>
              <a:rPr lang="en-IN" sz="1800" dirty="0">
                <a:solidFill>
                  <a:srgbClr val="232629"/>
                </a:solidFill>
                <a:latin typeface="Times New Roman" panose="02020603050405020304" pitchFamily="18" charset="0"/>
                <a:cs typeface="Times New Roman" panose="02020603050405020304" pitchFamily="18" charset="0"/>
              </a:rPr>
              <a:t>, label, etc. It is a subclass of the Component class, too.</a:t>
            </a:r>
          </a:p>
          <a:p>
            <a:pPr algn="just"/>
            <a:r>
              <a:rPr lang="en-IN" sz="1900" b="1" dirty="0">
                <a:latin typeface="Times New Roman" panose="02020603050405020304" pitchFamily="18" charset="0"/>
                <a:cs typeface="Times New Roman" panose="02020603050405020304" pitchFamily="18" charset="0"/>
              </a:rPr>
              <a:t>Panel:</a:t>
            </a:r>
          </a:p>
          <a:p>
            <a:pPr marL="457200" lvl="1" indent="0" algn="just">
              <a:buNone/>
            </a:pPr>
            <a:r>
              <a:rPr lang="en-IN" sz="1800" dirty="0">
                <a:solidFill>
                  <a:srgbClr val="232629"/>
                </a:solidFill>
                <a:latin typeface="Times New Roman" panose="02020603050405020304" pitchFamily="18" charset="0"/>
                <a:cs typeface="Times New Roman" panose="02020603050405020304" pitchFamily="18" charset="0"/>
              </a:rPr>
              <a:t>The panel can be defined as a container that can be used to hold other components. However, it doesn't contain the title bar, menu bar, or border.</a:t>
            </a:r>
          </a:p>
          <a:p>
            <a:pPr algn="just"/>
            <a:r>
              <a:rPr lang="en-IN" sz="1900" b="1" dirty="0">
                <a:latin typeface="Times New Roman" panose="02020603050405020304" pitchFamily="18" charset="0"/>
                <a:cs typeface="Times New Roman" panose="02020603050405020304" pitchFamily="18" charset="0"/>
              </a:rPr>
              <a:t>Window:</a:t>
            </a:r>
          </a:p>
          <a:p>
            <a:pPr marL="457200" lvl="1" indent="0" algn="just">
              <a:buNone/>
            </a:pPr>
            <a:r>
              <a:rPr lang="en-IN" sz="1800" dirty="0">
                <a:solidFill>
                  <a:srgbClr val="232629"/>
                </a:solidFill>
                <a:latin typeface="Times New Roman" panose="02020603050405020304" pitchFamily="18" charset="0"/>
                <a:cs typeface="Times New Roman" panose="02020603050405020304" pitchFamily="18" charset="0"/>
              </a:rPr>
              <a:t>A window can be defined as a container that doesn't contain any border or menu bar. It creates a top-level view. However, we must have a frame, dialog, or another window for creating a window.</a:t>
            </a:r>
          </a:p>
          <a:p>
            <a:pPr algn="just"/>
            <a:r>
              <a:rPr lang="en-IN" sz="1900" b="1" dirty="0">
                <a:latin typeface="Times New Roman" panose="02020603050405020304" pitchFamily="18" charset="0"/>
                <a:cs typeface="Times New Roman" panose="02020603050405020304" pitchFamily="18" charset="0"/>
              </a:rPr>
              <a:t>Frame:</a:t>
            </a:r>
          </a:p>
          <a:p>
            <a:pPr marL="457200" lvl="1" indent="0" algn="just">
              <a:buNone/>
            </a:pPr>
            <a:r>
              <a:rPr lang="en-IN" sz="1800" dirty="0">
                <a:solidFill>
                  <a:srgbClr val="232629"/>
                </a:solidFill>
                <a:latin typeface="Times New Roman" panose="02020603050405020304" pitchFamily="18" charset="0"/>
                <a:cs typeface="Times New Roman" panose="02020603050405020304" pitchFamily="18" charset="0"/>
              </a:rPr>
              <a:t>The frame is a subclass of Window. It can be defined as a container with components like button, </a:t>
            </a:r>
            <a:r>
              <a:rPr lang="en-IN" sz="1800" dirty="0" err="1">
                <a:solidFill>
                  <a:srgbClr val="232629"/>
                </a:solidFill>
                <a:latin typeface="Times New Roman" panose="02020603050405020304" pitchFamily="18" charset="0"/>
                <a:cs typeface="Times New Roman" panose="02020603050405020304" pitchFamily="18" charset="0"/>
              </a:rPr>
              <a:t>textfield</a:t>
            </a:r>
            <a:r>
              <a:rPr lang="en-IN" sz="1800" dirty="0">
                <a:solidFill>
                  <a:srgbClr val="232629"/>
                </a:solidFill>
                <a:latin typeface="Times New Roman" panose="02020603050405020304" pitchFamily="18" charset="0"/>
                <a:cs typeface="Times New Roman" panose="02020603050405020304" pitchFamily="18" charset="0"/>
              </a:rPr>
              <a:t>, label, etc. In other words, AWT applications are mostly created using frame container.</a:t>
            </a:r>
          </a:p>
        </p:txBody>
      </p:sp>
      <p:sp>
        <p:nvSpPr>
          <p:cNvPr id="4" name="Date Placeholder 3">
            <a:extLst>
              <a:ext uri="{FF2B5EF4-FFF2-40B4-BE49-F238E27FC236}">
                <a16:creationId xmlns:a16="http://schemas.microsoft.com/office/drawing/2014/main" xmlns="" id="{3595FB3B-9475-10CC-B933-8584AB1B2EAB}"/>
              </a:ext>
            </a:extLst>
          </p:cNvPr>
          <p:cNvSpPr>
            <a:spLocks noGrp="1"/>
          </p:cNvSpPr>
          <p:nvPr>
            <p:ph type="dt" sz="half" idx="10"/>
          </p:nvPr>
        </p:nvSpPr>
        <p:spPr/>
        <p:txBody>
          <a:bodyPr/>
          <a:lstStyle/>
          <a:p>
            <a:fld id="{E5D40FFC-F53F-4DA8-9981-05C4D26F7E53}" type="datetime1">
              <a:rPr lang="en-IN" smtClean="0"/>
              <a:t>28-08-2023</a:t>
            </a:fld>
            <a:endParaRPr lang="en-IN" dirty="0"/>
          </a:p>
        </p:txBody>
      </p:sp>
      <p:sp>
        <p:nvSpPr>
          <p:cNvPr id="5" name="Footer Placeholder 4">
            <a:extLst>
              <a:ext uri="{FF2B5EF4-FFF2-40B4-BE49-F238E27FC236}">
                <a16:creationId xmlns:a16="http://schemas.microsoft.com/office/drawing/2014/main" xmlns="" id="{85148A9B-55F6-B7B3-A59A-C3C2E9A74A22}"/>
              </a:ext>
            </a:extLst>
          </p:cNvPr>
          <p:cNvSpPr>
            <a:spLocks noGrp="1"/>
          </p:cNvSpPr>
          <p:nvPr>
            <p:ph type="ftr" sz="quarter" idx="11"/>
          </p:nvPr>
        </p:nvSpPr>
        <p:spPr/>
        <p:txBody>
          <a:bodyPr/>
          <a:lstStyle/>
          <a:p>
            <a:r>
              <a:rPr lang="en-IN" smtClean="0"/>
              <a:t>APP Faculties - CINTEL</a:t>
            </a:r>
            <a:endParaRPr lang="en-IN" dirty="0"/>
          </a:p>
        </p:txBody>
      </p:sp>
      <p:sp>
        <p:nvSpPr>
          <p:cNvPr id="6" name="Slide Number Placeholder 5">
            <a:extLst>
              <a:ext uri="{FF2B5EF4-FFF2-40B4-BE49-F238E27FC236}">
                <a16:creationId xmlns:a16="http://schemas.microsoft.com/office/drawing/2014/main" xmlns="" id="{342754C6-F880-C1CA-D744-CA2E13FEB388}"/>
              </a:ext>
            </a:extLst>
          </p:cNvPr>
          <p:cNvSpPr>
            <a:spLocks noGrp="1"/>
          </p:cNvSpPr>
          <p:nvPr>
            <p:ph type="sldNum" sz="quarter" idx="12"/>
          </p:nvPr>
        </p:nvSpPr>
        <p:spPr/>
        <p:txBody>
          <a:bodyPr/>
          <a:lstStyle/>
          <a:p>
            <a:fld id="{6DE21BCB-44D1-4B3A-ADF0-DF0465C2F5A4}" type="slidenum">
              <a:rPr lang="en-IN" smtClean="0"/>
              <a:pPr/>
              <a:t>48</a:t>
            </a:fld>
            <a:endParaRPr lang="en-IN" dirty="0"/>
          </a:p>
        </p:txBody>
      </p:sp>
      <p:sp>
        <p:nvSpPr>
          <p:cNvPr id="7" name="TextBox 6">
            <a:extLst>
              <a:ext uri="{FF2B5EF4-FFF2-40B4-BE49-F238E27FC236}">
                <a16:creationId xmlns:a16="http://schemas.microsoft.com/office/drawing/2014/main" xmlns="" id="{8977FBB5-2D56-BF2B-0337-DE6C60E5303A}"/>
              </a:ext>
            </a:extLst>
          </p:cNvPr>
          <p:cNvSpPr txBox="1"/>
          <p:nvPr/>
        </p:nvSpPr>
        <p:spPr>
          <a:xfrm>
            <a:off x="0" y="-1"/>
            <a:ext cx="12192000" cy="6858000"/>
          </a:xfrm>
          <a:prstGeom prst="rect">
            <a:avLst/>
          </a:prstGeom>
          <a:noFill/>
          <a:ln w="76200">
            <a:solidFill>
              <a:srgbClr val="FFC000"/>
            </a:solidFill>
          </a:ln>
        </p:spPr>
        <p:txBody>
          <a:bodyPr wrap="square">
            <a:spAutoFit/>
          </a:bodyPr>
          <a:lstStyle/>
          <a:p>
            <a:endParaRPr lang="en-IN" dirty="0"/>
          </a:p>
        </p:txBody>
      </p:sp>
      <p:sp>
        <p:nvSpPr>
          <p:cNvPr id="9" name="Title 4">
            <a:extLst>
              <a:ext uri="{FF2B5EF4-FFF2-40B4-BE49-F238E27FC236}">
                <a16:creationId xmlns:a16="http://schemas.microsoft.com/office/drawing/2014/main" xmlns="" id="{444FD887-3ACD-4B59-63FC-F01707738816}"/>
              </a:ext>
            </a:extLst>
          </p:cNvPr>
          <p:cNvSpPr txBox="1">
            <a:spLocks/>
          </p:cNvSpPr>
          <p:nvPr/>
        </p:nvSpPr>
        <p:spPr>
          <a:xfrm>
            <a:off x="81116" y="51498"/>
            <a:ext cx="9969449" cy="475599"/>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latin typeface="Times New Roman" panose="02020603050405020304" pitchFamily="18" charset="0"/>
                <a:cs typeface="Times New Roman" panose="02020603050405020304" pitchFamily="18" charset="0"/>
              </a:rPr>
              <a:t>JAVA APPLETS </a:t>
            </a:r>
            <a:endParaRPr lang="en-IN" sz="3600" b="1" dirty="0">
              <a:latin typeface="Times New Roman" panose="02020603050405020304" pitchFamily="18" charset="0"/>
              <a:cs typeface="Times New Roman" panose="02020603050405020304" pitchFamily="18" charset="0"/>
            </a:endParaRPr>
          </a:p>
        </p:txBody>
      </p:sp>
      <p:sp>
        <p:nvSpPr>
          <p:cNvPr id="8" name="Date Placeholder 5"/>
          <p:cNvSpPr txBox="1">
            <a:spLocks/>
          </p:cNvSpPr>
          <p:nvPr/>
        </p:nvSpPr>
        <p:spPr>
          <a:xfrm>
            <a:off x="0" y="6496050"/>
            <a:ext cx="40386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1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B50BFFBF-F734-44E5-BDDD-7F962E4810AF}" type="datetime1">
              <a:rPr lang="en-IN" smtClean="0">
                <a:solidFill>
                  <a:srgbClr val="0000FF"/>
                </a:solidFill>
                <a:latin typeface="Bookman Old Style" panose="02050604050505020204" pitchFamily="18" charset="0"/>
              </a:rPr>
              <a:pPr/>
              <a:t>28-08-2023</a:t>
            </a:fld>
            <a:endParaRPr lang="en-IN" dirty="0">
              <a:solidFill>
                <a:srgbClr val="0000FF"/>
              </a:solidFill>
              <a:latin typeface="Bookman Old Style" panose="02050604050505020204" pitchFamily="18" charset="0"/>
            </a:endParaRPr>
          </a:p>
        </p:txBody>
      </p:sp>
      <p:sp>
        <p:nvSpPr>
          <p:cNvPr id="10" name="Date Placeholder 5"/>
          <p:cNvSpPr txBox="1">
            <a:spLocks/>
          </p:cNvSpPr>
          <p:nvPr/>
        </p:nvSpPr>
        <p:spPr>
          <a:xfrm>
            <a:off x="4061242" y="6489698"/>
            <a:ext cx="8130758"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Tree>
    <p:extLst>
      <p:ext uri="{BB962C8B-B14F-4D97-AF65-F5344CB8AC3E}">
        <p14:creationId xmlns:p14="http://schemas.microsoft.com/office/powerpoint/2010/main" val="5231255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5D07D08-AD3D-FD18-7E51-C15EC958B832}"/>
              </a:ext>
            </a:extLst>
          </p:cNvPr>
          <p:cNvSpPr>
            <a:spLocks noGrp="1"/>
          </p:cNvSpPr>
          <p:nvPr>
            <p:ph idx="1"/>
          </p:nvPr>
        </p:nvSpPr>
        <p:spPr>
          <a:xfrm>
            <a:off x="493059" y="833718"/>
            <a:ext cx="11394141" cy="5549153"/>
          </a:xfrm>
        </p:spPr>
        <p:txBody>
          <a:bodyPr/>
          <a:lstStyle/>
          <a:p>
            <a:pPr marL="0" indent="0" algn="just">
              <a:buNone/>
            </a:pPr>
            <a:r>
              <a:rPr lang="en-IN" sz="3600" b="1" dirty="0">
                <a:solidFill>
                  <a:srgbClr val="EC2914"/>
                </a:solidFill>
                <a:latin typeface="Times New Roman" panose="02020603050405020304" pitchFamily="18" charset="0"/>
                <a:cs typeface="Times New Roman" panose="02020603050405020304" pitchFamily="18" charset="0"/>
              </a:rPr>
              <a:t>What are Applets in Java?</a:t>
            </a:r>
          </a:p>
          <a:p>
            <a:pPr marL="0" indent="0" algn="just">
              <a:lnSpc>
                <a:spcPct val="100000"/>
              </a:lnSpc>
              <a:buNone/>
            </a:pPr>
            <a:r>
              <a:rPr lang="en-IN" sz="2800" dirty="0">
                <a:solidFill>
                  <a:srgbClr val="232629"/>
                </a:solidFill>
                <a:latin typeface="Times New Roman" panose="02020603050405020304" pitchFamily="18" charset="0"/>
                <a:cs typeface="Times New Roman" panose="02020603050405020304" pitchFamily="18" charset="0"/>
              </a:rPr>
              <a:t>	</a:t>
            </a:r>
            <a:r>
              <a:rPr lang="en-IN" sz="1800" dirty="0">
                <a:solidFill>
                  <a:srgbClr val="232629"/>
                </a:solidFill>
                <a:latin typeface="Times New Roman" panose="02020603050405020304" pitchFamily="18" charset="0"/>
                <a:cs typeface="Times New Roman" panose="02020603050405020304" pitchFamily="18" charset="0"/>
              </a:rPr>
              <a:t>The interactive components of web applications are provided by Java applets, which can be easily run by many different platforms' browsers. They can launch automatically when the pages are browsed and are tiny, portable Java programmes embedded in HTML pages. </a:t>
            </a:r>
          </a:p>
          <a:p>
            <a:pPr algn="just">
              <a:lnSpc>
                <a:spcPct val="100000"/>
              </a:lnSpc>
            </a:pPr>
            <a:r>
              <a:rPr lang="en-IN" sz="1800" dirty="0">
                <a:solidFill>
                  <a:srgbClr val="0070C0"/>
                </a:solidFill>
              </a:rPr>
              <a:t>Applet</a:t>
            </a:r>
            <a:r>
              <a:rPr lang="en-IN" sz="1800" dirty="0"/>
              <a:t> inherits </a:t>
            </a:r>
            <a:r>
              <a:rPr lang="en-IN" sz="1800" dirty="0" err="1">
                <a:solidFill>
                  <a:srgbClr val="0070C0"/>
                </a:solidFill>
              </a:rPr>
              <a:t>awt</a:t>
            </a:r>
            <a:r>
              <a:rPr lang="en-IN" sz="1800" dirty="0">
                <a:solidFill>
                  <a:srgbClr val="0070C0"/>
                </a:solidFill>
              </a:rPr>
              <a:t> Component class </a:t>
            </a:r>
            <a:r>
              <a:rPr lang="en-IN" sz="1800" dirty="0"/>
              <a:t>and </a:t>
            </a:r>
            <a:r>
              <a:rPr lang="en-IN" sz="1800" dirty="0" err="1">
                <a:solidFill>
                  <a:srgbClr val="0070C0"/>
                </a:solidFill>
              </a:rPr>
              <a:t>awt</a:t>
            </a:r>
            <a:r>
              <a:rPr lang="en-IN" sz="1800" dirty="0">
                <a:solidFill>
                  <a:srgbClr val="0070C0"/>
                </a:solidFill>
              </a:rPr>
              <a:t> Container class</a:t>
            </a:r>
          </a:p>
          <a:p>
            <a:pPr marL="0" indent="0" algn="just">
              <a:lnSpc>
                <a:spcPct val="100000"/>
              </a:lnSpc>
              <a:buNone/>
            </a:pPr>
            <a:endParaRPr lang="en-IN" sz="1800" dirty="0">
              <a:solidFill>
                <a:srgbClr val="232629"/>
              </a:solidFill>
              <a:latin typeface="Times New Roman" panose="02020603050405020304" pitchFamily="18" charset="0"/>
              <a:cs typeface="Times New Roman" panose="02020603050405020304" pitchFamily="18" charset="0"/>
            </a:endParaRPr>
          </a:p>
          <a:p>
            <a:pPr marL="0" indent="0">
              <a:buNone/>
            </a:pPr>
            <a:endParaRPr lang="en-IN" dirty="0"/>
          </a:p>
        </p:txBody>
      </p:sp>
      <p:sp>
        <p:nvSpPr>
          <p:cNvPr id="4" name="Date Placeholder 3">
            <a:extLst>
              <a:ext uri="{FF2B5EF4-FFF2-40B4-BE49-F238E27FC236}">
                <a16:creationId xmlns:a16="http://schemas.microsoft.com/office/drawing/2014/main" xmlns="" id="{BF7B0D57-5169-F7EF-406A-580C69C85FBE}"/>
              </a:ext>
            </a:extLst>
          </p:cNvPr>
          <p:cNvSpPr>
            <a:spLocks noGrp="1"/>
          </p:cNvSpPr>
          <p:nvPr>
            <p:ph type="dt" sz="half" idx="10"/>
          </p:nvPr>
        </p:nvSpPr>
        <p:spPr/>
        <p:txBody>
          <a:bodyPr/>
          <a:lstStyle/>
          <a:p>
            <a:fld id="{A087F1D3-09EC-479A-9B9C-3AC2CD96B98A}" type="datetime1">
              <a:rPr lang="en-IN" smtClean="0"/>
              <a:t>28-08-2023</a:t>
            </a:fld>
            <a:endParaRPr lang="en-IN" dirty="0"/>
          </a:p>
        </p:txBody>
      </p:sp>
      <p:sp>
        <p:nvSpPr>
          <p:cNvPr id="5" name="Footer Placeholder 4">
            <a:extLst>
              <a:ext uri="{FF2B5EF4-FFF2-40B4-BE49-F238E27FC236}">
                <a16:creationId xmlns:a16="http://schemas.microsoft.com/office/drawing/2014/main" xmlns="" id="{84BD44A7-D2C9-0B15-53C4-CA799357D12C}"/>
              </a:ext>
            </a:extLst>
          </p:cNvPr>
          <p:cNvSpPr>
            <a:spLocks noGrp="1"/>
          </p:cNvSpPr>
          <p:nvPr>
            <p:ph type="ftr" sz="quarter" idx="11"/>
          </p:nvPr>
        </p:nvSpPr>
        <p:spPr/>
        <p:txBody>
          <a:bodyPr/>
          <a:lstStyle/>
          <a:p>
            <a:r>
              <a:rPr lang="en-IN" smtClean="0"/>
              <a:t>APP Faculties - CINTEL</a:t>
            </a:r>
            <a:endParaRPr lang="en-IN" dirty="0"/>
          </a:p>
        </p:txBody>
      </p:sp>
      <p:sp>
        <p:nvSpPr>
          <p:cNvPr id="6" name="Slide Number Placeholder 5">
            <a:extLst>
              <a:ext uri="{FF2B5EF4-FFF2-40B4-BE49-F238E27FC236}">
                <a16:creationId xmlns:a16="http://schemas.microsoft.com/office/drawing/2014/main" xmlns="" id="{30E25495-991A-C977-9FA9-11995FBB5142}"/>
              </a:ext>
            </a:extLst>
          </p:cNvPr>
          <p:cNvSpPr>
            <a:spLocks noGrp="1"/>
          </p:cNvSpPr>
          <p:nvPr>
            <p:ph type="sldNum" sz="quarter" idx="12"/>
          </p:nvPr>
        </p:nvSpPr>
        <p:spPr/>
        <p:txBody>
          <a:bodyPr/>
          <a:lstStyle/>
          <a:p>
            <a:fld id="{6DE21BCB-44D1-4B3A-ADF0-DF0465C2F5A4}" type="slidenum">
              <a:rPr lang="en-IN" smtClean="0"/>
              <a:pPr/>
              <a:t>49</a:t>
            </a:fld>
            <a:endParaRPr lang="en-IN" dirty="0"/>
          </a:p>
        </p:txBody>
      </p:sp>
      <p:pic>
        <p:nvPicPr>
          <p:cNvPr id="9" name="Picture 8">
            <a:extLst>
              <a:ext uri="{FF2B5EF4-FFF2-40B4-BE49-F238E27FC236}">
                <a16:creationId xmlns:a16="http://schemas.microsoft.com/office/drawing/2014/main" xmlns="" id="{AAF47E62-14C3-9764-E479-2A261C7251A1}"/>
              </a:ext>
            </a:extLst>
          </p:cNvPr>
          <p:cNvPicPr>
            <a:picLocks noChangeAspect="1"/>
          </p:cNvPicPr>
          <p:nvPr/>
        </p:nvPicPr>
        <p:blipFill>
          <a:blip r:embed="rId2"/>
          <a:stretch>
            <a:fillRect/>
          </a:stretch>
        </p:blipFill>
        <p:spPr>
          <a:xfrm>
            <a:off x="1842527" y="2904097"/>
            <a:ext cx="7610475" cy="3533775"/>
          </a:xfrm>
          <a:prstGeom prst="rect">
            <a:avLst/>
          </a:prstGeom>
        </p:spPr>
      </p:pic>
      <p:sp>
        <p:nvSpPr>
          <p:cNvPr id="7" name="TextBox 6">
            <a:extLst>
              <a:ext uri="{FF2B5EF4-FFF2-40B4-BE49-F238E27FC236}">
                <a16:creationId xmlns:a16="http://schemas.microsoft.com/office/drawing/2014/main" xmlns="" id="{AC6E0BB9-31E4-D778-1BEF-19B2959A5897}"/>
              </a:ext>
            </a:extLst>
          </p:cNvPr>
          <p:cNvSpPr txBox="1"/>
          <p:nvPr/>
        </p:nvSpPr>
        <p:spPr>
          <a:xfrm>
            <a:off x="0" y="0"/>
            <a:ext cx="12192000" cy="6858000"/>
          </a:xfrm>
          <a:prstGeom prst="rect">
            <a:avLst/>
          </a:prstGeom>
          <a:noFill/>
          <a:ln w="76200">
            <a:solidFill>
              <a:srgbClr val="FFC000"/>
            </a:solidFill>
          </a:ln>
        </p:spPr>
        <p:txBody>
          <a:bodyPr wrap="square">
            <a:spAutoFit/>
          </a:bodyPr>
          <a:lstStyle/>
          <a:p>
            <a:endParaRPr lang="en-IN" dirty="0"/>
          </a:p>
        </p:txBody>
      </p:sp>
      <p:sp>
        <p:nvSpPr>
          <p:cNvPr id="10" name="Title 4">
            <a:extLst>
              <a:ext uri="{FF2B5EF4-FFF2-40B4-BE49-F238E27FC236}">
                <a16:creationId xmlns:a16="http://schemas.microsoft.com/office/drawing/2014/main" xmlns="" id="{0265194E-D472-414F-0969-A922B0798E73}"/>
              </a:ext>
            </a:extLst>
          </p:cNvPr>
          <p:cNvSpPr>
            <a:spLocks noGrp="1"/>
          </p:cNvSpPr>
          <p:nvPr>
            <p:ph type="title"/>
          </p:nvPr>
        </p:nvSpPr>
        <p:spPr>
          <a:xfrm>
            <a:off x="0" y="60088"/>
            <a:ext cx="9969449" cy="466726"/>
          </a:xfr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txBody>
          <a:bodyPr>
            <a:noAutofit/>
          </a:bodyPr>
          <a:lstStyle/>
          <a:p>
            <a:pPr algn="ctr"/>
            <a:r>
              <a:rPr lang="en-US" sz="3600" b="1" dirty="0">
                <a:latin typeface="Times New Roman" panose="02020603050405020304" pitchFamily="18" charset="0"/>
                <a:cs typeface="Times New Roman" panose="02020603050405020304" pitchFamily="18" charset="0"/>
              </a:rPr>
              <a:t>JAVA APPLETS </a:t>
            </a:r>
            <a:endParaRPr lang="en-IN" sz="3600" b="1" dirty="0">
              <a:latin typeface="Times New Roman" panose="02020603050405020304" pitchFamily="18" charset="0"/>
              <a:cs typeface="Times New Roman" panose="02020603050405020304" pitchFamily="18" charset="0"/>
            </a:endParaRPr>
          </a:p>
        </p:txBody>
      </p:sp>
      <p:sp>
        <p:nvSpPr>
          <p:cNvPr id="11" name="Date Placeholder 5"/>
          <p:cNvSpPr txBox="1">
            <a:spLocks/>
          </p:cNvSpPr>
          <p:nvPr/>
        </p:nvSpPr>
        <p:spPr>
          <a:xfrm>
            <a:off x="0" y="6496050"/>
            <a:ext cx="40386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1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B50BFFBF-F734-44E5-BDDD-7F962E4810AF}" type="datetime1">
              <a:rPr lang="en-IN" smtClean="0">
                <a:solidFill>
                  <a:srgbClr val="0000FF"/>
                </a:solidFill>
                <a:latin typeface="Bookman Old Style" panose="02050604050505020204" pitchFamily="18" charset="0"/>
              </a:rPr>
              <a:pPr/>
              <a:t>28-08-2023</a:t>
            </a:fld>
            <a:endParaRPr lang="en-IN" dirty="0">
              <a:solidFill>
                <a:srgbClr val="0000FF"/>
              </a:solidFill>
              <a:latin typeface="Bookman Old Style" panose="02050604050505020204" pitchFamily="18" charset="0"/>
            </a:endParaRPr>
          </a:p>
        </p:txBody>
      </p:sp>
      <p:sp>
        <p:nvSpPr>
          <p:cNvPr id="12" name="Date Placeholder 5"/>
          <p:cNvSpPr txBox="1">
            <a:spLocks/>
          </p:cNvSpPr>
          <p:nvPr/>
        </p:nvSpPr>
        <p:spPr>
          <a:xfrm>
            <a:off x="4038600" y="6489699"/>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Tree>
    <p:extLst>
      <p:ext uri="{BB962C8B-B14F-4D97-AF65-F5344CB8AC3E}">
        <p14:creationId xmlns:p14="http://schemas.microsoft.com/office/powerpoint/2010/main" val="39671473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FEAC504E-A118-00FE-A0D7-1DEB288E458C}"/>
              </a:ext>
            </a:extLst>
          </p:cNvPr>
          <p:cNvPicPr>
            <a:picLocks noChangeAspect="1"/>
          </p:cNvPicPr>
          <p:nvPr/>
        </p:nvPicPr>
        <p:blipFill>
          <a:blip r:embed="rId2"/>
          <a:stretch>
            <a:fillRect/>
          </a:stretch>
        </p:blipFill>
        <p:spPr>
          <a:xfrm>
            <a:off x="914400" y="463826"/>
            <a:ext cx="9766852" cy="5632174"/>
          </a:xfrm>
          <a:prstGeom prst="rect">
            <a:avLst/>
          </a:prstGeom>
        </p:spPr>
      </p:pic>
      <p:sp>
        <p:nvSpPr>
          <p:cNvPr id="3" name="Date Placeholder 5"/>
          <p:cNvSpPr>
            <a:spLocks noGrp="1"/>
          </p:cNvSpPr>
          <p:nvPr>
            <p:ph type="dt" sz="half" idx="10"/>
          </p:nvPr>
        </p:nvSpPr>
        <p:spPr>
          <a:xfrm>
            <a:off x="0" y="6496050"/>
            <a:ext cx="4038600" cy="365125"/>
          </a:xfrm>
        </p:spPr>
        <p:style>
          <a:lnRef idx="1">
            <a:schemeClr val="accent1"/>
          </a:lnRef>
          <a:fillRef idx="2">
            <a:schemeClr val="accent1"/>
          </a:fillRef>
          <a:effectRef idx="1">
            <a:schemeClr val="accent1"/>
          </a:effectRef>
          <a:fontRef idx="minor">
            <a:schemeClr val="dk1"/>
          </a:fontRef>
        </p:style>
        <p:txBody>
          <a:bodyPr/>
          <a:lstStyle/>
          <a:p>
            <a:fld id="{D0483190-BF0D-4C1E-B4BB-58CF7B80F6FC}" type="datetime1">
              <a:rPr lang="en-IN" b="1" smtClean="0">
                <a:solidFill>
                  <a:srgbClr val="0000FF"/>
                </a:solidFill>
                <a:latin typeface="Bookman Old Style" panose="02050604050505020204" pitchFamily="18" charset="0"/>
              </a:rPr>
              <a:t>28-08-2023</a:t>
            </a:fld>
            <a:endParaRPr lang="en-IN" b="1" dirty="0">
              <a:solidFill>
                <a:srgbClr val="0000FF"/>
              </a:solidFill>
              <a:latin typeface="Bookman Old Style" panose="02050604050505020204" pitchFamily="18" charset="0"/>
            </a:endParaRPr>
          </a:p>
        </p:txBody>
      </p:sp>
      <p:sp>
        <p:nvSpPr>
          <p:cNvPr id="4" name="Date Placeholder 5"/>
          <p:cNvSpPr txBox="1">
            <a:spLocks/>
          </p:cNvSpPr>
          <p:nvPr/>
        </p:nvSpPr>
        <p:spPr>
          <a:xfrm>
            <a:off x="4038600" y="6492875"/>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dirty="0" err="1"/>
              <a:t>Dr.Maivizhi</a:t>
            </a:r>
            <a:r>
              <a:rPr lang="en-IN" dirty="0"/>
              <a:t>  Assistant Professor / CINTEL</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71952" y="51702"/>
            <a:ext cx="1020048" cy="1015514"/>
          </a:xfrm>
          <a:prstGeom prst="rect">
            <a:avLst/>
          </a:prstGeom>
        </p:spPr>
      </p:pic>
      <p:sp>
        <p:nvSpPr>
          <p:cNvPr id="6" name="Footer Placeholder 5"/>
          <p:cNvSpPr>
            <a:spLocks noGrp="1"/>
          </p:cNvSpPr>
          <p:nvPr>
            <p:ph type="ftr" sz="quarter" idx="11"/>
          </p:nvPr>
        </p:nvSpPr>
        <p:spPr/>
        <p:txBody>
          <a:bodyPr/>
          <a:lstStyle/>
          <a:p>
            <a:r>
              <a:rPr lang="en-IN" smtClean="0"/>
              <a:t>APP Faculties - CINTEL</a:t>
            </a:r>
            <a:endParaRPr lang="en-IN"/>
          </a:p>
        </p:txBody>
      </p:sp>
      <p:sp>
        <p:nvSpPr>
          <p:cNvPr id="7" name="Slide Number Placeholder 6"/>
          <p:cNvSpPr>
            <a:spLocks noGrp="1"/>
          </p:cNvSpPr>
          <p:nvPr>
            <p:ph type="sldNum" sz="quarter" idx="12"/>
          </p:nvPr>
        </p:nvSpPr>
        <p:spPr/>
        <p:txBody>
          <a:bodyPr/>
          <a:lstStyle/>
          <a:p>
            <a:fld id="{F59C78FD-3676-4262-8623-CA1BA4C6293E}" type="slidenum">
              <a:rPr lang="en-IN" smtClean="0"/>
              <a:t>5</a:t>
            </a:fld>
            <a:endParaRPr lang="en-IN"/>
          </a:p>
        </p:txBody>
      </p:sp>
    </p:spTree>
    <p:extLst>
      <p:ext uri="{BB962C8B-B14F-4D97-AF65-F5344CB8AC3E}">
        <p14:creationId xmlns:p14="http://schemas.microsoft.com/office/powerpoint/2010/main" val="105106940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3E6F550-FBB5-AD9B-6D96-DC542799BC7F}"/>
              </a:ext>
            </a:extLst>
          </p:cNvPr>
          <p:cNvSpPr>
            <a:spLocks noGrp="1"/>
          </p:cNvSpPr>
          <p:nvPr>
            <p:ph idx="1"/>
          </p:nvPr>
        </p:nvSpPr>
        <p:spPr>
          <a:xfrm>
            <a:off x="385482" y="806824"/>
            <a:ext cx="11013862" cy="5686050"/>
          </a:xfrm>
        </p:spPr>
        <p:txBody>
          <a:bodyPr>
            <a:normAutofit fontScale="92500"/>
          </a:bodyPr>
          <a:lstStyle/>
          <a:p>
            <a:pPr marL="0" indent="0">
              <a:buNone/>
            </a:pPr>
            <a:r>
              <a:rPr lang="en-IN" sz="3600" dirty="0">
                <a:solidFill>
                  <a:srgbClr val="EC2914"/>
                </a:solidFill>
                <a:latin typeface="Times New Roman" panose="02020603050405020304" pitchFamily="18" charset="0"/>
                <a:cs typeface="Times New Roman" panose="02020603050405020304" pitchFamily="18" charset="0"/>
              </a:rPr>
              <a:t>Applet Basics:</a:t>
            </a:r>
          </a:p>
          <a:p>
            <a:pPr algn="just">
              <a:lnSpc>
                <a:spcPct val="150000"/>
              </a:lnSpc>
            </a:pPr>
            <a:r>
              <a:rPr lang="en-IN" sz="1800" dirty="0">
                <a:solidFill>
                  <a:srgbClr val="232629"/>
                </a:solidFill>
                <a:latin typeface="Times New Roman" panose="02020603050405020304" pitchFamily="18" charset="0"/>
                <a:cs typeface="Times New Roman" panose="02020603050405020304" pitchFamily="18" charset="0"/>
              </a:rPr>
              <a:t>All applets are subclasses of </a:t>
            </a:r>
            <a:r>
              <a:rPr lang="en-IN" sz="1800" b="1" i="1" dirty="0">
                <a:solidFill>
                  <a:srgbClr val="232629"/>
                </a:solidFill>
                <a:latin typeface="Times New Roman" panose="02020603050405020304" pitchFamily="18" charset="0"/>
                <a:cs typeface="Times New Roman" panose="02020603050405020304" pitchFamily="18" charset="0"/>
              </a:rPr>
              <a:t>Applet</a:t>
            </a:r>
            <a:r>
              <a:rPr lang="en-IN" sz="1800" dirty="0">
                <a:solidFill>
                  <a:srgbClr val="232629"/>
                </a:solidFill>
                <a:latin typeface="Times New Roman" panose="02020603050405020304" pitchFamily="18" charset="0"/>
                <a:cs typeface="Times New Roman" panose="02020603050405020304" pitchFamily="18" charset="0"/>
              </a:rPr>
              <a:t>. Thus, all applets must </a:t>
            </a:r>
            <a:r>
              <a:rPr lang="en-IN" sz="1800" b="1" i="1" dirty="0">
                <a:solidFill>
                  <a:srgbClr val="232629"/>
                </a:solidFill>
                <a:latin typeface="Times New Roman" panose="02020603050405020304" pitchFamily="18" charset="0"/>
                <a:cs typeface="Times New Roman" panose="02020603050405020304" pitchFamily="18" charset="0"/>
              </a:rPr>
              <a:t>import </a:t>
            </a:r>
            <a:r>
              <a:rPr lang="en-IN" sz="1800" b="1" i="1" dirty="0" err="1">
                <a:solidFill>
                  <a:srgbClr val="232629"/>
                </a:solidFill>
                <a:latin typeface="Times New Roman" panose="02020603050405020304" pitchFamily="18" charset="0"/>
                <a:cs typeface="Times New Roman" panose="02020603050405020304" pitchFamily="18" charset="0"/>
              </a:rPr>
              <a:t>java.applet</a:t>
            </a:r>
            <a:r>
              <a:rPr lang="en-IN" sz="1800" dirty="0">
                <a:solidFill>
                  <a:srgbClr val="232629"/>
                </a:solidFill>
                <a:latin typeface="Times New Roman" panose="02020603050405020304" pitchFamily="18" charset="0"/>
                <a:cs typeface="Times New Roman" panose="02020603050405020304" pitchFamily="18" charset="0"/>
              </a:rPr>
              <a:t>. Applets must also </a:t>
            </a:r>
            <a:r>
              <a:rPr lang="en-IN" sz="1800" b="1" i="1" dirty="0">
                <a:solidFill>
                  <a:srgbClr val="232629"/>
                </a:solidFill>
                <a:latin typeface="Times New Roman" panose="02020603050405020304" pitchFamily="18" charset="0"/>
                <a:cs typeface="Times New Roman" panose="02020603050405020304" pitchFamily="18" charset="0"/>
              </a:rPr>
              <a:t>import </a:t>
            </a:r>
            <a:r>
              <a:rPr lang="en-IN" sz="1800" b="1" i="1" dirty="0" err="1">
                <a:solidFill>
                  <a:srgbClr val="232629"/>
                </a:solidFill>
                <a:latin typeface="Times New Roman" panose="02020603050405020304" pitchFamily="18" charset="0"/>
                <a:cs typeface="Times New Roman" panose="02020603050405020304" pitchFamily="18" charset="0"/>
              </a:rPr>
              <a:t>java.awt</a:t>
            </a:r>
            <a:r>
              <a:rPr lang="en-IN" sz="1800" b="1" i="1" dirty="0">
                <a:solidFill>
                  <a:srgbClr val="232629"/>
                </a:solidFill>
                <a:latin typeface="Times New Roman" panose="02020603050405020304" pitchFamily="18" charset="0"/>
                <a:cs typeface="Times New Roman" panose="02020603050405020304" pitchFamily="18" charset="0"/>
              </a:rPr>
              <a:t> </a:t>
            </a:r>
            <a:r>
              <a:rPr lang="en-IN" sz="1800" dirty="0">
                <a:solidFill>
                  <a:srgbClr val="232629"/>
                </a:solidFill>
                <a:latin typeface="Times New Roman" panose="02020603050405020304" pitchFamily="18" charset="0"/>
                <a:cs typeface="Times New Roman" panose="02020603050405020304" pitchFamily="18" charset="0"/>
              </a:rPr>
              <a:t>package.</a:t>
            </a:r>
          </a:p>
          <a:p>
            <a:pPr algn="just">
              <a:lnSpc>
                <a:spcPct val="150000"/>
              </a:lnSpc>
            </a:pPr>
            <a:r>
              <a:rPr lang="en-IN" sz="1800" dirty="0">
                <a:solidFill>
                  <a:srgbClr val="232629"/>
                </a:solidFill>
                <a:latin typeface="Times New Roman" panose="02020603050405020304" pitchFamily="18" charset="0"/>
                <a:cs typeface="Times New Roman" panose="02020603050405020304" pitchFamily="18" charset="0"/>
              </a:rPr>
              <a:t>Applets are not executed by the console-based Java run-time interpreter. Rather, they are executed by either a </a:t>
            </a:r>
            <a:r>
              <a:rPr lang="en-IN" sz="1800" b="1" i="1" dirty="0">
                <a:solidFill>
                  <a:srgbClr val="232629"/>
                </a:solidFill>
                <a:latin typeface="Times New Roman" panose="02020603050405020304" pitchFamily="18" charset="0"/>
                <a:cs typeface="Times New Roman" panose="02020603050405020304" pitchFamily="18" charset="0"/>
              </a:rPr>
              <a:t>Web browser or an applet viewer. </a:t>
            </a:r>
          </a:p>
          <a:p>
            <a:pPr algn="just">
              <a:lnSpc>
                <a:spcPct val="150000"/>
              </a:lnSpc>
            </a:pPr>
            <a:r>
              <a:rPr lang="en-IN" sz="1800" dirty="0">
                <a:solidFill>
                  <a:srgbClr val="232629"/>
                </a:solidFill>
                <a:latin typeface="Times New Roman" panose="02020603050405020304" pitchFamily="18" charset="0"/>
                <a:cs typeface="Times New Roman" panose="02020603050405020304" pitchFamily="18" charset="0"/>
              </a:rPr>
              <a:t>Execution of an </a:t>
            </a:r>
            <a:r>
              <a:rPr lang="en-IN" sz="1800" b="1" i="1" dirty="0">
                <a:solidFill>
                  <a:srgbClr val="B01C35"/>
                </a:solidFill>
                <a:latin typeface="Times New Roman" panose="02020603050405020304" pitchFamily="18" charset="0"/>
                <a:cs typeface="Times New Roman" panose="02020603050405020304" pitchFamily="18" charset="0"/>
              </a:rPr>
              <a:t>applet does not begin at main( ) [In other words, there is no main() method in an Applet]. </a:t>
            </a:r>
            <a:r>
              <a:rPr lang="en-IN" sz="1800" dirty="0">
                <a:solidFill>
                  <a:srgbClr val="232629"/>
                </a:solidFill>
                <a:latin typeface="Times New Roman" panose="02020603050405020304" pitchFamily="18" charset="0"/>
                <a:cs typeface="Times New Roman" panose="02020603050405020304" pitchFamily="18" charset="0"/>
              </a:rPr>
              <a:t>Output to your applet’s window is not performed by </a:t>
            </a:r>
            <a:r>
              <a:rPr lang="en-IN" sz="1800" dirty="0" err="1">
                <a:solidFill>
                  <a:srgbClr val="232629"/>
                </a:solidFill>
                <a:latin typeface="Times New Roman" panose="02020603050405020304" pitchFamily="18" charset="0"/>
                <a:cs typeface="Times New Roman" panose="02020603050405020304" pitchFamily="18" charset="0"/>
              </a:rPr>
              <a:t>System.out.println</a:t>
            </a:r>
            <a:r>
              <a:rPr lang="en-IN" sz="1800" dirty="0">
                <a:solidFill>
                  <a:srgbClr val="232629"/>
                </a:solidFill>
                <a:latin typeface="Times New Roman" panose="02020603050405020304" pitchFamily="18" charset="0"/>
                <a:cs typeface="Times New Roman" panose="02020603050405020304" pitchFamily="18" charset="0"/>
              </a:rPr>
              <a:t>( ). Rather, it is handled with various AWT methods, such as </a:t>
            </a:r>
            <a:r>
              <a:rPr lang="en-IN" sz="1800" b="1" i="1" dirty="0" err="1">
                <a:solidFill>
                  <a:srgbClr val="232629"/>
                </a:solidFill>
                <a:latin typeface="Times New Roman" panose="02020603050405020304" pitchFamily="18" charset="0"/>
                <a:cs typeface="Times New Roman" panose="02020603050405020304" pitchFamily="18" charset="0"/>
              </a:rPr>
              <a:t>drawString</a:t>
            </a:r>
            <a:r>
              <a:rPr lang="en-IN" sz="1800" b="1" i="1" dirty="0">
                <a:solidFill>
                  <a:srgbClr val="232629"/>
                </a:solidFill>
                <a:latin typeface="Times New Roman" panose="02020603050405020304" pitchFamily="18" charset="0"/>
                <a:cs typeface="Times New Roman" panose="02020603050405020304" pitchFamily="18" charset="0"/>
              </a:rPr>
              <a:t>( ), </a:t>
            </a:r>
            <a:r>
              <a:rPr lang="en-IN" sz="1800" dirty="0">
                <a:solidFill>
                  <a:srgbClr val="232629"/>
                </a:solidFill>
                <a:latin typeface="Times New Roman" panose="02020603050405020304" pitchFamily="18" charset="0"/>
                <a:cs typeface="Times New Roman" panose="02020603050405020304" pitchFamily="18" charset="0"/>
              </a:rPr>
              <a:t>which outputs a string to a specified X,Y location. Input is also handled differently than in an application.</a:t>
            </a:r>
          </a:p>
          <a:p>
            <a:pPr algn="just">
              <a:lnSpc>
                <a:spcPct val="150000"/>
              </a:lnSpc>
            </a:pPr>
            <a:r>
              <a:rPr lang="en-IN" sz="1800" dirty="0">
                <a:solidFill>
                  <a:srgbClr val="232629"/>
                </a:solidFill>
                <a:latin typeface="Times New Roman" panose="02020603050405020304" pitchFamily="18" charset="0"/>
                <a:cs typeface="Times New Roman" panose="02020603050405020304" pitchFamily="18" charset="0"/>
              </a:rPr>
              <a:t>Once an applet has been compiled, it is included in an </a:t>
            </a:r>
            <a:r>
              <a:rPr lang="en-IN" sz="1800" b="1" i="1" dirty="0">
                <a:solidFill>
                  <a:srgbClr val="232629"/>
                </a:solidFill>
                <a:latin typeface="Times New Roman" panose="02020603050405020304" pitchFamily="18" charset="0"/>
                <a:cs typeface="Times New Roman" panose="02020603050405020304" pitchFamily="18" charset="0"/>
              </a:rPr>
              <a:t>HTML file using the APPLET tag</a:t>
            </a:r>
            <a:r>
              <a:rPr lang="en-IN" sz="1800" dirty="0">
                <a:solidFill>
                  <a:srgbClr val="232629"/>
                </a:solidFill>
                <a:latin typeface="Times New Roman" panose="02020603050405020304" pitchFamily="18" charset="0"/>
                <a:cs typeface="Times New Roman" panose="02020603050405020304" pitchFamily="18" charset="0"/>
              </a:rPr>
              <a:t>. The applet will be executed by a Java-enabled web browser when it encounters the APPLET tag within the HTML file.</a:t>
            </a:r>
          </a:p>
          <a:p>
            <a:pPr algn="just">
              <a:lnSpc>
                <a:spcPct val="150000"/>
              </a:lnSpc>
            </a:pPr>
            <a:r>
              <a:rPr lang="en-IN" sz="1800" dirty="0">
                <a:solidFill>
                  <a:srgbClr val="232629"/>
                </a:solidFill>
                <a:latin typeface="Times New Roman" panose="02020603050405020304" pitchFamily="18" charset="0"/>
                <a:cs typeface="Times New Roman" panose="02020603050405020304" pitchFamily="18" charset="0"/>
              </a:rPr>
              <a:t>To view and test an applet more conveniently, simply include a comment at the head of your Java source code file that contains the </a:t>
            </a:r>
            <a:r>
              <a:rPr lang="en-IN" sz="1800" b="1" i="1" dirty="0">
                <a:solidFill>
                  <a:srgbClr val="232629"/>
                </a:solidFill>
                <a:latin typeface="Times New Roman" panose="02020603050405020304" pitchFamily="18" charset="0"/>
                <a:cs typeface="Times New Roman" panose="02020603050405020304" pitchFamily="18" charset="0"/>
              </a:rPr>
              <a:t>APPLET tag</a:t>
            </a:r>
            <a:r>
              <a:rPr lang="en-IN" sz="1800" dirty="0">
                <a:solidFill>
                  <a:srgbClr val="232629"/>
                </a:solidFill>
                <a:latin typeface="Times New Roman" panose="02020603050405020304" pitchFamily="18" charset="0"/>
                <a:cs typeface="Times New Roman" panose="02020603050405020304" pitchFamily="18" charset="0"/>
              </a:rPr>
              <a:t>.</a:t>
            </a:r>
          </a:p>
          <a:p>
            <a:endParaRPr lang="en-IN" sz="1800" dirty="0">
              <a:solidFill>
                <a:srgbClr val="232629"/>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xmlns="" id="{51A988D1-449F-E051-FAEE-E5A6CA1A674C}"/>
              </a:ext>
            </a:extLst>
          </p:cNvPr>
          <p:cNvSpPr>
            <a:spLocks noGrp="1"/>
          </p:cNvSpPr>
          <p:nvPr>
            <p:ph type="dt" sz="half" idx="10"/>
          </p:nvPr>
        </p:nvSpPr>
        <p:spPr/>
        <p:txBody>
          <a:bodyPr/>
          <a:lstStyle/>
          <a:p>
            <a:fld id="{60C73A35-A704-4ED5-9151-1879CDB29320}" type="datetime1">
              <a:rPr lang="en-IN" smtClean="0"/>
              <a:t>28-08-2023</a:t>
            </a:fld>
            <a:endParaRPr lang="en-IN" dirty="0"/>
          </a:p>
        </p:txBody>
      </p:sp>
      <p:sp>
        <p:nvSpPr>
          <p:cNvPr id="5" name="Footer Placeholder 4">
            <a:extLst>
              <a:ext uri="{FF2B5EF4-FFF2-40B4-BE49-F238E27FC236}">
                <a16:creationId xmlns:a16="http://schemas.microsoft.com/office/drawing/2014/main" xmlns="" id="{4DE6A540-67B8-5346-491C-2993168D6D7F}"/>
              </a:ext>
            </a:extLst>
          </p:cNvPr>
          <p:cNvSpPr>
            <a:spLocks noGrp="1"/>
          </p:cNvSpPr>
          <p:nvPr>
            <p:ph type="ftr" sz="quarter" idx="11"/>
          </p:nvPr>
        </p:nvSpPr>
        <p:spPr/>
        <p:txBody>
          <a:bodyPr/>
          <a:lstStyle/>
          <a:p>
            <a:r>
              <a:rPr lang="en-IN" smtClean="0"/>
              <a:t>APP Faculties - CINTEL</a:t>
            </a:r>
            <a:endParaRPr lang="en-IN" dirty="0"/>
          </a:p>
        </p:txBody>
      </p:sp>
      <p:sp>
        <p:nvSpPr>
          <p:cNvPr id="6" name="Slide Number Placeholder 5">
            <a:extLst>
              <a:ext uri="{FF2B5EF4-FFF2-40B4-BE49-F238E27FC236}">
                <a16:creationId xmlns:a16="http://schemas.microsoft.com/office/drawing/2014/main" xmlns="" id="{08A42CCD-4F6C-FA81-6E71-69FCCF6014E1}"/>
              </a:ext>
            </a:extLst>
          </p:cNvPr>
          <p:cNvSpPr>
            <a:spLocks noGrp="1"/>
          </p:cNvSpPr>
          <p:nvPr>
            <p:ph type="sldNum" sz="quarter" idx="12"/>
          </p:nvPr>
        </p:nvSpPr>
        <p:spPr/>
        <p:txBody>
          <a:bodyPr/>
          <a:lstStyle/>
          <a:p>
            <a:fld id="{6DE21BCB-44D1-4B3A-ADF0-DF0465C2F5A4}" type="slidenum">
              <a:rPr lang="en-IN" smtClean="0"/>
              <a:pPr/>
              <a:t>50</a:t>
            </a:fld>
            <a:endParaRPr lang="en-IN" dirty="0"/>
          </a:p>
        </p:txBody>
      </p:sp>
      <p:sp>
        <p:nvSpPr>
          <p:cNvPr id="7" name="TextBox 6">
            <a:extLst>
              <a:ext uri="{FF2B5EF4-FFF2-40B4-BE49-F238E27FC236}">
                <a16:creationId xmlns:a16="http://schemas.microsoft.com/office/drawing/2014/main" xmlns="" id="{C7557FFF-D6F1-E9D2-5865-BECE77F08467}"/>
              </a:ext>
            </a:extLst>
          </p:cNvPr>
          <p:cNvSpPr txBox="1"/>
          <p:nvPr/>
        </p:nvSpPr>
        <p:spPr>
          <a:xfrm>
            <a:off x="0" y="-1"/>
            <a:ext cx="12192000" cy="6858000"/>
          </a:xfrm>
          <a:prstGeom prst="rect">
            <a:avLst/>
          </a:prstGeom>
          <a:noFill/>
          <a:ln w="76200">
            <a:solidFill>
              <a:srgbClr val="FFC000"/>
            </a:solidFill>
          </a:ln>
        </p:spPr>
        <p:txBody>
          <a:bodyPr wrap="square">
            <a:spAutoFit/>
          </a:bodyPr>
          <a:lstStyle/>
          <a:p>
            <a:endParaRPr lang="en-IN" dirty="0"/>
          </a:p>
        </p:txBody>
      </p:sp>
      <p:sp>
        <p:nvSpPr>
          <p:cNvPr id="8" name="Title 4">
            <a:extLst>
              <a:ext uri="{FF2B5EF4-FFF2-40B4-BE49-F238E27FC236}">
                <a16:creationId xmlns:a16="http://schemas.microsoft.com/office/drawing/2014/main" xmlns="" id="{1E818833-EFFE-0B30-2CE9-ACB5F0AFE9BE}"/>
              </a:ext>
            </a:extLst>
          </p:cNvPr>
          <p:cNvSpPr>
            <a:spLocks noGrp="1"/>
          </p:cNvSpPr>
          <p:nvPr>
            <p:ph type="title"/>
          </p:nvPr>
        </p:nvSpPr>
        <p:spPr>
          <a:xfrm>
            <a:off x="71021" y="106735"/>
            <a:ext cx="9969449" cy="466726"/>
          </a:xfr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txBody>
          <a:bodyPr>
            <a:noAutofit/>
          </a:bodyPr>
          <a:lstStyle/>
          <a:p>
            <a:pPr algn="ctr"/>
            <a:r>
              <a:rPr lang="en-US" sz="3600" b="1" dirty="0">
                <a:latin typeface="Times New Roman" panose="02020603050405020304" pitchFamily="18" charset="0"/>
                <a:cs typeface="Times New Roman" panose="02020603050405020304" pitchFamily="18" charset="0"/>
              </a:rPr>
              <a:t>JAVA APPLETS </a:t>
            </a:r>
            <a:endParaRPr lang="en-IN" sz="3600" b="1" dirty="0">
              <a:latin typeface="Times New Roman" panose="02020603050405020304" pitchFamily="18" charset="0"/>
              <a:cs typeface="Times New Roman" panose="02020603050405020304" pitchFamily="18" charset="0"/>
            </a:endParaRPr>
          </a:p>
        </p:txBody>
      </p:sp>
      <p:sp>
        <p:nvSpPr>
          <p:cNvPr id="9" name="Date Placeholder 5"/>
          <p:cNvSpPr txBox="1">
            <a:spLocks/>
          </p:cNvSpPr>
          <p:nvPr/>
        </p:nvSpPr>
        <p:spPr>
          <a:xfrm>
            <a:off x="0" y="6496050"/>
            <a:ext cx="40386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1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B50BFFBF-F734-44E5-BDDD-7F962E4810AF}" type="datetime1">
              <a:rPr lang="en-IN" smtClean="0">
                <a:solidFill>
                  <a:srgbClr val="0000FF"/>
                </a:solidFill>
                <a:latin typeface="Bookman Old Style" panose="02050604050505020204" pitchFamily="18" charset="0"/>
              </a:rPr>
              <a:pPr/>
              <a:t>28-08-2023</a:t>
            </a:fld>
            <a:endParaRPr lang="en-IN" dirty="0">
              <a:solidFill>
                <a:srgbClr val="0000FF"/>
              </a:solidFill>
              <a:latin typeface="Bookman Old Style" panose="02050604050505020204" pitchFamily="18" charset="0"/>
            </a:endParaRPr>
          </a:p>
        </p:txBody>
      </p:sp>
      <p:sp>
        <p:nvSpPr>
          <p:cNvPr id="10" name="Date Placeholder 5"/>
          <p:cNvSpPr txBox="1">
            <a:spLocks/>
          </p:cNvSpPr>
          <p:nvPr/>
        </p:nvSpPr>
        <p:spPr>
          <a:xfrm>
            <a:off x="4038600" y="6489698"/>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Tree>
    <p:extLst>
      <p:ext uri="{BB962C8B-B14F-4D97-AF65-F5344CB8AC3E}">
        <p14:creationId xmlns:p14="http://schemas.microsoft.com/office/powerpoint/2010/main" val="14011690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3E6F550-FBB5-AD9B-6D96-DC542799BC7F}"/>
              </a:ext>
            </a:extLst>
          </p:cNvPr>
          <p:cNvSpPr>
            <a:spLocks noGrp="1"/>
          </p:cNvSpPr>
          <p:nvPr>
            <p:ph idx="1"/>
          </p:nvPr>
        </p:nvSpPr>
        <p:spPr>
          <a:xfrm>
            <a:off x="385482" y="806824"/>
            <a:ext cx="11430000" cy="5686050"/>
          </a:xfrm>
        </p:spPr>
        <p:txBody>
          <a:bodyPr>
            <a:normAutofit/>
          </a:bodyPr>
          <a:lstStyle/>
          <a:p>
            <a:pPr>
              <a:buFont typeface="Wingdings" panose="05000000000000000000" pitchFamily="2" charset="2"/>
              <a:buNone/>
            </a:pPr>
            <a:r>
              <a:rPr lang="en-US" altLang="en-US" b="1" dirty="0">
                <a:solidFill>
                  <a:srgbClr val="0070C0"/>
                </a:solidFill>
                <a:latin typeface="Times New Roman" panose="02020603050405020304" pitchFamily="18" charset="0"/>
                <a:cs typeface="Times New Roman" panose="02020603050405020304" pitchFamily="18" charset="0"/>
              </a:rPr>
              <a:t>Java applets are one of three kinds of Java programs:</a:t>
            </a:r>
          </a:p>
          <a:p>
            <a:pPr>
              <a:buFont typeface="Wingdings" panose="05000000000000000000" pitchFamily="2" charset="2"/>
              <a:buNone/>
            </a:pPr>
            <a:endParaRPr lang="en-US" altLang="en-US" b="1" dirty="0">
              <a:solidFill>
                <a:srgbClr val="0070C0"/>
              </a:solidFill>
              <a:latin typeface="Times New Roman" panose="02020603050405020304" pitchFamily="18" charset="0"/>
              <a:cs typeface="Times New Roman" panose="02020603050405020304" pitchFamily="18" charset="0"/>
            </a:endParaRPr>
          </a:p>
          <a:p>
            <a:pPr lvl="1" algn="just">
              <a:lnSpc>
                <a:spcPct val="150000"/>
              </a:lnSpc>
            </a:pPr>
            <a:r>
              <a:rPr lang="en-US" altLang="en-US" dirty="0">
                <a:latin typeface="Times New Roman" panose="02020603050405020304" pitchFamily="18" charset="0"/>
                <a:cs typeface="Times New Roman" panose="02020603050405020304" pitchFamily="18" charset="0"/>
              </a:rPr>
              <a:t>An </a:t>
            </a:r>
            <a:r>
              <a:rPr lang="en-US" altLang="en-US" b="1" i="1" dirty="0">
                <a:latin typeface="Times New Roman" panose="02020603050405020304" pitchFamily="18" charset="0"/>
                <a:cs typeface="Times New Roman" panose="02020603050405020304" pitchFamily="18" charset="0"/>
              </a:rPr>
              <a:t>application</a:t>
            </a:r>
            <a:r>
              <a:rPr lang="en-US" altLang="en-US" dirty="0">
                <a:latin typeface="Times New Roman" panose="02020603050405020304" pitchFamily="18" charset="0"/>
                <a:cs typeface="Times New Roman" panose="02020603050405020304" pitchFamily="18" charset="0"/>
              </a:rPr>
              <a:t> is a standalone program that can be invoked from the command line.</a:t>
            </a:r>
          </a:p>
          <a:p>
            <a:pPr lvl="1" algn="just">
              <a:lnSpc>
                <a:spcPct val="150000"/>
              </a:lnSpc>
            </a:pPr>
            <a:r>
              <a:rPr lang="en-US" altLang="en-US" dirty="0">
                <a:latin typeface="Times New Roman" panose="02020603050405020304" pitchFamily="18" charset="0"/>
                <a:cs typeface="Times New Roman" panose="02020603050405020304" pitchFamily="18" charset="0"/>
              </a:rPr>
              <a:t>An </a:t>
            </a:r>
            <a:r>
              <a:rPr lang="en-US" altLang="en-US" b="1" i="1" dirty="0">
                <a:latin typeface="Times New Roman" panose="02020603050405020304" pitchFamily="18" charset="0"/>
                <a:cs typeface="Times New Roman" panose="02020603050405020304" pitchFamily="18" charset="0"/>
              </a:rPr>
              <a:t>applet</a:t>
            </a:r>
            <a:r>
              <a:rPr lang="en-US" altLang="en-US" dirty="0">
                <a:latin typeface="Times New Roman" panose="02020603050405020304" pitchFamily="18" charset="0"/>
                <a:cs typeface="Times New Roman" panose="02020603050405020304" pitchFamily="18" charset="0"/>
              </a:rPr>
              <a:t> is a program that runs in the context of a browser session.</a:t>
            </a:r>
          </a:p>
          <a:p>
            <a:pPr lvl="1" algn="just">
              <a:lnSpc>
                <a:spcPct val="150000"/>
              </a:lnSpc>
            </a:pPr>
            <a:r>
              <a:rPr lang="en-US" altLang="en-US" dirty="0">
                <a:latin typeface="Times New Roman" panose="02020603050405020304" pitchFamily="18" charset="0"/>
                <a:cs typeface="Times New Roman" panose="02020603050405020304" pitchFamily="18" charset="0"/>
              </a:rPr>
              <a:t>A </a:t>
            </a:r>
            <a:r>
              <a:rPr lang="en-US" altLang="en-US" b="1" i="1" dirty="0">
                <a:latin typeface="Times New Roman" panose="02020603050405020304" pitchFamily="18" charset="0"/>
                <a:cs typeface="Times New Roman" panose="02020603050405020304" pitchFamily="18" charset="0"/>
              </a:rPr>
              <a:t>servlet </a:t>
            </a:r>
            <a:r>
              <a:rPr lang="en-US" altLang="en-US" dirty="0">
                <a:latin typeface="Times New Roman" panose="02020603050405020304" pitchFamily="18" charset="0"/>
                <a:cs typeface="Times New Roman" panose="02020603050405020304" pitchFamily="18" charset="0"/>
              </a:rPr>
              <a:t>is a program that is invoked on demand on a server program and that runs in the context of a web server process.</a:t>
            </a:r>
          </a:p>
          <a:p>
            <a:endParaRPr lang="en-IN" sz="1800" dirty="0">
              <a:solidFill>
                <a:srgbClr val="232629"/>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xmlns="" id="{51A988D1-449F-E051-FAEE-E5A6CA1A674C}"/>
              </a:ext>
            </a:extLst>
          </p:cNvPr>
          <p:cNvSpPr>
            <a:spLocks noGrp="1"/>
          </p:cNvSpPr>
          <p:nvPr>
            <p:ph type="dt" sz="half" idx="10"/>
          </p:nvPr>
        </p:nvSpPr>
        <p:spPr/>
        <p:txBody>
          <a:bodyPr/>
          <a:lstStyle/>
          <a:p>
            <a:fld id="{9C60D27D-227C-4337-85B9-00750E77B427}" type="datetime1">
              <a:rPr lang="en-IN" smtClean="0"/>
              <a:t>28-08-2023</a:t>
            </a:fld>
            <a:endParaRPr lang="en-IN" dirty="0"/>
          </a:p>
        </p:txBody>
      </p:sp>
      <p:sp>
        <p:nvSpPr>
          <p:cNvPr id="5" name="Footer Placeholder 4">
            <a:extLst>
              <a:ext uri="{FF2B5EF4-FFF2-40B4-BE49-F238E27FC236}">
                <a16:creationId xmlns:a16="http://schemas.microsoft.com/office/drawing/2014/main" xmlns="" id="{4DE6A540-67B8-5346-491C-2993168D6D7F}"/>
              </a:ext>
            </a:extLst>
          </p:cNvPr>
          <p:cNvSpPr>
            <a:spLocks noGrp="1"/>
          </p:cNvSpPr>
          <p:nvPr>
            <p:ph type="ftr" sz="quarter" idx="11"/>
          </p:nvPr>
        </p:nvSpPr>
        <p:spPr/>
        <p:txBody>
          <a:bodyPr/>
          <a:lstStyle/>
          <a:p>
            <a:r>
              <a:rPr lang="en-IN" smtClean="0"/>
              <a:t>APP Faculties - CINTEL</a:t>
            </a:r>
            <a:endParaRPr lang="en-IN" dirty="0"/>
          </a:p>
        </p:txBody>
      </p:sp>
      <p:sp>
        <p:nvSpPr>
          <p:cNvPr id="6" name="Slide Number Placeholder 5">
            <a:extLst>
              <a:ext uri="{FF2B5EF4-FFF2-40B4-BE49-F238E27FC236}">
                <a16:creationId xmlns:a16="http://schemas.microsoft.com/office/drawing/2014/main" xmlns="" id="{08A42CCD-4F6C-FA81-6E71-69FCCF6014E1}"/>
              </a:ext>
            </a:extLst>
          </p:cNvPr>
          <p:cNvSpPr>
            <a:spLocks noGrp="1"/>
          </p:cNvSpPr>
          <p:nvPr>
            <p:ph type="sldNum" sz="quarter" idx="12"/>
          </p:nvPr>
        </p:nvSpPr>
        <p:spPr/>
        <p:txBody>
          <a:bodyPr/>
          <a:lstStyle/>
          <a:p>
            <a:fld id="{6DE21BCB-44D1-4B3A-ADF0-DF0465C2F5A4}" type="slidenum">
              <a:rPr lang="en-IN" smtClean="0"/>
              <a:pPr/>
              <a:t>51</a:t>
            </a:fld>
            <a:endParaRPr lang="en-IN" dirty="0"/>
          </a:p>
        </p:txBody>
      </p:sp>
      <p:sp>
        <p:nvSpPr>
          <p:cNvPr id="7" name="TextBox 6">
            <a:extLst>
              <a:ext uri="{FF2B5EF4-FFF2-40B4-BE49-F238E27FC236}">
                <a16:creationId xmlns:a16="http://schemas.microsoft.com/office/drawing/2014/main" xmlns="" id="{C1683478-B3D4-48F2-2749-CEBFD0DCC3CA}"/>
              </a:ext>
            </a:extLst>
          </p:cNvPr>
          <p:cNvSpPr txBox="1"/>
          <p:nvPr/>
        </p:nvSpPr>
        <p:spPr>
          <a:xfrm>
            <a:off x="8964" y="0"/>
            <a:ext cx="12192000" cy="6858000"/>
          </a:xfrm>
          <a:prstGeom prst="rect">
            <a:avLst/>
          </a:prstGeom>
          <a:noFill/>
          <a:ln w="76200">
            <a:solidFill>
              <a:srgbClr val="FFC000"/>
            </a:solidFill>
          </a:ln>
        </p:spPr>
        <p:txBody>
          <a:bodyPr wrap="square">
            <a:spAutoFit/>
          </a:bodyPr>
          <a:lstStyle/>
          <a:p>
            <a:endParaRPr lang="en-IN" dirty="0"/>
          </a:p>
        </p:txBody>
      </p:sp>
      <p:sp>
        <p:nvSpPr>
          <p:cNvPr id="8" name="Title 4">
            <a:extLst>
              <a:ext uri="{FF2B5EF4-FFF2-40B4-BE49-F238E27FC236}">
                <a16:creationId xmlns:a16="http://schemas.microsoft.com/office/drawing/2014/main" xmlns="" id="{6FC7E1A2-7A84-B887-086F-2EE3B073FBFF}"/>
              </a:ext>
            </a:extLst>
          </p:cNvPr>
          <p:cNvSpPr>
            <a:spLocks noGrp="1"/>
          </p:cNvSpPr>
          <p:nvPr>
            <p:ph type="title"/>
          </p:nvPr>
        </p:nvSpPr>
        <p:spPr>
          <a:xfrm>
            <a:off x="79986" y="49881"/>
            <a:ext cx="9969449" cy="466726"/>
          </a:xfr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txBody>
          <a:bodyPr>
            <a:noAutofit/>
          </a:bodyPr>
          <a:lstStyle/>
          <a:p>
            <a:pPr algn="ctr"/>
            <a:r>
              <a:rPr lang="en-US" sz="3600" b="1" dirty="0">
                <a:latin typeface="Times New Roman" panose="02020603050405020304" pitchFamily="18" charset="0"/>
                <a:cs typeface="Times New Roman" panose="02020603050405020304" pitchFamily="18" charset="0"/>
              </a:rPr>
              <a:t>JAVA APPLETS </a:t>
            </a:r>
            <a:endParaRPr lang="en-IN" sz="3600" b="1" dirty="0">
              <a:latin typeface="Times New Roman" panose="02020603050405020304" pitchFamily="18" charset="0"/>
              <a:cs typeface="Times New Roman" panose="02020603050405020304" pitchFamily="18" charset="0"/>
            </a:endParaRPr>
          </a:p>
        </p:txBody>
      </p:sp>
      <p:sp>
        <p:nvSpPr>
          <p:cNvPr id="9" name="Date Placeholder 5"/>
          <p:cNvSpPr txBox="1">
            <a:spLocks/>
          </p:cNvSpPr>
          <p:nvPr/>
        </p:nvSpPr>
        <p:spPr>
          <a:xfrm>
            <a:off x="0" y="6496050"/>
            <a:ext cx="40386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1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B50BFFBF-F734-44E5-BDDD-7F962E4810AF}" type="datetime1">
              <a:rPr lang="en-IN" smtClean="0">
                <a:solidFill>
                  <a:srgbClr val="0000FF"/>
                </a:solidFill>
                <a:latin typeface="Bookman Old Style" panose="02050604050505020204" pitchFamily="18" charset="0"/>
              </a:rPr>
              <a:pPr/>
              <a:t>28-08-2023</a:t>
            </a:fld>
            <a:endParaRPr lang="en-IN" dirty="0">
              <a:solidFill>
                <a:srgbClr val="0000FF"/>
              </a:solidFill>
              <a:latin typeface="Bookman Old Style" panose="02050604050505020204" pitchFamily="18" charset="0"/>
            </a:endParaRPr>
          </a:p>
        </p:txBody>
      </p:sp>
      <p:sp>
        <p:nvSpPr>
          <p:cNvPr id="10" name="Date Placeholder 5"/>
          <p:cNvSpPr txBox="1">
            <a:spLocks/>
          </p:cNvSpPr>
          <p:nvPr/>
        </p:nvSpPr>
        <p:spPr>
          <a:xfrm>
            <a:off x="4038600" y="6489699"/>
            <a:ext cx="8171328"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Tree>
    <p:extLst>
      <p:ext uri="{BB962C8B-B14F-4D97-AF65-F5344CB8AC3E}">
        <p14:creationId xmlns:p14="http://schemas.microsoft.com/office/powerpoint/2010/main" val="24801136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DD52A02B-4FB7-F3FD-2BC3-F9BBDD975D34}"/>
              </a:ext>
            </a:extLst>
          </p:cNvPr>
          <p:cNvSpPr>
            <a:spLocks noGrp="1"/>
          </p:cNvSpPr>
          <p:nvPr>
            <p:ph idx="1"/>
          </p:nvPr>
        </p:nvSpPr>
        <p:spPr>
          <a:xfrm>
            <a:off x="564775" y="681318"/>
            <a:ext cx="10981765" cy="5811556"/>
          </a:xfrm>
        </p:spPr>
        <p:txBody>
          <a:bodyPr/>
          <a:lstStyle/>
          <a:p>
            <a:r>
              <a:rPr lang="en-US" altLang="en-US" sz="1800" dirty="0">
                <a:solidFill>
                  <a:srgbClr val="232629"/>
                </a:solidFill>
                <a:latin typeface="Times New Roman" panose="02020603050405020304" pitchFamily="18" charset="0"/>
                <a:cs typeface="Times New Roman" panose="02020603050405020304" pitchFamily="18" charset="0"/>
              </a:rPr>
              <a:t>Applets are programs stored on a web server, like web pages.</a:t>
            </a:r>
          </a:p>
          <a:p>
            <a:r>
              <a:rPr lang="en-US" altLang="en-US" sz="1800" dirty="0">
                <a:solidFill>
                  <a:srgbClr val="232629"/>
                </a:solidFill>
                <a:latin typeface="Times New Roman" panose="02020603050405020304" pitchFamily="18" charset="0"/>
                <a:cs typeface="Times New Roman" panose="02020603050405020304" pitchFamily="18" charset="0"/>
              </a:rPr>
              <a:t>When an applet is referred to in a web page that has been fetched and processed by a browser, the browser generates a request to fetch (or download) the applet program, then executes the program in the browser’s execution context, </a:t>
            </a:r>
            <a:r>
              <a:rPr lang="en-US" altLang="en-US" sz="1800" b="1" i="1" dirty="0">
                <a:solidFill>
                  <a:srgbClr val="232629"/>
                </a:solidFill>
                <a:latin typeface="Times New Roman" panose="02020603050405020304" pitchFamily="18" charset="0"/>
                <a:cs typeface="Times New Roman" panose="02020603050405020304" pitchFamily="18" charset="0"/>
              </a:rPr>
              <a:t>on the client host.</a:t>
            </a:r>
          </a:p>
          <a:p>
            <a:endParaRPr lang="en-IN" dirty="0"/>
          </a:p>
        </p:txBody>
      </p:sp>
      <p:sp>
        <p:nvSpPr>
          <p:cNvPr id="4" name="Date Placeholder 3">
            <a:extLst>
              <a:ext uri="{FF2B5EF4-FFF2-40B4-BE49-F238E27FC236}">
                <a16:creationId xmlns:a16="http://schemas.microsoft.com/office/drawing/2014/main" xmlns="" id="{1B17FF32-8DE4-88F6-2C56-AB963AA8156D}"/>
              </a:ext>
            </a:extLst>
          </p:cNvPr>
          <p:cNvSpPr>
            <a:spLocks noGrp="1"/>
          </p:cNvSpPr>
          <p:nvPr>
            <p:ph type="dt" sz="half" idx="10"/>
          </p:nvPr>
        </p:nvSpPr>
        <p:spPr/>
        <p:txBody>
          <a:bodyPr/>
          <a:lstStyle/>
          <a:p>
            <a:fld id="{8A92D5CA-3E46-4717-938C-36386926A6EE}" type="datetime1">
              <a:rPr lang="en-IN" smtClean="0"/>
              <a:t>28-08-2023</a:t>
            </a:fld>
            <a:endParaRPr lang="en-IN" dirty="0"/>
          </a:p>
        </p:txBody>
      </p:sp>
      <p:sp>
        <p:nvSpPr>
          <p:cNvPr id="5" name="Footer Placeholder 4">
            <a:extLst>
              <a:ext uri="{FF2B5EF4-FFF2-40B4-BE49-F238E27FC236}">
                <a16:creationId xmlns:a16="http://schemas.microsoft.com/office/drawing/2014/main" xmlns="" id="{1EBC5982-4032-D59F-2245-4D0FCEAD2748}"/>
              </a:ext>
            </a:extLst>
          </p:cNvPr>
          <p:cNvSpPr>
            <a:spLocks noGrp="1"/>
          </p:cNvSpPr>
          <p:nvPr>
            <p:ph type="ftr" sz="quarter" idx="11"/>
          </p:nvPr>
        </p:nvSpPr>
        <p:spPr/>
        <p:txBody>
          <a:bodyPr/>
          <a:lstStyle/>
          <a:p>
            <a:r>
              <a:rPr lang="en-IN" smtClean="0"/>
              <a:t>APP Faculties - CINTEL</a:t>
            </a:r>
            <a:endParaRPr lang="en-IN" dirty="0"/>
          </a:p>
        </p:txBody>
      </p:sp>
      <p:sp>
        <p:nvSpPr>
          <p:cNvPr id="6" name="Slide Number Placeholder 5">
            <a:extLst>
              <a:ext uri="{FF2B5EF4-FFF2-40B4-BE49-F238E27FC236}">
                <a16:creationId xmlns:a16="http://schemas.microsoft.com/office/drawing/2014/main" xmlns="" id="{D848C946-E986-EC05-F9EA-FE5BEC96212E}"/>
              </a:ext>
            </a:extLst>
          </p:cNvPr>
          <p:cNvSpPr>
            <a:spLocks noGrp="1"/>
          </p:cNvSpPr>
          <p:nvPr>
            <p:ph type="sldNum" sz="quarter" idx="12"/>
          </p:nvPr>
        </p:nvSpPr>
        <p:spPr/>
        <p:txBody>
          <a:bodyPr/>
          <a:lstStyle/>
          <a:p>
            <a:fld id="{6DE21BCB-44D1-4B3A-ADF0-DF0465C2F5A4}" type="slidenum">
              <a:rPr lang="en-IN" smtClean="0"/>
              <a:pPr/>
              <a:t>52</a:t>
            </a:fld>
            <a:endParaRPr lang="en-IN" dirty="0"/>
          </a:p>
        </p:txBody>
      </p:sp>
      <p:graphicFrame>
        <p:nvGraphicFramePr>
          <p:cNvPr id="8" name="Object 10">
            <a:extLst>
              <a:ext uri="{FF2B5EF4-FFF2-40B4-BE49-F238E27FC236}">
                <a16:creationId xmlns:a16="http://schemas.microsoft.com/office/drawing/2014/main" xmlns="" id="{0D3F5EAC-CC03-089A-D05C-3A7CDA41A1EA}"/>
              </a:ext>
            </a:extLst>
          </p:cNvPr>
          <p:cNvGraphicFramePr>
            <a:graphicFrameLocks noChangeAspect="1"/>
          </p:cNvGraphicFramePr>
          <p:nvPr/>
        </p:nvGraphicFramePr>
        <p:xfrm>
          <a:off x="787400" y="2079625"/>
          <a:ext cx="8777288" cy="4375150"/>
        </p:xfrm>
        <a:graphic>
          <a:graphicData uri="http://schemas.openxmlformats.org/presentationml/2006/ole">
            <mc:AlternateContent xmlns:mc="http://schemas.openxmlformats.org/markup-compatibility/2006">
              <mc:Choice xmlns:v="urn:schemas-microsoft-com:vml" Requires="v">
                <p:oleObj spid="_x0000_s1039" name="SmartDraw" r:id="rId3" imgW="6496560" imgH="3236760" progId="SmartDraw.2">
                  <p:embed/>
                </p:oleObj>
              </mc:Choice>
              <mc:Fallback>
                <p:oleObj name="SmartDraw" r:id="rId3" imgW="6496560" imgH="3236760" progId="SmartDraw.2">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7400" y="2079625"/>
                        <a:ext cx="8777288" cy="4375150"/>
                      </a:xfrm>
                      <a:prstGeom prst="rect">
                        <a:avLst/>
                      </a:prstGeom>
                      <a:noFill/>
                      <a:ln>
                        <a:noFill/>
                      </a:ln>
                      <a:effectLst/>
                    </p:spPr>
                  </p:pic>
                </p:oleObj>
              </mc:Fallback>
            </mc:AlternateContent>
          </a:graphicData>
        </a:graphic>
      </p:graphicFrame>
      <p:sp>
        <p:nvSpPr>
          <p:cNvPr id="10" name="TextBox 9">
            <a:extLst>
              <a:ext uri="{FF2B5EF4-FFF2-40B4-BE49-F238E27FC236}">
                <a16:creationId xmlns:a16="http://schemas.microsoft.com/office/drawing/2014/main" xmlns="" id="{8C949CE1-FE68-AF02-668B-55C727ED6957}"/>
              </a:ext>
            </a:extLst>
          </p:cNvPr>
          <p:cNvSpPr txBox="1"/>
          <p:nvPr/>
        </p:nvSpPr>
        <p:spPr>
          <a:xfrm>
            <a:off x="-40343" y="-1"/>
            <a:ext cx="12192000" cy="6858000"/>
          </a:xfrm>
          <a:prstGeom prst="rect">
            <a:avLst/>
          </a:prstGeom>
          <a:noFill/>
          <a:ln w="76200">
            <a:solidFill>
              <a:srgbClr val="FFC000"/>
            </a:solidFill>
          </a:ln>
        </p:spPr>
        <p:txBody>
          <a:bodyPr wrap="square">
            <a:spAutoFit/>
          </a:bodyPr>
          <a:lstStyle/>
          <a:p>
            <a:endParaRPr lang="en-IN" dirty="0"/>
          </a:p>
        </p:txBody>
      </p:sp>
      <p:sp>
        <p:nvSpPr>
          <p:cNvPr id="11" name="Title 4">
            <a:extLst>
              <a:ext uri="{FF2B5EF4-FFF2-40B4-BE49-F238E27FC236}">
                <a16:creationId xmlns:a16="http://schemas.microsoft.com/office/drawing/2014/main" xmlns="" id="{CF4BB25A-0660-42E4-717C-1D7D4EDFB631}"/>
              </a:ext>
            </a:extLst>
          </p:cNvPr>
          <p:cNvSpPr>
            <a:spLocks noGrp="1"/>
          </p:cNvSpPr>
          <p:nvPr>
            <p:ph type="title"/>
          </p:nvPr>
        </p:nvSpPr>
        <p:spPr>
          <a:xfrm>
            <a:off x="0" y="47017"/>
            <a:ext cx="10040645" cy="538352"/>
          </a:xfr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txBody>
          <a:bodyPr>
            <a:noAutofit/>
          </a:bodyPr>
          <a:lstStyle/>
          <a:p>
            <a:pPr algn="ctr"/>
            <a:r>
              <a:rPr lang="en-US" sz="3600" b="1" dirty="0">
                <a:latin typeface="Times New Roman" panose="02020603050405020304" pitchFamily="18" charset="0"/>
                <a:cs typeface="Times New Roman" panose="02020603050405020304" pitchFamily="18" charset="0"/>
              </a:rPr>
              <a:t>JAVA APPLETS </a:t>
            </a:r>
            <a:endParaRPr lang="en-IN" sz="3600" b="1" dirty="0">
              <a:latin typeface="Times New Roman" panose="02020603050405020304" pitchFamily="18" charset="0"/>
              <a:cs typeface="Times New Roman" panose="02020603050405020304" pitchFamily="18" charset="0"/>
            </a:endParaRPr>
          </a:p>
        </p:txBody>
      </p:sp>
      <p:sp>
        <p:nvSpPr>
          <p:cNvPr id="9" name="Date Placeholder 5"/>
          <p:cNvSpPr txBox="1">
            <a:spLocks/>
          </p:cNvSpPr>
          <p:nvPr/>
        </p:nvSpPr>
        <p:spPr>
          <a:xfrm>
            <a:off x="0" y="6496050"/>
            <a:ext cx="40386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1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B50BFFBF-F734-44E5-BDDD-7F962E4810AF}" type="datetime1">
              <a:rPr lang="en-IN" smtClean="0">
                <a:solidFill>
                  <a:srgbClr val="0000FF"/>
                </a:solidFill>
                <a:latin typeface="Bookman Old Style" panose="02050604050505020204" pitchFamily="18" charset="0"/>
              </a:rPr>
              <a:pPr/>
              <a:t>28-08-2023</a:t>
            </a:fld>
            <a:endParaRPr lang="en-IN" dirty="0">
              <a:solidFill>
                <a:srgbClr val="0000FF"/>
              </a:solidFill>
              <a:latin typeface="Bookman Old Style" panose="02050604050505020204" pitchFamily="18" charset="0"/>
            </a:endParaRPr>
          </a:p>
        </p:txBody>
      </p:sp>
      <p:sp>
        <p:nvSpPr>
          <p:cNvPr id="12" name="Date Placeholder 5"/>
          <p:cNvSpPr txBox="1">
            <a:spLocks/>
          </p:cNvSpPr>
          <p:nvPr/>
        </p:nvSpPr>
        <p:spPr>
          <a:xfrm>
            <a:off x="4067618" y="6496050"/>
            <a:ext cx="8055021"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Tree>
    <p:extLst>
      <p:ext uri="{BB962C8B-B14F-4D97-AF65-F5344CB8AC3E}">
        <p14:creationId xmlns:p14="http://schemas.microsoft.com/office/powerpoint/2010/main" val="27689111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4519CE3-1573-FCD1-5966-7E21C8EDCBC9}"/>
              </a:ext>
            </a:extLst>
          </p:cNvPr>
          <p:cNvSpPr>
            <a:spLocks noGrp="1"/>
          </p:cNvSpPr>
          <p:nvPr>
            <p:ph idx="1"/>
          </p:nvPr>
        </p:nvSpPr>
        <p:spPr>
          <a:xfrm>
            <a:off x="107576" y="681318"/>
            <a:ext cx="11681012" cy="5811556"/>
          </a:xfrm>
        </p:spPr>
        <p:txBody>
          <a:bodyPr/>
          <a:lstStyle/>
          <a:p>
            <a:pPr marL="0" indent="0">
              <a:buNone/>
            </a:pPr>
            <a:r>
              <a:rPr lang="en-US" b="1" dirty="0">
                <a:solidFill>
                  <a:srgbClr val="FF0000"/>
                </a:solidFill>
                <a:latin typeface="Times New Roman" panose="02020603050405020304" pitchFamily="18" charset="0"/>
                <a:cs typeface="Times New Roman" panose="02020603050405020304" pitchFamily="18" charset="0"/>
              </a:rPr>
              <a:t>Life Cycle of an Applet</a:t>
            </a:r>
          </a:p>
          <a:p>
            <a:pPr marL="0" indent="0">
              <a:buNone/>
            </a:pPr>
            <a:endParaRPr lang="en-IN" dirty="0"/>
          </a:p>
        </p:txBody>
      </p:sp>
      <p:sp>
        <p:nvSpPr>
          <p:cNvPr id="4" name="Date Placeholder 3">
            <a:extLst>
              <a:ext uri="{FF2B5EF4-FFF2-40B4-BE49-F238E27FC236}">
                <a16:creationId xmlns:a16="http://schemas.microsoft.com/office/drawing/2014/main" xmlns="" id="{49909D85-A508-5E5C-CB6C-B2297D7736B3}"/>
              </a:ext>
            </a:extLst>
          </p:cNvPr>
          <p:cNvSpPr>
            <a:spLocks noGrp="1"/>
          </p:cNvSpPr>
          <p:nvPr>
            <p:ph type="dt" sz="half" idx="10"/>
          </p:nvPr>
        </p:nvSpPr>
        <p:spPr/>
        <p:txBody>
          <a:bodyPr/>
          <a:lstStyle/>
          <a:p>
            <a:fld id="{E7A8D2F7-D8DB-4C7F-BA7A-1F6784601322}" type="datetime1">
              <a:rPr lang="en-IN" smtClean="0"/>
              <a:t>28-08-2023</a:t>
            </a:fld>
            <a:endParaRPr lang="en-IN" dirty="0"/>
          </a:p>
        </p:txBody>
      </p:sp>
      <p:sp>
        <p:nvSpPr>
          <p:cNvPr id="5" name="Footer Placeholder 4">
            <a:extLst>
              <a:ext uri="{FF2B5EF4-FFF2-40B4-BE49-F238E27FC236}">
                <a16:creationId xmlns:a16="http://schemas.microsoft.com/office/drawing/2014/main" xmlns="" id="{1E823388-9B47-59C1-A16D-DE1458FF279B}"/>
              </a:ext>
            </a:extLst>
          </p:cNvPr>
          <p:cNvSpPr>
            <a:spLocks noGrp="1"/>
          </p:cNvSpPr>
          <p:nvPr>
            <p:ph type="ftr" sz="quarter" idx="11"/>
          </p:nvPr>
        </p:nvSpPr>
        <p:spPr/>
        <p:txBody>
          <a:bodyPr/>
          <a:lstStyle/>
          <a:p>
            <a:r>
              <a:rPr lang="en-IN" smtClean="0"/>
              <a:t>APP Faculties - CINTEL</a:t>
            </a:r>
            <a:endParaRPr lang="en-IN" dirty="0"/>
          </a:p>
        </p:txBody>
      </p:sp>
      <p:sp>
        <p:nvSpPr>
          <p:cNvPr id="6" name="Slide Number Placeholder 5">
            <a:extLst>
              <a:ext uri="{FF2B5EF4-FFF2-40B4-BE49-F238E27FC236}">
                <a16:creationId xmlns:a16="http://schemas.microsoft.com/office/drawing/2014/main" xmlns="" id="{1ACFB7AA-FD7F-982D-5536-272B731780E8}"/>
              </a:ext>
            </a:extLst>
          </p:cNvPr>
          <p:cNvSpPr>
            <a:spLocks noGrp="1"/>
          </p:cNvSpPr>
          <p:nvPr>
            <p:ph type="sldNum" sz="quarter" idx="12"/>
          </p:nvPr>
        </p:nvSpPr>
        <p:spPr/>
        <p:txBody>
          <a:bodyPr/>
          <a:lstStyle/>
          <a:p>
            <a:fld id="{6DE21BCB-44D1-4B3A-ADF0-DF0465C2F5A4}" type="slidenum">
              <a:rPr lang="en-IN" smtClean="0"/>
              <a:pPr/>
              <a:t>53</a:t>
            </a:fld>
            <a:endParaRPr lang="en-IN" dirty="0"/>
          </a:p>
        </p:txBody>
      </p:sp>
      <p:pic>
        <p:nvPicPr>
          <p:cNvPr id="23554" name="Picture 2">
            <a:extLst>
              <a:ext uri="{FF2B5EF4-FFF2-40B4-BE49-F238E27FC236}">
                <a16:creationId xmlns:a16="http://schemas.microsoft.com/office/drawing/2014/main" xmlns="" id="{F969DAA7-F625-C37A-4EEA-246D42EA13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576" y="1410331"/>
            <a:ext cx="5486668" cy="360585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684D9AD4-F217-3DC4-F924-7D33BD6B89C7}"/>
              </a:ext>
            </a:extLst>
          </p:cNvPr>
          <p:cNvSpPr txBox="1"/>
          <p:nvPr/>
        </p:nvSpPr>
        <p:spPr>
          <a:xfrm>
            <a:off x="5948082" y="1368394"/>
            <a:ext cx="6077802" cy="4247317"/>
          </a:xfrm>
          <a:prstGeom prst="rect">
            <a:avLst/>
          </a:prstGeom>
          <a:noFill/>
          <a:ln>
            <a:solidFill>
              <a:schemeClr val="accent2"/>
            </a:solidFill>
          </a:ln>
        </p:spPr>
        <p:txBody>
          <a:bodyPr wrap="square" rtlCol="0">
            <a:spAutoFit/>
          </a:bodyPr>
          <a:lstStyle/>
          <a:p>
            <a:pPr algn="just"/>
            <a:r>
              <a:rPr lang="en-IN" dirty="0">
                <a:latin typeface="Times New Roman" panose="02020603050405020304" pitchFamily="18" charset="0"/>
                <a:cs typeface="Times New Roman" panose="02020603050405020304" pitchFamily="18" charset="0"/>
              </a:rPr>
              <a:t>It's essential in understanding the sequence whereby the different methods indicated in the figure are invoked. The following methods are called in this order when an applet begins:</a:t>
            </a:r>
          </a:p>
          <a:p>
            <a:pPr algn="just"/>
            <a:endParaRPr lang="en-IN" dirty="0"/>
          </a:p>
          <a:p>
            <a:pPr algn="just" fontAlgn="base">
              <a:buFont typeface="+mj-lt"/>
              <a:buAutoNum type="arabicPeriod"/>
            </a:pPr>
            <a:r>
              <a:rPr lang="en-IN" b="1" dirty="0" err="1">
                <a:solidFill>
                  <a:srgbClr val="C00000"/>
                </a:solidFill>
                <a:latin typeface="Times New Roman" panose="02020603050405020304" pitchFamily="18" charset="0"/>
                <a:cs typeface="Times New Roman" panose="02020603050405020304" pitchFamily="18" charset="0"/>
              </a:rPr>
              <a:t>init</a:t>
            </a:r>
            <a:r>
              <a:rPr lang="en-IN" b="1" dirty="0">
                <a:solidFill>
                  <a:srgbClr val="C00000"/>
                </a:solidFill>
                <a:latin typeface="Times New Roman" panose="02020603050405020304" pitchFamily="18" charset="0"/>
                <a:cs typeface="Times New Roman" panose="02020603050405020304" pitchFamily="18" charset="0"/>
              </a:rPr>
              <a:t>( )</a:t>
            </a:r>
          </a:p>
          <a:p>
            <a:pPr algn="just" fontAlgn="base">
              <a:buFont typeface="+mj-lt"/>
              <a:buAutoNum type="arabicPeriod"/>
            </a:pPr>
            <a:r>
              <a:rPr lang="en-IN" b="1" dirty="0">
                <a:solidFill>
                  <a:srgbClr val="C00000"/>
                </a:solidFill>
                <a:latin typeface="Times New Roman" panose="02020603050405020304" pitchFamily="18" charset="0"/>
                <a:cs typeface="Times New Roman" panose="02020603050405020304" pitchFamily="18" charset="0"/>
              </a:rPr>
              <a:t>start( )</a:t>
            </a:r>
          </a:p>
          <a:p>
            <a:pPr algn="just" fontAlgn="base">
              <a:buFont typeface="+mj-lt"/>
              <a:buAutoNum type="arabicPeriod"/>
            </a:pPr>
            <a:r>
              <a:rPr lang="en-IN" b="1" dirty="0">
                <a:solidFill>
                  <a:srgbClr val="C00000"/>
                </a:solidFill>
                <a:latin typeface="Times New Roman" panose="02020603050405020304" pitchFamily="18" charset="0"/>
                <a:cs typeface="Times New Roman" panose="02020603050405020304" pitchFamily="18" charset="0"/>
              </a:rPr>
              <a:t>paint( )</a:t>
            </a:r>
          </a:p>
          <a:p>
            <a:pPr algn="just" fontAlgn="base">
              <a:buFont typeface="+mj-lt"/>
              <a:buAutoNum type="arabicPeriod"/>
            </a:pPr>
            <a:endParaRPr lang="en-IN" dirty="0">
              <a:latin typeface="Times New Roman" panose="02020603050405020304" pitchFamily="18" charset="0"/>
              <a:cs typeface="Times New Roman" panose="02020603050405020304" pitchFamily="18" charset="0"/>
            </a:endParaRPr>
          </a:p>
          <a:p>
            <a:pPr algn="just"/>
            <a:r>
              <a:rPr lang="en-IN" dirty="0">
                <a:latin typeface="Times New Roman" panose="02020603050405020304" pitchFamily="18" charset="0"/>
                <a:cs typeface="Times New Roman" panose="02020603050405020304" pitchFamily="18" charset="0"/>
              </a:rPr>
              <a:t>When an applet is terminated, the following sequence of method calls takes place: </a:t>
            </a:r>
          </a:p>
          <a:p>
            <a:pPr algn="just"/>
            <a:endParaRPr lang="en-IN" dirty="0">
              <a:latin typeface="Times New Roman" panose="02020603050405020304" pitchFamily="18" charset="0"/>
              <a:cs typeface="Times New Roman" panose="02020603050405020304" pitchFamily="18" charset="0"/>
            </a:endParaRPr>
          </a:p>
          <a:p>
            <a:pPr indent="-342900" algn="just" fontAlgn="base">
              <a:buFont typeface="+mj-lt"/>
              <a:buAutoNum type="arabicPeriod"/>
            </a:pPr>
            <a:r>
              <a:rPr lang="en-IN" b="1" dirty="0">
                <a:solidFill>
                  <a:srgbClr val="C00000"/>
                </a:solidFill>
                <a:latin typeface="Times New Roman" panose="02020603050405020304" pitchFamily="18" charset="0"/>
                <a:cs typeface="Times New Roman" panose="02020603050405020304" pitchFamily="18" charset="0"/>
              </a:rPr>
              <a:t>stop( )</a:t>
            </a:r>
          </a:p>
          <a:p>
            <a:pPr indent="-342900" algn="just" fontAlgn="base">
              <a:buFont typeface="+mj-lt"/>
              <a:buAutoNum type="arabicPeriod"/>
            </a:pPr>
            <a:r>
              <a:rPr lang="en-IN" b="1" dirty="0">
                <a:solidFill>
                  <a:srgbClr val="C00000"/>
                </a:solidFill>
                <a:latin typeface="Times New Roman" panose="02020603050405020304" pitchFamily="18" charset="0"/>
                <a:cs typeface="Times New Roman" panose="02020603050405020304" pitchFamily="18" charset="0"/>
              </a:rPr>
              <a:t>destroy( )</a:t>
            </a:r>
          </a:p>
          <a:p>
            <a:endParaRPr lang="en-IN" dirty="0"/>
          </a:p>
        </p:txBody>
      </p:sp>
      <p:sp>
        <p:nvSpPr>
          <p:cNvPr id="10" name="TextBox 9">
            <a:extLst>
              <a:ext uri="{FF2B5EF4-FFF2-40B4-BE49-F238E27FC236}">
                <a16:creationId xmlns:a16="http://schemas.microsoft.com/office/drawing/2014/main" xmlns="" id="{64FDDD57-8799-D9E3-6D3C-B5A9F2A1E671}"/>
              </a:ext>
            </a:extLst>
          </p:cNvPr>
          <p:cNvSpPr txBox="1"/>
          <p:nvPr/>
        </p:nvSpPr>
        <p:spPr>
          <a:xfrm>
            <a:off x="0" y="0"/>
            <a:ext cx="12192000" cy="6858000"/>
          </a:xfrm>
          <a:prstGeom prst="rect">
            <a:avLst/>
          </a:prstGeom>
          <a:noFill/>
          <a:ln w="76200">
            <a:solidFill>
              <a:srgbClr val="FFC000"/>
            </a:solidFill>
          </a:ln>
        </p:spPr>
        <p:txBody>
          <a:bodyPr wrap="square">
            <a:spAutoFit/>
          </a:bodyPr>
          <a:lstStyle/>
          <a:p>
            <a:endParaRPr lang="en-IN" dirty="0"/>
          </a:p>
        </p:txBody>
      </p:sp>
      <p:sp>
        <p:nvSpPr>
          <p:cNvPr id="11" name="Title 4">
            <a:extLst>
              <a:ext uri="{FF2B5EF4-FFF2-40B4-BE49-F238E27FC236}">
                <a16:creationId xmlns:a16="http://schemas.microsoft.com/office/drawing/2014/main" xmlns="" id="{3D47837A-B73B-EBC3-3337-249A58BCD275}"/>
              </a:ext>
            </a:extLst>
          </p:cNvPr>
          <p:cNvSpPr>
            <a:spLocks noGrp="1"/>
          </p:cNvSpPr>
          <p:nvPr>
            <p:ph type="title"/>
          </p:nvPr>
        </p:nvSpPr>
        <p:spPr>
          <a:xfrm>
            <a:off x="0" y="97055"/>
            <a:ext cx="9969449" cy="538352"/>
          </a:xfr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txBody>
          <a:bodyPr>
            <a:noAutofit/>
          </a:bodyPr>
          <a:lstStyle/>
          <a:p>
            <a:pPr algn="ctr"/>
            <a:r>
              <a:rPr lang="en-US" sz="3600" b="1" dirty="0">
                <a:latin typeface="Times New Roman" panose="02020603050405020304" pitchFamily="18" charset="0"/>
                <a:cs typeface="Times New Roman" panose="02020603050405020304" pitchFamily="18" charset="0"/>
              </a:rPr>
              <a:t>JAVA APPLETS </a:t>
            </a:r>
            <a:endParaRPr lang="en-IN" sz="3600" b="1" dirty="0">
              <a:latin typeface="Times New Roman" panose="02020603050405020304" pitchFamily="18" charset="0"/>
              <a:cs typeface="Times New Roman" panose="02020603050405020304" pitchFamily="18" charset="0"/>
            </a:endParaRPr>
          </a:p>
        </p:txBody>
      </p:sp>
      <p:sp>
        <p:nvSpPr>
          <p:cNvPr id="12" name="Date Placeholder 5"/>
          <p:cNvSpPr txBox="1">
            <a:spLocks/>
          </p:cNvSpPr>
          <p:nvPr/>
        </p:nvSpPr>
        <p:spPr>
          <a:xfrm>
            <a:off x="0" y="6496050"/>
            <a:ext cx="40386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1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B50BFFBF-F734-44E5-BDDD-7F962E4810AF}" type="datetime1">
              <a:rPr lang="en-IN" smtClean="0">
                <a:solidFill>
                  <a:srgbClr val="0000FF"/>
                </a:solidFill>
                <a:latin typeface="Bookman Old Style" panose="02050604050505020204" pitchFamily="18" charset="0"/>
              </a:rPr>
              <a:pPr/>
              <a:t>28-08-2023</a:t>
            </a:fld>
            <a:endParaRPr lang="en-IN" dirty="0">
              <a:solidFill>
                <a:srgbClr val="0000FF"/>
              </a:solidFill>
              <a:latin typeface="Bookman Old Style" panose="02050604050505020204" pitchFamily="18" charset="0"/>
            </a:endParaRPr>
          </a:p>
        </p:txBody>
      </p:sp>
      <p:sp>
        <p:nvSpPr>
          <p:cNvPr id="13" name="Date Placeholder 5"/>
          <p:cNvSpPr txBox="1">
            <a:spLocks/>
          </p:cNvSpPr>
          <p:nvPr/>
        </p:nvSpPr>
        <p:spPr>
          <a:xfrm>
            <a:off x="4038600" y="6489699"/>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Tree>
    <p:extLst>
      <p:ext uri="{BB962C8B-B14F-4D97-AF65-F5344CB8AC3E}">
        <p14:creationId xmlns:p14="http://schemas.microsoft.com/office/powerpoint/2010/main" val="258220026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CCDFA952-D0C2-5127-D135-07B257EB8069}"/>
              </a:ext>
            </a:extLst>
          </p:cNvPr>
          <p:cNvSpPr>
            <a:spLocks noGrp="1"/>
          </p:cNvSpPr>
          <p:nvPr>
            <p:ph idx="1"/>
          </p:nvPr>
        </p:nvSpPr>
        <p:spPr/>
        <p:txBody>
          <a:bodyPr>
            <a:normAutofit fontScale="92500" lnSpcReduction="10000"/>
          </a:bodyPr>
          <a:lstStyle/>
          <a:p>
            <a:pPr algn="just"/>
            <a:r>
              <a:rPr lang="en-IN" b="1" i="0" dirty="0">
                <a:solidFill>
                  <a:srgbClr val="000000"/>
                </a:solidFill>
                <a:effectLst/>
                <a:latin typeface="Times New Roman" panose="02020603050405020304" pitchFamily="18" charset="0"/>
                <a:cs typeface="Times New Roman" panose="02020603050405020304" pitchFamily="18" charset="0"/>
              </a:rPr>
              <a:t>public void </a:t>
            </a:r>
            <a:r>
              <a:rPr lang="en-IN" b="1" i="0" dirty="0" err="1">
                <a:solidFill>
                  <a:srgbClr val="000000"/>
                </a:solidFill>
                <a:effectLst/>
                <a:latin typeface="Times New Roman" panose="02020603050405020304" pitchFamily="18" charset="0"/>
                <a:cs typeface="Times New Roman" panose="02020603050405020304" pitchFamily="18" charset="0"/>
              </a:rPr>
              <a:t>init</a:t>
            </a:r>
            <a:r>
              <a:rPr lang="en-IN" b="1" i="0" dirty="0">
                <a:solidFill>
                  <a:srgbClr val="000000"/>
                </a:solidFill>
                <a:effectLst/>
                <a:latin typeface="Times New Roman" panose="02020603050405020304" pitchFamily="18" charset="0"/>
                <a:cs typeface="Times New Roman" panose="02020603050405020304" pitchFamily="18" charset="0"/>
              </a:rPr>
              <a:t>():</a:t>
            </a:r>
            <a:r>
              <a:rPr lang="en-IN" b="0" i="0" dirty="0">
                <a:solidFill>
                  <a:srgbClr val="000000"/>
                </a:solidFill>
                <a:effectLst/>
                <a:latin typeface="Times New Roman" panose="02020603050405020304" pitchFamily="18" charset="0"/>
                <a:cs typeface="Times New Roman" panose="02020603050405020304" pitchFamily="18" charset="0"/>
              </a:rPr>
              <a:t> is used to initialized the Applet. It is invoked only once.</a:t>
            </a:r>
          </a:p>
          <a:p>
            <a:pPr algn="just"/>
            <a:r>
              <a:rPr lang="en-IN" b="1" i="0" dirty="0">
                <a:solidFill>
                  <a:srgbClr val="000000"/>
                </a:solidFill>
                <a:effectLst/>
                <a:latin typeface="Times New Roman" panose="02020603050405020304" pitchFamily="18" charset="0"/>
                <a:cs typeface="Times New Roman" panose="02020603050405020304" pitchFamily="18" charset="0"/>
              </a:rPr>
              <a:t>public void start():</a:t>
            </a:r>
            <a:r>
              <a:rPr lang="en-IN" b="0" i="0" dirty="0">
                <a:solidFill>
                  <a:srgbClr val="000000"/>
                </a:solidFill>
                <a:effectLst/>
                <a:latin typeface="Times New Roman" panose="02020603050405020304" pitchFamily="18" charset="0"/>
                <a:cs typeface="Times New Roman" panose="02020603050405020304" pitchFamily="18" charset="0"/>
              </a:rPr>
              <a:t> is invoked after the </a:t>
            </a:r>
            <a:r>
              <a:rPr lang="en-IN" b="0" i="0" dirty="0" err="1">
                <a:solidFill>
                  <a:srgbClr val="000000"/>
                </a:solidFill>
                <a:effectLst/>
                <a:latin typeface="Times New Roman" panose="02020603050405020304" pitchFamily="18" charset="0"/>
                <a:cs typeface="Times New Roman" panose="02020603050405020304" pitchFamily="18" charset="0"/>
              </a:rPr>
              <a:t>init</a:t>
            </a:r>
            <a:r>
              <a:rPr lang="en-IN" b="0" i="0" dirty="0">
                <a:solidFill>
                  <a:srgbClr val="000000"/>
                </a:solidFill>
                <a:effectLst/>
                <a:latin typeface="Times New Roman" panose="02020603050405020304" pitchFamily="18" charset="0"/>
                <a:cs typeface="Times New Roman" panose="02020603050405020304" pitchFamily="18" charset="0"/>
              </a:rPr>
              <a:t>() method or browser is maximized. It is used to start the Applet.</a:t>
            </a:r>
          </a:p>
          <a:p>
            <a:pPr algn="just"/>
            <a:r>
              <a:rPr lang="en-IN" b="1" i="0" dirty="0">
                <a:solidFill>
                  <a:srgbClr val="000000"/>
                </a:solidFill>
                <a:effectLst/>
                <a:latin typeface="Times New Roman" panose="02020603050405020304" pitchFamily="18" charset="0"/>
                <a:cs typeface="Times New Roman" panose="02020603050405020304" pitchFamily="18" charset="0"/>
              </a:rPr>
              <a:t>public void stop():</a:t>
            </a:r>
            <a:r>
              <a:rPr lang="en-IN" b="0" i="0" dirty="0">
                <a:solidFill>
                  <a:srgbClr val="000000"/>
                </a:solidFill>
                <a:effectLst/>
                <a:latin typeface="Times New Roman" panose="02020603050405020304" pitchFamily="18" charset="0"/>
                <a:cs typeface="Times New Roman" panose="02020603050405020304" pitchFamily="18" charset="0"/>
              </a:rPr>
              <a:t> is used to stop the Applet. It is invoked when Applet is stop or browser is minimized.</a:t>
            </a:r>
          </a:p>
          <a:p>
            <a:pPr algn="just"/>
            <a:r>
              <a:rPr lang="en-IN" b="1" i="0" dirty="0">
                <a:solidFill>
                  <a:srgbClr val="000000"/>
                </a:solidFill>
                <a:effectLst/>
                <a:latin typeface="Times New Roman" panose="02020603050405020304" pitchFamily="18" charset="0"/>
                <a:cs typeface="Times New Roman" panose="02020603050405020304" pitchFamily="18" charset="0"/>
              </a:rPr>
              <a:t>public void destroy():</a:t>
            </a:r>
            <a:r>
              <a:rPr lang="en-IN" b="0" i="0" dirty="0">
                <a:solidFill>
                  <a:srgbClr val="000000"/>
                </a:solidFill>
                <a:effectLst/>
                <a:latin typeface="Times New Roman" panose="02020603050405020304" pitchFamily="18" charset="0"/>
                <a:cs typeface="Times New Roman" panose="02020603050405020304" pitchFamily="18" charset="0"/>
              </a:rPr>
              <a:t> is used to destroy the Applet. It is invoked only once.</a:t>
            </a:r>
          </a:p>
          <a:p>
            <a:pPr algn="just"/>
            <a:r>
              <a:rPr lang="en-IN" b="1" i="0" dirty="0">
                <a:solidFill>
                  <a:srgbClr val="000000"/>
                </a:solidFill>
                <a:effectLst/>
                <a:latin typeface="Times New Roman" panose="02020603050405020304" pitchFamily="18" charset="0"/>
                <a:cs typeface="Times New Roman" panose="02020603050405020304" pitchFamily="18" charset="0"/>
              </a:rPr>
              <a:t>public void paint(Graphics g):</a:t>
            </a:r>
            <a:r>
              <a:rPr lang="en-IN" b="0" i="0" dirty="0">
                <a:solidFill>
                  <a:srgbClr val="000000"/>
                </a:solidFill>
                <a:effectLst/>
                <a:latin typeface="Times New Roman" panose="02020603050405020304" pitchFamily="18" charset="0"/>
                <a:cs typeface="Times New Roman" panose="02020603050405020304" pitchFamily="18" charset="0"/>
              </a:rPr>
              <a:t> is used to paint the Applet. It provides Graphics class object that can be used for drawing oval, rectangle, arc etc. </a:t>
            </a:r>
            <a:r>
              <a:rPr lang="en-IN" b="0" i="0" dirty="0">
                <a:solidFill>
                  <a:srgbClr val="4E4646"/>
                </a:solidFill>
                <a:effectLst/>
                <a:latin typeface="Times New Roman" panose="02020603050405020304" pitchFamily="18" charset="0"/>
                <a:cs typeface="Times New Roman" panose="02020603050405020304" pitchFamily="18" charset="0"/>
              </a:rPr>
              <a:t>Within the method </a:t>
            </a:r>
            <a:r>
              <a:rPr lang="en-IN" b="1" i="0" dirty="0">
                <a:solidFill>
                  <a:srgbClr val="4E4646"/>
                </a:solidFill>
                <a:effectLst/>
                <a:latin typeface="Times New Roman" panose="02020603050405020304" pitchFamily="18" charset="0"/>
                <a:cs typeface="Times New Roman" panose="02020603050405020304" pitchFamily="18" charset="0"/>
              </a:rPr>
              <a:t>paint()</a:t>
            </a:r>
            <a:r>
              <a:rPr lang="en-IN" b="0" i="0" dirty="0">
                <a:solidFill>
                  <a:srgbClr val="4E4646"/>
                </a:solidFill>
                <a:effectLst/>
                <a:latin typeface="Times New Roman" panose="02020603050405020304" pitchFamily="18" charset="0"/>
                <a:cs typeface="Times New Roman" panose="02020603050405020304" pitchFamily="18" charset="0"/>
              </a:rPr>
              <a:t> we will call the </a:t>
            </a:r>
            <a:r>
              <a:rPr lang="en-IN" b="1" i="0" dirty="0" err="1">
                <a:solidFill>
                  <a:srgbClr val="4E4646"/>
                </a:solidFill>
                <a:effectLst/>
                <a:latin typeface="Times New Roman" panose="02020603050405020304" pitchFamily="18" charset="0"/>
                <a:cs typeface="Times New Roman" panose="02020603050405020304" pitchFamily="18" charset="0"/>
              </a:rPr>
              <a:t>drawString</a:t>
            </a:r>
            <a:r>
              <a:rPr lang="en-IN" b="1" i="0" dirty="0">
                <a:solidFill>
                  <a:srgbClr val="4E4646"/>
                </a:solidFill>
                <a:effectLst/>
                <a:latin typeface="Times New Roman" panose="02020603050405020304" pitchFamily="18" charset="0"/>
                <a:cs typeface="Times New Roman" panose="02020603050405020304" pitchFamily="18" charset="0"/>
              </a:rPr>
              <a:t>()</a:t>
            </a:r>
            <a:r>
              <a:rPr lang="en-IN" b="0" i="0" dirty="0">
                <a:solidFill>
                  <a:srgbClr val="4E4646"/>
                </a:solidFill>
                <a:effectLst/>
                <a:latin typeface="Times New Roman" panose="02020603050405020304" pitchFamily="18" charset="0"/>
                <a:cs typeface="Times New Roman" panose="02020603050405020304" pitchFamily="18" charset="0"/>
              </a:rPr>
              <a:t> method to print a text message in the applet window.</a:t>
            </a:r>
            <a:endParaRPr lang="en-IN" dirty="0">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xmlns="" id="{CD9FC203-E401-D003-A1E9-F3743FED655C}"/>
              </a:ext>
            </a:extLst>
          </p:cNvPr>
          <p:cNvSpPr>
            <a:spLocks noGrp="1"/>
          </p:cNvSpPr>
          <p:nvPr>
            <p:ph type="dt" sz="half" idx="10"/>
          </p:nvPr>
        </p:nvSpPr>
        <p:spPr/>
        <p:txBody>
          <a:bodyPr/>
          <a:lstStyle/>
          <a:p>
            <a:fld id="{AF60DAA4-0BDB-4A04-A9EA-532A4A420897}" type="datetime1">
              <a:rPr lang="en-IN" smtClean="0"/>
              <a:t>28-08-2023</a:t>
            </a:fld>
            <a:endParaRPr lang="en-IN" dirty="0"/>
          </a:p>
        </p:txBody>
      </p:sp>
      <p:sp>
        <p:nvSpPr>
          <p:cNvPr id="5" name="Footer Placeholder 4">
            <a:extLst>
              <a:ext uri="{FF2B5EF4-FFF2-40B4-BE49-F238E27FC236}">
                <a16:creationId xmlns:a16="http://schemas.microsoft.com/office/drawing/2014/main" xmlns="" id="{C19F45A0-94CD-4B40-5D09-31AE4E290DAE}"/>
              </a:ext>
            </a:extLst>
          </p:cNvPr>
          <p:cNvSpPr>
            <a:spLocks noGrp="1"/>
          </p:cNvSpPr>
          <p:nvPr>
            <p:ph type="ftr" sz="quarter" idx="11"/>
          </p:nvPr>
        </p:nvSpPr>
        <p:spPr/>
        <p:txBody>
          <a:bodyPr/>
          <a:lstStyle/>
          <a:p>
            <a:r>
              <a:rPr lang="en-IN" smtClean="0"/>
              <a:t>APP Faculties - CINTEL</a:t>
            </a:r>
            <a:endParaRPr lang="en-IN" dirty="0"/>
          </a:p>
        </p:txBody>
      </p:sp>
      <p:sp>
        <p:nvSpPr>
          <p:cNvPr id="6" name="Slide Number Placeholder 5">
            <a:extLst>
              <a:ext uri="{FF2B5EF4-FFF2-40B4-BE49-F238E27FC236}">
                <a16:creationId xmlns:a16="http://schemas.microsoft.com/office/drawing/2014/main" xmlns="" id="{AA3B22EE-1A6D-EC2B-DE50-F6B09989361B}"/>
              </a:ext>
            </a:extLst>
          </p:cNvPr>
          <p:cNvSpPr>
            <a:spLocks noGrp="1"/>
          </p:cNvSpPr>
          <p:nvPr>
            <p:ph type="sldNum" sz="quarter" idx="12"/>
          </p:nvPr>
        </p:nvSpPr>
        <p:spPr/>
        <p:txBody>
          <a:bodyPr/>
          <a:lstStyle/>
          <a:p>
            <a:fld id="{6DE21BCB-44D1-4B3A-ADF0-DF0465C2F5A4}" type="slidenum">
              <a:rPr lang="en-IN" smtClean="0"/>
              <a:pPr/>
              <a:t>54</a:t>
            </a:fld>
            <a:endParaRPr lang="en-IN" dirty="0"/>
          </a:p>
        </p:txBody>
      </p:sp>
      <p:sp>
        <p:nvSpPr>
          <p:cNvPr id="7" name="TextBox 6">
            <a:extLst>
              <a:ext uri="{FF2B5EF4-FFF2-40B4-BE49-F238E27FC236}">
                <a16:creationId xmlns:a16="http://schemas.microsoft.com/office/drawing/2014/main" xmlns="" id="{4C39B162-32FE-0998-3319-50E80A9A075A}"/>
              </a:ext>
            </a:extLst>
          </p:cNvPr>
          <p:cNvSpPr txBox="1"/>
          <p:nvPr/>
        </p:nvSpPr>
        <p:spPr>
          <a:xfrm>
            <a:off x="71021" y="0"/>
            <a:ext cx="12192000" cy="6858000"/>
          </a:xfrm>
          <a:prstGeom prst="rect">
            <a:avLst/>
          </a:prstGeom>
          <a:noFill/>
          <a:ln w="76200">
            <a:solidFill>
              <a:srgbClr val="FFC000"/>
            </a:solidFill>
          </a:ln>
        </p:spPr>
        <p:txBody>
          <a:bodyPr wrap="square">
            <a:spAutoFit/>
          </a:bodyPr>
          <a:lstStyle/>
          <a:p>
            <a:endParaRPr lang="en-IN" dirty="0"/>
          </a:p>
        </p:txBody>
      </p:sp>
      <p:sp>
        <p:nvSpPr>
          <p:cNvPr id="9" name="Title 4">
            <a:extLst>
              <a:ext uri="{FF2B5EF4-FFF2-40B4-BE49-F238E27FC236}">
                <a16:creationId xmlns:a16="http://schemas.microsoft.com/office/drawing/2014/main" xmlns="" id="{BC9E32F7-734B-2297-4A47-FF597C5DD315}"/>
              </a:ext>
            </a:extLst>
          </p:cNvPr>
          <p:cNvSpPr txBox="1">
            <a:spLocks/>
          </p:cNvSpPr>
          <p:nvPr/>
        </p:nvSpPr>
        <p:spPr>
          <a:xfrm>
            <a:off x="71021" y="71626"/>
            <a:ext cx="9969449" cy="46672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latin typeface="Times New Roman" panose="02020603050405020304" pitchFamily="18" charset="0"/>
                <a:cs typeface="Times New Roman" panose="02020603050405020304" pitchFamily="18" charset="0"/>
              </a:rPr>
              <a:t>JAVA APPLETS </a:t>
            </a:r>
            <a:endParaRPr lang="en-IN" sz="3600" b="1" dirty="0">
              <a:latin typeface="Times New Roman" panose="02020603050405020304" pitchFamily="18" charset="0"/>
              <a:cs typeface="Times New Roman" panose="02020603050405020304" pitchFamily="18" charset="0"/>
            </a:endParaRPr>
          </a:p>
        </p:txBody>
      </p:sp>
      <p:sp>
        <p:nvSpPr>
          <p:cNvPr id="8" name="Date Placeholder 5"/>
          <p:cNvSpPr txBox="1">
            <a:spLocks/>
          </p:cNvSpPr>
          <p:nvPr/>
        </p:nvSpPr>
        <p:spPr>
          <a:xfrm>
            <a:off x="0" y="6496050"/>
            <a:ext cx="40386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1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B50BFFBF-F734-44E5-BDDD-7F962E4810AF}" type="datetime1">
              <a:rPr lang="en-IN" smtClean="0">
                <a:solidFill>
                  <a:srgbClr val="0000FF"/>
                </a:solidFill>
                <a:latin typeface="Bookman Old Style" panose="02050604050505020204" pitchFamily="18" charset="0"/>
              </a:rPr>
              <a:pPr/>
              <a:t>28-08-2023</a:t>
            </a:fld>
            <a:endParaRPr lang="en-IN" dirty="0">
              <a:solidFill>
                <a:srgbClr val="0000FF"/>
              </a:solidFill>
              <a:latin typeface="Bookman Old Style" panose="02050604050505020204" pitchFamily="18" charset="0"/>
            </a:endParaRPr>
          </a:p>
        </p:txBody>
      </p:sp>
      <p:sp>
        <p:nvSpPr>
          <p:cNvPr id="10" name="Date Placeholder 5"/>
          <p:cNvSpPr txBox="1">
            <a:spLocks/>
          </p:cNvSpPr>
          <p:nvPr/>
        </p:nvSpPr>
        <p:spPr>
          <a:xfrm>
            <a:off x="4038600" y="6520968"/>
            <a:ext cx="8224421"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Tree>
    <p:extLst>
      <p:ext uri="{BB962C8B-B14F-4D97-AF65-F5344CB8AC3E}">
        <p14:creationId xmlns:p14="http://schemas.microsoft.com/office/powerpoint/2010/main" val="15567796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3E6F550-FBB5-AD9B-6D96-DC542799BC7F}"/>
              </a:ext>
            </a:extLst>
          </p:cNvPr>
          <p:cNvSpPr>
            <a:spLocks noGrp="1"/>
          </p:cNvSpPr>
          <p:nvPr>
            <p:ph idx="1"/>
          </p:nvPr>
        </p:nvSpPr>
        <p:spPr>
          <a:xfrm>
            <a:off x="233082" y="627529"/>
            <a:ext cx="11166262" cy="6096465"/>
          </a:xfrm>
        </p:spPr>
        <p:txBody>
          <a:bodyPr>
            <a:normAutofit/>
          </a:bodyPr>
          <a:lstStyle/>
          <a:p>
            <a:pPr marL="0" indent="0" algn="just">
              <a:buNone/>
            </a:pPr>
            <a:r>
              <a:rPr lang="en-IN" sz="3300" dirty="0">
                <a:solidFill>
                  <a:srgbClr val="EC2914"/>
                </a:solidFill>
                <a:latin typeface="Times New Roman" panose="02020603050405020304" pitchFamily="18" charset="0"/>
                <a:cs typeface="Times New Roman" panose="02020603050405020304" pitchFamily="18" charset="0"/>
              </a:rPr>
              <a:t>Types of Applets in Java</a:t>
            </a:r>
          </a:p>
          <a:p>
            <a:pPr lvl="2" algn="just">
              <a:buFont typeface="+mj-lt"/>
              <a:buAutoNum type="arabicPeriod"/>
            </a:pPr>
            <a:r>
              <a:rPr lang="en-IN" sz="2400" b="1" dirty="0">
                <a:solidFill>
                  <a:srgbClr val="232629"/>
                </a:solidFill>
                <a:latin typeface="Times New Roman" panose="02020603050405020304" pitchFamily="18" charset="0"/>
                <a:cs typeface="Times New Roman" panose="02020603050405020304" pitchFamily="18" charset="0"/>
              </a:rPr>
              <a:t>Local Applet</a:t>
            </a:r>
          </a:p>
          <a:p>
            <a:pPr lvl="2" algn="just">
              <a:buFont typeface="+mj-lt"/>
              <a:buAutoNum type="arabicPeriod"/>
            </a:pPr>
            <a:r>
              <a:rPr lang="en-IN" sz="2400" b="1" dirty="0">
                <a:solidFill>
                  <a:srgbClr val="232629"/>
                </a:solidFill>
                <a:latin typeface="Times New Roman" panose="02020603050405020304" pitchFamily="18" charset="0"/>
                <a:cs typeface="Times New Roman" panose="02020603050405020304" pitchFamily="18" charset="0"/>
              </a:rPr>
              <a:t>Remote Applet</a:t>
            </a:r>
          </a:p>
          <a:p>
            <a:pPr marL="0" indent="0" algn="just">
              <a:buNone/>
            </a:pPr>
            <a:r>
              <a:rPr lang="en-IN" sz="2400" b="1" dirty="0">
                <a:solidFill>
                  <a:srgbClr val="006EC0"/>
                </a:solidFill>
                <a:latin typeface="Times New Roman" panose="02020603050405020304" pitchFamily="18" charset="0"/>
                <a:cs typeface="Times New Roman" panose="02020603050405020304" pitchFamily="18" charset="0"/>
              </a:rPr>
              <a:t>Local Applet</a:t>
            </a:r>
          </a:p>
          <a:p>
            <a:pPr algn="just">
              <a:lnSpc>
                <a:spcPct val="150000"/>
              </a:lnSpc>
            </a:pPr>
            <a:r>
              <a:rPr lang="en-IN" sz="1800" b="1" i="1" dirty="0">
                <a:solidFill>
                  <a:srgbClr val="232629"/>
                </a:solidFill>
                <a:latin typeface="Times New Roman" panose="02020603050405020304" pitchFamily="18" charset="0"/>
                <a:cs typeface="Times New Roman" panose="02020603050405020304" pitchFamily="18" charset="0"/>
              </a:rPr>
              <a:t>Local Applet </a:t>
            </a:r>
            <a:r>
              <a:rPr lang="en-IN" sz="1800" dirty="0">
                <a:solidFill>
                  <a:srgbClr val="232629"/>
                </a:solidFill>
                <a:latin typeface="Times New Roman" panose="02020603050405020304" pitchFamily="18" charset="0"/>
                <a:cs typeface="Times New Roman" panose="02020603050405020304" pitchFamily="18" charset="0"/>
              </a:rPr>
              <a:t>is developed locally and stored in the local system. A web page doesn't need the get the information from the internet when it finds the local Applet in the system. It is specified or defined by the file name or pathname. There are two attributes used in defining an applet, i.e., the codebase that specifies the path name and code that defined the name of the file that contains Applet's code.. </a:t>
            </a:r>
          </a:p>
          <a:p>
            <a:r>
              <a:rPr lang="en-IN" sz="1800" b="1" dirty="0">
                <a:solidFill>
                  <a:srgbClr val="232629"/>
                </a:solidFill>
                <a:latin typeface="Times New Roman" panose="02020603050405020304" pitchFamily="18" charset="0"/>
                <a:cs typeface="Times New Roman" panose="02020603050405020304" pitchFamily="18" charset="0"/>
              </a:rPr>
              <a:t>Example:</a:t>
            </a:r>
          </a:p>
          <a:p>
            <a:pPr marL="0" indent="0">
              <a:buNone/>
            </a:pPr>
            <a:endParaRPr lang="en-IN" sz="1800" b="1" dirty="0">
              <a:solidFill>
                <a:srgbClr val="232629"/>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xmlns="" id="{51A988D1-449F-E051-FAEE-E5A6CA1A674C}"/>
              </a:ext>
            </a:extLst>
          </p:cNvPr>
          <p:cNvSpPr>
            <a:spLocks noGrp="1"/>
          </p:cNvSpPr>
          <p:nvPr>
            <p:ph type="dt" sz="half" idx="10"/>
          </p:nvPr>
        </p:nvSpPr>
        <p:spPr/>
        <p:txBody>
          <a:bodyPr/>
          <a:lstStyle/>
          <a:p>
            <a:fld id="{97192A3F-37DB-440F-8181-DD52B5412524}" type="datetime1">
              <a:rPr lang="en-IN" smtClean="0"/>
              <a:t>28-08-2023</a:t>
            </a:fld>
            <a:endParaRPr lang="en-IN" dirty="0"/>
          </a:p>
        </p:txBody>
      </p:sp>
      <p:sp>
        <p:nvSpPr>
          <p:cNvPr id="5" name="Footer Placeholder 4">
            <a:extLst>
              <a:ext uri="{FF2B5EF4-FFF2-40B4-BE49-F238E27FC236}">
                <a16:creationId xmlns:a16="http://schemas.microsoft.com/office/drawing/2014/main" xmlns="" id="{4DE6A540-67B8-5346-491C-2993168D6D7F}"/>
              </a:ext>
            </a:extLst>
          </p:cNvPr>
          <p:cNvSpPr>
            <a:spLocks noGrp="1"/>
          </p:cNvSpPr>
          <p:nvPr>
            <p:ph type="ftr" sz="quarter" idx="11"/>
          </p:nvPr>
        </p:nvSpPr>
        <p:spPr/>
        <p:txBody>
          <a:bodyPr/>
          <a:lstStyle/>
          <a:p>
            <a:r>
              <a:rPr lang="en-IN" smtClean="0"/>
              <a:t>APP Faculties - CINTEL</a:t>
            </a:r>
            <a:endParaRPr lang="en-IN" dirty="0"/>
          </a:p>
        </p:txBody>
      </p:sp>
      <p:sp>
        <p:nvSpPr>
          <p:cNvPr id="6" name="Slide Number Placeholder 5">
            <a:extLst>
              <a:ext uri="{FF2B5EF4-FFF2-40B4-BE49-F238E27FC236}">
                <a16:creationId xmlns:a16="http://schemas.microsoft.com/office/drawing/2014/main" xmlns="" id="{08A42CCD-4F6C-FA81-6E71-69FCCF6014E1}"/>
              </a:ext>
            </a:extLst>
          </p:cNvPr>
          <p:cNvSpPr>
            <a:spLocks noGrp="1"/>
          </p:cNvSpPr>
          <p:nvPr>
            <p:ph type="sldNum" sz="quarter" idx="12"/>
          </p:nvPr>
        </p:nvSpPr>
        <p:spPr/>
        <p:txBody>
          <a:bodyPr/>
          <a:lstStyle/>
          <a:p>
            <a:fld id="{6DE21BCB-44D1-4B3A-ADF0-DF0465C2F5A4}" type="slidenum">
              <a:rPr lang="en-IN" smtClean="0"/>
              <a:pPr/>
              <a:t>55</a:t>
            </a:fld>
            <a:endParaRPr lang="en-IN" dirty="0"/>
          </a:p>
        </p:txBody>
      </p:sp>
      <p:sp>
        <p:nvSpPr>
          <p:cNvPr id="2" name="TextBox 1">
            <a:extLst>
              <a:ext uri="{FF2B5EF4-FFF2-40B4-BE49-F238E27FC236}">
                <a16:creationId xmlns:a16="http://schemas.microsoft.com/office/drawing/2014/main" xmlns="" id="{9B66E084-4791-B237-FC24-CDACBC0EE60C}"/>
              </a:ext>
            </a:extLst>
          </p:cNvPr>
          <p:cNvSpPr txBox="1"/>
          <p:nvPr/>
        </p:nvSpPr>
        <p:spPr>
          <a:xfrm>
            <a:off x="1474945" y="4487346"/>
            <a:ext cx="3622830" cy="2031325"/>
          </a:xfrm>
          <a:prstGeom prst="rect">
            <a:avLst/>
          </a:prstGeom>
          <a:noFill/>
        </p:spPr>
        <p:txBody>
          <a:bodyPr wrap="square" rtlCol="0">
            <a:spAutoFit/>
          </a:bodyPr>
          <a:lstStyle/>
          <a:p>
            <a:pPr algn="just"/>
            <a:r>
              <a:rPr lang="en-IN" b="1" i="0" dirty="0">
                <a:solidFill>
                  <a:srgbClr val="006699"/>
                </a:solidFill>
                <a:effectLst/>
                <a:latin typeface="inter-regular"/>
              </a:rPr>
              <a:t>&lt;applet</a:t>
            </a:r>
            <a:r>
              <a:rPr lang="en-IN" b="0" i="0" dirty="0">
                <a:solidFill>
                  <a:srgbClr val="000000"/>
                </a:solidFill>
                <a:effectLst/>
                <a:latin typeface="inter-regular"/>
              </a:rPr>
              <a:t>  </a:t>
            </a:r>
          </a:p>
          <a:p>
            <a:pPr algn="just"/>
            <a:r>
              <a:rPr lang="en-IN" b="0" i="0" dirty="0">
                <a:solidFill>
                  <a:srgbClr val="000000"/>
                </a:solidFill>
                <a:effectLst/>
                <a:latin typeface="inter-regular"/>
              </a:rPr>
              <a:t>    </a:t>
            </a:r>
            <a:r>
              <a:rPr lang="en-IN" b="0" i="0" dirty="0">
                <a:solidFill>
                  <a:srgbClr val="FF0000"/>
                </a:solidFill>
                <a:effectLst/>
                <a:highlight>
                  <a:srgbClr val="FFFF00"/>
                </a:highlight>
                <a:latin typeface="inter-regular"/>
              </a:rPr>
              <a:t>codebase</a:t>
            </a:r>
            <a:r>
              <a:rPr lang="en-IN" b="0" i="0" dirty="0">
                <a:solidFill>
                  <a:srgbClr val="000000"/>
                </a:solidFill>
                <a:effectLst/>
                <a:highlight>
                  <a:srgbClr val="FFFF00"/>
                </a:highlight>
                <a:latin typeface="inter-regular"/>
              </a:rPr>
              <a:t> = </a:t>
            </a:r>
            <a:r>
              <a:rPr lang="en-IN" b="0" i="0" dirty="0">
                <a:solidFill>
                  <a:srgbClr val="0000FF"/>
                </a:solidFill>
                <a:effectLst/>
                <a:highlight>
                  <a:srgbClr val="FFFF00"/>
                </a:highlight>
                <a:latin typeface="inter-regular"/>
              </a:rPr>
              <a:t>“</a:t>
            </a:r>
            <a:r>
              <a:rPr lang="en-IN" b="0" i="0" dirty="0" err="1">
                <a:solidFill>
                  <a:srgbClr val="0000FF"/>
                </a:solidFill>
                <a:effectLst/>
                <a:highlight>
                  <a:srgbClr val="FFFF00"/>
                </a:highlight>
                <a:latin typeface="inter-regular"/>
              </a:rPr>
              <a:t>MyOwnApplet</a:t>
            </a:r>
            <a:r>
              <a:rPr lang="en-IN" b="0" i="0" dirty="0">
                <a:solidFill>
                  <a:srgbClr val="0000FF"/>
                </a:solidFill>
                <a:effectLst/>
                <a:highlight>
                  <a:srgbClr val="FFFF00"/>
                </a:highlight>
                <a:latin typeface="inter-regular"/>
              </a:rPr>
              <a:t>"</a:t>
            </a:r>
            <a:r>
              <a:rPr lang="en-IN" b="0" i="0" dirty="0">
                <a:solidFill>
                  <a:srgbClr val="000000"/>
                </a:solidFill>
                <a:effectLst/>
                <a:highlight>
                  <a:srgbClr val="FFFF00"/>
                </a:highlight>
                <a:latin typeface="inter-regular"/>
              </a:rPr>
              <a:t> </a:t>
            </a:r>
            <a:r>
              <a:rPr lang="en-IN" b="0" i="0" dirty="0">
                <a:solidFill>
                  <a:srgbClr val="000000"/>
                </a:solidFill>
                <a:effectLst/>
                <a:latin typeface="inter-regular"/>
              </a:rPr>
              <a:t> </a:t>
            </a:r>
          </a:p>
          <a:p>
            <a:pPr algn="just"/>
            <a:r>
              <a:rPr lang="en-IN" b="0" i="0" dirty="0">
                <a:solidFill>
                  <a:srgbClr val="000000"/>
                </a:solidFill>
                <a:effectLst/>
                <a:latin typeface="inter-regular"/>
              </a:rPr>
              <a:t>    </a:t>
            </a:r>
            <a:r>
              <a:rPr lang="en-IN" b="0" i="0" dirty="0">
                <a:solidFill>
                  <a:srgbClr val="FF0000"/>
                </a:solidFill>
                <a:effectLst/>
                <a:latin typeface="inter-regular"/>
              </a:rPr>
              <a:t>code</a:t>
            </a:r>
            <a:r>
              <a:rPr lang="en-IN" b="0" i="0" dirty="0">
                <a:solidFill>
                  <a:srgbClr val="000000"/>
                </a:solidFill>
                <a:effectLst/>
                <a:latin typeface="inter-regular"/>
              </a:rPr>
              <a:t> = </a:t>
            </a:r>
            <a:r>
              <a:rPr lang="en-IN" b="0" i="0" dirty="0">
                <a:solidFill>
                  <a:srgbClr val="0000FF"/>
                </a:solidFill>
                <a:effectLst/>
                <a:latin typeface="inter-regular"/>
              </a:rPr>
              <a:t>“</a:t>
            </a:r>
            <a:r>
              <a:rPr lang="en-IN" b="0" i="0" dirty="0" err="1">
                <a:solidFill>
                  <a:srgbClr val="0000FF"/>
                </a:solidFill>
                <a:effectLst/>
                <a:latin typeface="inter-regular"/>
              </a:rPr>
              <a:t>FirstApplet.class</a:t>
            </a:r>
            <a:r>
              <a:rPr lang="en-IN" b="0" i="0" dirty="0">
                <a:solidFill>
                  <a:srgbClr val="0000FF"/>
                </a:solidFill>
                <a:effectLst/>
                <a:latin typeface="inter-regular"/>
              </a:rPr>
              <a:t>"</a:t>
            </a:r>
            <a:r>
              <a:rPr lang="en-IN" b="0" i="0" dirty="0">
                <a:solidFill>
                  <a:srgbClr val="000000"/>
                </a:solidFill>
                <a:effectLst/>
                <a:latin typeface="inter-regular"/>
              </a:rPr>
              <a:t>  </a:t>
            </a:r>
          </a:p>
          <a:p>
            <a:pPr algn="just"/>
            <a:r>
              <a:rPr lang="en-IN" b="0" i="0" dirty="0">
                <a:solidFill>
                  <a:srgbClr val="000000"/>
                </a:solidFill>
                <a:effectLst/>
                <a:latin typeface="inter-regular"/>
              </a:rPr>
              <a:t>    </a:t>
            </a:r>
            <a:r>
              <a:rPr lang="en-IN" b="0" i="0" dirty="0">
                <a:solidFill>
                  <a:srgbClr val="FF0000"/>
                </a:solidFill>
                <a:effectLst/>
                <a:latin typeface="inter-regular"/>
              </a:rPr>
              <a:t>width</a:t>
            </a:r>
            <a:r>
              <a:rPr lang="en-IN" b="0" i="0" dirty="0">
                <a:solidFill>
                  <a:srgbClr val="000000"/>
                </a:solidFill>
                <a:effectLst/>
                <a:latin typeface="inter-regular"/>
              </a:rPr>
              <a:t> = </a:t>
            </a:r>
            <a:r>
              <a:rPr lang="en-IN" b="0" i="0" dirty="0">
                <a:solidFill>
                  <a:srgbClr val="0000FF"/>
                </a:solidFill>
                <a:effectLst/>
                <a:latin typeface="inter-regular"/>
              </a:rPr>
              <a:t>120</a:t>
            </a:r>
            <a:r>
              <a:rPr lang="en-IN" b="0" i="0" dirty="0">
                <a:solidFill>
                  <a:srgbClr val="000000"/>
                </a:solidFill>
                <a:effectLst/>
                <a:latin typeface="inter-regular"/>
              </a:rPr>
              <a:t>  </a:t>
            </a:r>
          </a:p>
          <a:p>
            <a:pPr algn="just"/>
            <a:r>
              <a:rPr lang="en-IN" b="0" i="0" dirty="0">
                <a:solidFill>
                  <a:srgbClr val="000000"/>
                </a:solidFill>
                <a:effectLst/>
                <a:latin typeface="inter-regular"/>
              </a:rPr>
              <a:t>    </a:t>
            </a:r>
            <a:r>
              <a:rPr lang="en-IN" b="0" i="0" dirty="0">
                <a:solidFill>
                  <a:srgbClr val="FF0000"/>
                </a:solidFill>
                <a:effectLst/>
                <a:latin typeface="inter-regular"/>
              </a:rPr>
              <a:t>height</a:t>
            </a:r>
            <a:r>
              <a:rPr lang="en-IN" b="0" i="0" dirty="0">
                <a:solidFill>
                  <a:srgbClr val="000000"/>
                </a:solidFill>
                <a:effectLst/>
                <a:latin typeface="inter-regular"/>
              </a:rPr>
              <a:t> = </a:t>
            </a:r>
            <a:r>
              <a:rPr lang="en-IN" b="0" i="0" dirty="0">
                <a:solidFill>
                  <a:srgbClr val="0000FF"/>
                </a:solidFill>
                <a:effectLst/>
                <a:latin typeface="inter-regular"/>
              </a:rPr>
              <a:t>120</a:t>
            </a:r>
            <a:r>
              <a:rPr lang="en-IN" b="1" i="0" dirty="0">
                <a:solidFill>
                  <a:srgbClr val="006699"/>
                </a:solidFill>
                <a:effectLst/>
                <a:latin typeface="inter-regular"/>
              </a:rPr>
              <a:t>&gt;</a:t>
            </a:r>
            <a:r>
              <a:rPr lang="en-IN" b="0" i="0" dirty="0">
                <a:solidFill>
                  <a:srgbClr val="000000"/>
                </a:solidFill>
                <a:effectLst/>
                <a:latin typeface="inter-regular"/>
              </a:rPr>
              <a:t>  </a:t>
            </a:r>
          </a:p>
          <a:p>
            <a:pPr algn="just"/>
            <a:r>
              <a:rPr lang="en-IN" b="1" i="0" dirty="0">
                <a:solidFill>
                  <a:srgbClr val="006699"/>
                </a:solidFill>
                <a:effectLst/>
                <a:latin typeface="inter-regular"/>
              </a:rPr>
              <a:t>&lt;/applet&gt;</a:t>
            </a:r>
            <a:endParaRPr lang="en-IN" b="0" i="0" dirty="0">
              <a:solidFill>
                <a:srgbClr val="000000"/>
              </a:solidFill>
              <a:effectLst/>
              <a:latin typeface="inter-regular"/>
            </a:endParaRPr>
          </a:p>
          <a:p>
            <a:endParaRPr lang="en-IN" dirty="0"/>
          </a:p>
        </p:txBody>
      </p:sp>
      <p:pic>
        <p:nvPicPr>
          <p:cNvPr id="22530" name="Picture 2" descr="local applet">
            <a:extLst>
              <a:ext uri="{FF2B5EF4-FFF2-40B4-BE49-F238E27FC236}">
                <a16:creationId xmlns:a16="http://schemas.microsoft.com/office/drawing/2014/main" xmlns="" id="{828F72C5-8838-7CAE-8670-0F8980E5FF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3781389"/>
            <a:ext cx="2919414" cy="183312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1F1F477C-9826-FD1E-3ED7-E48B0F27CDD1}"/>
              </a:ext>
            </a:extLst>
          </p:cNvPr>
          <p:cNvSpPr txBox="1"/>
          <p:nvPr/>
        </p:nvSpPr>
        <p:spPr>
          <a:xfrm>
            <a:off x="0" y="0"/>
            <a:ext cx="12192000" cy="6858000"/>
          </a:xfrm>
          <a:prstGeom prst="rect">
            <a:avLst/>
          </a:prstGeom>
          <a:noFill/>
          <a:ln w="76200">
            <a:solidFill>
              <a:srgbClr val="FFC000"/>
            </a:solidFill>
          </a:ln>
        </p:spPr>
        <p:txBody>
          <a:bodyPr wrap="square">
            <a:spAutoFit/>
          </a:bodyPr>
          <a:lstStyle/>
          <a:p>
            <a:endParaRPr lang="en-IN" dirty="0"/>
          </a:p>
        </p:txBody>
      </p:sp>
      <p:sp>
        <p:nvSpPr>
          <p:cNvPr id="13" name="Title 4">
            <a:extLst>
              <a:ext uri="{FF2B5EF4-FFF2-40B4-BE49-F238E27FC236}">
                <a16:creationId xmlns:a16="http://schemas.microsoft.com/office/drawing/2014/main" xmlns="" id="{4260DBD0-C4EC-375E-7BFE-5D86800057C1}"/>
              </a:ext>
            </a:extLst>
          </p:cNvPr>
          <p:cNvSpPr>
            <a:spLocks noGrp="1"/>
          </p:cNvSpPr>
          <p:nvPr>
            <p:ph type="title"/>
          </p:nvPr>
        </p:nvSpPr>
        <p:spPr>
          <a:xfrm>
            <a:off x="71021" y="134006"/>
            <a:ext cx="9969449" cy="404346"/>
          </a:xfr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txBody>
          <a:bodyPr>
            <a:noAutofit/>
          </a:bodyPr>
          <a:lstStyle/>
          <a:p>
            <a:pPr algn="ctr"/>
            <a:r>
              <a:rPr lang="en-US" sz="3600" b="1" dirty="0">
                <a:latin typeface="Times New Roman" panose="02020603050405020304" pitchFamily="18" charset="0"/>
                <a:cs typeface="Times New Roman" panose="02020603050405020304" pitchFamily="18" charset="0"/>
              </a:rPr>
              <a:t>JAVA APPLETS </a:t>
            </a:r>
            <a:endParaRPr lang="en-IN" sz="3600" b="1" dirty="0">
              <a:latin typeface="Times New Roman" panose="02020603050405020304" pitchFamily="18" charset="0"/>
              <a:cs typeface="Times New Roman" panose="02020603050405020304" pitchFamily="18" charset="0"/>
            </a:endParaRPr>
          </a:p>
        </p:txBody>
      </p:sp>
      <p:sp>
        <p:nvSpPr>
          <p:cNvPr id="10" name="Date Placeholder 5"/>
          <p:cNvSpPr txBox="1">
            <a:spLocks/>
          </p:cNvSpPr>
          <p:nvPr/>
        </p:nvSpPr>
        <p:spPr>
          <a:xfrm>
            <a:off x="0" y="6496050"/>
            <a:ext cx="40386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1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B50BFFBF-F734-44E5-BDDD-7F962E4810AF}" type="datetime1">
              <a:rPr lang="en-IN" smtClean="0">
                <a:solidFill>
                  <a:srgbClr val="0000FF"/>
                </a:solidFill>
                <a:latin typeface="Bookman Old Style" panose="02050604050505020204" pitchFamily="18" charset="0"/>
              </a:rPr>
              <a:pPr/>
              <a:t>28-08-2023</a:t>
            </a:fld>
            <a:endParaRPr lang="en-IN" dirty="0">
              <a:solidFill>
                <a:srgbClr val="0000FF"/>
              </a:solidFill>
              <a:latin typeface="Bookman Old Style" panose="02050604050505020204" pitchFamily="18" charset="0"/>
            </a:endParaRPr>
          </a:p>
        </p:txBody>
      </p:sp>
      <p:sp>
        <p:nvSpPr>
          <p:cNvPr id="11" name="Date Placeholder 5"/>
          <p:cNvSpPr txBox="1">
            <a:spLocks/>
          </p:cNvSpPr>
          <p:nvPr/>
        </p:nvSpPr>
        <p:spPr>
          <a:xfrm>
            <a:off x="4038600" y="6448046"/>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dirty="0" err="1"/>
              <a:t>Dr.Maivizhi</a:t>
            </a:r>
            <a:r>
              <a:rPr lang="en-IN" dirty="0"/>
              <a:t>  Assistant Professor / CINTEL</a:t>
            </a:r>
          </a:p>
        </p:txBody>
      </p:sp>
    </p:spTree>
    <p:extLst>
      <p:ext uri="{BB962C8B-B14F-4D97-AF65-F5344CB8AC3E}">
        <p14:creationId xmlns:p14="http://schemas.microsoft.com/office/powerpoint/2010/main" val="104393902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3E6F550-FBB5-AD9B-6D96-DC542799BC7F}"/>
              </a:ext>
            </a:extLst>
          </p:cNvPr>
          <p:cNvSpPr>
            <a:spLocks noGrp="1"/>
          </p:cNvSpPr>
          <p:nvPr>
            <p:ph idx="1"/>
          </p:nvPr>
        </p:nvSpPr>
        <p:spPr>
          <a:xfrm>
            <a:off x="295835" y="569914"/>
            <a:ext cx="11103509" cy="5922960"/>
          </a:xfrm>
        </p:spPr>
        <p:txBody>
          <a:bodyPr>
            <a:normAutofit/>
          </a:bodyPr>
          <a:lstStyle/>
          <a:p>
            <a:pPr marL="0" indent="0" algn="just">
              <a:buNone/>
            </a:pPr>
            <a:r>
              <a:rPr lang="en-IN" sz="2400" b="1" dirty="0">
                <a:solidFill>
                  <a:srgbClr val="006EC0"/>
                </a:solidFill>
                <a:latin typeface="Times New Roman" panose="02020603050405020304" pitchFamily="18" charset="0"/>
                <a:cs typeface="Times New Roman" panose="02020603050405020304" pitchFamily="18" charset="0"/>
              </a:rPr>
              <a:t>Remote Applet</a:t>
            </a:r>
          </a:p>
          <a:p>
            <a:pPr algn="just">
              <a:lnSpc>
                <a:spcPct val="150000"/>
              </a:lnSpc>
            </a:pPr>
            <a:r>
              <a:rPr lang="en-IN" sz="1800" b="1" i="1" dirty="0">
                <a:solidFill>
                  <a:srgbClr val="232629"/>
                </a:solidFill>
                <a:latin typeface="Times New Roman" panose="02020603050405020304" pitchFamily="18" charset="0"/>
                <a:cs typeface="Times New Roman" panose="02020603050405020304" pitchFamily="18" charset="0"/>
              </a:rPr>
              <a:t>Remote applets </a:t>
            </a:r>
            <a:r>
              <a:rPr lang="en-IN" sz="1800" dirty="0">
                <a:solidFill>
                  <a:srgbClr val="232629"/>
                </a:solidFill>
                <a:latin typeface="Times New Roman" panose="02020603050405020304" pitchFamily="18" charset="0"/>
                <a:cs typeface="Times New Roman" panose="02020603050405020304" pitchFamily="18" charset="0"/>
              </a:rPr>
              <a:t>are stored in a remote computer and an Internet connection is needed to access them. The remote applet is designed and developed by other developers. To find and load a remote applet, you need to know the address of the network applet, i.e., the Uniform Resource Locator (URL).</a:t>
            </a:r>
          </a:p>
          <a:p>
            <a:pPr algn="just">
              <a:lnSpc>
                <a:spcPct val="150000"/>
              </a:lnSpc>
            </a:pPr>
            <a:endParaRPr lang="en-IN" sz="1800" b="1" dirty="0">
              <a:solidFill>
                <a:srgbClr val="232629"/>
              </a:solidFill>
              <a:latin typeface="Times New Roman" panose="02020603050405020304" pitchFamily="18" charset="0"/>
              <a:cs typeface="Times New Roman" panose="02020603050405020304" pitchFamily="18" charset="0"/>
            </a:endParaRPr>
          </a:p>
          <a:p>
            <a:pPr algn="just">
              <a:lnSpc>
                <a:spcPct val="150000"/>
              </a:lnSpc>
            </a:pPr>
            <a:endParaRPr lang="en-IN" sz="1800" b="1" dirty="0">
              <a:solidFill>
                <a:srgbClr val="232629"/>
              </a:solidFill>
              <a:latin typeface="Times New Roman" panose="02020603050405020304" pitchFamily="18" charset="0"/>
              <a:cs typeface="Times New Roman" panose="02020603050405020304" pitchFamily="18" charset="0"/>
            </a:endParaRPr>
          </a:p>
          <a:p>
            <a:pPr algn="just">
              <a:lnSpc>
                <a:spcPct val="150000"/>
              </a:lnSpc>
            </a:pPr>
            <a:endParaRPr lang="en-IN" sz="1800" b="1" dirty="0">
              <a:solidFill>
                <a:srgbClr val="232629"/>
              </a:solidFill>
              <a:latin typeface="Times New Roman" panose="02020603050405020304" pitchFamily="18" charset="0"/>
              <a:cs typeface="Times New Roman" panose="02020603050405020304" pitchFamily="18" charset="0"/>
            </a:endParaRPr>
          </a:p>
          <a:p>
            <a:pPr algn="just">
              <a:lnSpc>
                <a:spcPct val="150000"/>
              </a:lnSpc>
            </a:pPr>
            <a:r>
              <a:rPr lang="en-IN" sz="1800" b="1" dirty="0">
                <a:solidFill>
                  <a:srgbClr val="232629"/>
                </a:solidFill>
                <a:latin typeface="Times New Roman" panose="02020603050405020304" pitchFamily="18" charset="0"/>
                <a:cs typeface="Times New Roman" panose="02020603050405020304" pitchFamily="18" charset="0"/>
              </a:rPr>
              <a:t>Example:</a:t>
            </a:r>
          </a:p>
          <a:p>
            <a:pPr marL="0" indent="0">
              <a:buNone/>
            </a:pPr>
            <a:endParaRPr lang="en-IN" sz="1800" b="1" dirty="0">
              <a:solidFill>
                <a:srgbClr val="232629"/>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xmlns="" id="{51A988D1-449F-E051-FAEE-E5A6CA1A674C}"/>
              </a:ext>
            </a:extLst>
          </p:cNvPr>
          <p:cNvSpPr>
            <a:spLocks noGrp="1"/>
          </p:cNvSpPr>
          <p:nvPr>
            <p:ph type="dt" sz="half" idx="10"/>
          </p:nvPr>
        </p:nvSpPr>
        <p:spPr/>
        <p:txBody>
          <a:bodyPr/>
          <a:lstStyle/>
          <a:p>
            <a:fld id="{94387E92-5DBD-4D4C-B636-07F8DC6E0E08}" type="datetime1">
              <a:rPr lang="en-IN" smtClean="0"/>
              <a:t>28-08-2023</a:t>
            </a:fld>
            <a:endParaRPr lang="en-IN" dirty="0"/>
          </a:p>
        </p:txBody>
      </p:sp>
      <p:sp>
        <p:nvSpPr>
          <p:cNvPr id="5" name="Footer Placeholder 4">
            <a:extLst>
              <a:ext uri="{FF2B5EF4-FFF2-40B4-BE49-F238E27FC236}">
                <a16:creationId xmlns:a16="http://schemas.microsoft.com/office/drawing/2014/main" xmlns="" id="{4DE6A540-67B8-5346-491C-2993168D6D7F}"/>
              </a:ext>
            </a:extLst>
          </p:cNvPr>
          <p:cNvSpPr>
            <a:spLocks noGrp="1"/>
          </p:cNvSpPr>
          <p:nvPr>
            <p:ph type="ftr" sz="quarter" idx="11"/>
          </p:nvPr>
        </p:nvSpPr>
        <p:spPr/>
        <p:txBody>
          <a:bodyPr/>
          <a:lstStyle/>
          <a:p>
            <a:r>
              <a:rPr lang="en-IN" smtClean="0"/>
              <a:t>APP Faculties - CINTEL</a:t>
            </a:r>
            <a:endParaRPr lang="en-IN" dirty="0"/>
          </a:p>
        </p:txBody>
      </p:sp>
      <p:sp>
        <p:nvSpPr>
          <p:cNvPr id="6" name="Slide Number Placeholder 5">
            <a:extLst>
              <a:ext uri="{FF2B5EF4-FFF2-40B4-BE49-F238E27FC236}">
                <a16:creationId xmlns:a16="http://schemas.microsoft.com/office/drawing/2014/main" xmlns="" id="{08A42CCD-4F6C-FA81-6E71-69FCCF6014E1}"/>
              </a:ext>
            </a:extLst>
          </p:cNvPr>
          <p:cNvSpPr>
            <a:spLocks noGrp="1"/>
          </p:cNvSpPr>
          <p:nvPr>
            <p:ph type="sldNum" sz="quarter" idx="12"/>
          </p:nvPr>
        </p:nvSpPr>
        <p:spPr/>
        <p:txBody>
          <a:bodyPr/>
          <a:lstStyle/>
          <a:p>
            <a:fld id="{6DE21BCB-44D1-4B3A-ADF0-DF0465C2F5A4}" type="slidenum">
              <a:rPr lang="en-IN" smtClean="0"/>
              <a:pPr/>
              <a:t>56</a:t>
            </a:fld>
            <a:endParaRPr lang="en-IN" dirty="0"/>
          </a:p>
        </p:txBody>
      </p:sp>
      <p:sp>
        <p:nvSpPr>
          <p:cNvPr id="12" name="Title 4">
            <a:extLst>
              <a:ext uri="{FF2B5EF4-FFF2-40B4-BE49-F238E27FC236}">
                <a16:creationId xmlns:a16="http://schemas.microsoft.com/office/drawing/2014/main" xmlns="" id="{B4117519-AE2B-1A14-A2DC-903759187206}"/>
              </a:ext>
            </a:extLst>
          </p:cNvPr>
          <p:cNvSpPr txBox="1">
            <a:spLocks/>
          </p:cNvSpPr>
          <p:nvPr/>
        </p:nvSpPr>
        <p:spPr>
          <a:xfrm>
            <a:off x="627529" y="0"/>
            <a:ext cx="9475695" cy="4667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latin typeface="Times New Roman" panose="02020603050405020304" pitchFamily="18" charset="0"/>
                <a:cs typeface="Times New Roman" panose="02020603050405020304" pitchFamily="18" charset="0"/>
              </a:rPr>
              <a:t>JAVA APPLETS </a:t>
            </a:r>
            <a:endParaRPr lang="en-IN" sz="3600" dirty="0">
              <a:latin typeface="Times New Roman" panose="02020603050405020304" pitchFamily="18" charset="0"/>
              <a:cs typeface="Times New Roman" panose="02020603050405020304" pitchFamily="18" charset="0"/>
            </a:endParaRPr>
          </a:p>
        </p:txBody>
      </p:sp>
      <p:sp>
        <p:nvSpPr>
          <p:cNvPr id="2" name="TextBox 1">
            <a:extLst>
              <a:ext uri="{FF2B5EF4-FFF2-40B4-BE49-F238E27FC236}">
                <a16:creationId xmlns:a16="http://schemas.microsoft.com/office/drawing/2014/main" xmlns="" id="{9B66E084-4791-B237-FC24-CDACBC0EE60C}"/>
              </a:ext>
            </a:extLst>
          </p:cNvPr>
          <p:cNvSpPr txBox="1"/>
          <p:nvPr/>
        </p:nvSpPr>
        <p:spPr>
          <a:xfrm>
            <a:off x="943904" y="4560888"/>
            <a:ext cx="5441815" cy="2031325"/>
          </a:xfrm>
          <a:prstGeom prst="rect">
            <a:avLst/>
          </a:prstGeom>
          <a:noFill/>
        </p:spPr>
        <p:txBody>
          <a:bodyPr wrap="square" rtlCol="0">
            <a:spAutoFit/>
          </a:bodyPr>
          <a:lstStyle/>
          <a:p>
            <a:pPr algn="just"/>
            <a:r>
              <a:rPr lang="en-IN" b="1" i="0" dirty="0">
                <a:solidFill>
                  <a:srgbClr val="006699"/>
                </a:solidFill>
                <a:effectLst/>
                <a:latin typeface="inter-regular"/>
              </a:rPr>
              <a:t>&lt;applet</a:t>
            </a:r>
            <a:r>
              <a:rPr lang="en-IN" b="0" i="0" dirty="0">
                <a:solidFill>
                  <a:srgbClr val="000000"/>
                </a:solidFill>
                <a:effectLst/>
                <a:latin typeface="inter-regular"/>
              </a:rPr>
              <a:t>  </a:t>
            </a:r>
          </a:p>
          <a:p>
            <a:pPr algn="just"/>
            <a:r>
              <a:rPr lang="en-IN" b="0" i="0" dirty="0">
                <a:solidFill>
                  <a:srgbClr val="000000"/>
                </a:solidFill>
                <a:effectLst/>
                <a:latin typeface="inter-regular"/>
              </a:rPr>
              <a:t>    </a:t>
            </a:r>
            <a:r>
              <a:rPr lang="en-IN" b="0" i="0" dirty="0">
                <a:solidFill>
                  <a:srgbClr val="FF0000"/>
                </a:solidFill>
                <a:effectLst/>
                <a:latin typeface="inter-regular"/>
              </a:rPr>
              <a:t>codebase</a:t>
            </a:r>
            <a:r>
              <a:rPr lang="en-IN" b="0" i="0" dirty="0">
                <a:solidFill>
                  <a:srgbClr val="000000"/>
                </a:solidFill>
                <a:effectLst/>
                <a:latin typeface="inter-regular"/>
              </a:rPr>
              <a:t> = </a:t>
            </a:r>
            <a:r>
              <a:rPr lang="en-IN" b="0" i="0" dirty="0">
                <a:solidFill>
                  <a:srgbClr val="0000FF"/>
                </a:solidFill>
                <a:effectLst/>
                <a:highlight>
                  <a:srgbClr val="FFFF00"/>
                </a:highlight>
                <a:latin typeface="inter-regular"/>
              </a:rPr>
              <a:t>"http://www.myconnect.com/applets/"</a:t>
            </a:r>
            <a:r>
              <a:rPr lang="en-IN" b="0" i="0" dirty="0">
                <a:solidFill>
                  <a:srgbClr val="000000"/>
                </a:solidFill>
                <a:effectLst/>
                <a:highlight>
                  <a:srgbClr val="FFFF00"/>
                </a:highlight>
                <a:latin typeface="inter-regular"/>
              </a:rPr>
              <a:t>  </a:t>
            </a:r>
          </a:p>
          <a:p>
            <a:pPr algn="just"/>
            <a:r>
              <a:rPr lang="en-IN" b="0" i="0" dirty="0">
                <a:solidFill>
                  <a:srgbClr val="000000"/>
                </a:solidFill>
                <a:effectLst/>
                <a:latin typeface="inter-regular"/>
              </a:rPr>
              <a:t>    </a:t>
            </a:r>
            <a:r>
              <a:rPr lang="en-IN" b="0" i="0" dirty="0">
                <a:solidFill>
                  <a:srgbClr val="FF0000"/>
                </a:solidFill>
                <a:effectLst/>
                <a:latin typeface="inter-regular"/>
              </a:rPr>
              <a:t>code</a:t>
            </a:r>
            <a:r>
              <a:rPr lang="en-IN" b="0" i="0" dirty="0">
                <a:solidFill>
                  <a:srgbClr val="000000"/>
                </a:solidFill>
                <a:effectLst/>
                <a:latin typeface="inter-regular"/>
              </a:rPr>
              <a:t> = </a:t>
            </a:r>
            <a:r>
              <a:rPr lang="en-IN" b="0" i="0" dirty="0">
                <a:solidFill>
                  <a:srgbClr val="0000FF"/>
                </a:solidFill>
                <a:effectLst/>
                <a:latin typeface="inter-regular"/>
              </a:rPr>
              <a:t>"</a:t>
            </a:r>
            <a:r>
              <a:rPr lang="en-IN" b="0" i="0" dirty="0" err="1">
                <a:solidFill>
                  <a:srgbClr val="0000FF"/>
                </a:solidFill>
                <a:effectLst/>
                <a:latin typeface="inter-regular"/>
              </a:rPr>
              <a:t>FirstApplet.class</a:t>
            </a:r>
            <a:r>
              <a:rPr lang="en-IN" b="0" i="0" dirty="0">
                <a:solidFill>
                  <a:srgbClr val="0000FF"/>
                </a:solidFill>
                <a:effectLst/>
                <a:latin typeface="inter-regular"/>
              </a:rPr>
              <a:t>"</a:t>
            </a:r>
            <a:r>
              <a:rPr lang="en-IN" b="0" i="0" dirty="0">
                <a:solidFill>
                  <a:srgbClr val="000000"/>
                </a:solidFill>
                <a:effectLst/>
                <a:latin typeface="inter-regular"/>
              </a:rPr>
              <a:t>  </a:t>
            </a:r>
          </a:p>
          <a:p>
            <a:pPr algn="just"/>
            <a:r>
              <a:rPr lang="en-IN" b="0" i="0" dirty="0">
                <a:solidFill>
                  <a:srgbClr val="000000"/>
                </a:solidFill>
                <a:effectLst/>
                <a:latin typeface="inter-regular"/>
              </a:rPr>
              <a:t>    </a:t>
            </a:r>
            <a:r>
              <a:rPr lang="en-IN" b="0" i="0" dirty="0">
                <a:solidFill>
                  <a:srgbClr val="FF0000"/>
                </a:solidFill>
                <a:effectLst/>
                <a:latin typeface="inter-regular"/>
              </a:rPr>
              <a:t>width</a:t>
            </a:r>
            <a:r>
              <a:rPr lang="en-IN" b="0" i="0" dirty="0">
                <a:solidFill>
                  <a:srgbClr val="000000"/>
                </a:solidFill>
                <a:effectLst/>
                <a:latin typeface="inter-regular"/>
              </a:rPr>
              <a:t> = </a:t>
            </a:r>
            <a:r>
              <a:rPr lang="en-IN" b="0" i="0" dirty="0">
                <a:solidFill>
                  <a:srgbClr val="0000FF"/>
                </a:solidFill>
                <a:effectLst/>
                <a:latin typeface="inter-regular"/>
              </a:rPr>
              <a:t>120</a:t>
            </a:r>
            <a:r>
              <a:rPr lang="en-IN" b="0" i="0" dirty="0">
                <a:solidFill>
                  <a:srgbClr val="000000"/>
                </a:solidFill>
                <a:effectLst/>
                <a:latin typeface="inter-regular"/>
              </a:rPr>
              <a:t>  </a:t>
            </a:r>
          </a:p>
          <a:p>
            <a:pPr algn="just"/>
            <a:r>
              <a:rPr lang="en-IN" b="0" i="0" dirty="0">
                <a:solidFill>
                  <a:srgbClr val="000000"/>
                </a:solidFill>
                <a:effectLst/>
                <a:latin typeface="inter-regular"/>
              </a:rPr>
              <a:t>    </a:t>
            </a:r>
            <a:r>
              <a:rPr lang="en-IN" b="0" i="0" dirty="0">
                <a:solidFill>
                  <a:srgbClr val="FF0000"/>
                </a:solidFill>
                <a:effectLst/>
                <a:latin typeface="inter-regular"/>
              </a:rPr>
              <a:t>height</a:t>
            </a:r>
            <a:r>
              <a:rPr lang="en-IN" b="0" i="0" dirty="0">
                <a:solidFill>
                  <a:srgbClr val="000000"/>
                </a:solidFill>
                <a:effectLst/>
                <a:latin typeface="inter-regular"/>
              </a:rPr>
              <a:t> =</a:t>
            </a:r>
            <a:r>
              <a:rPr lang="en-IN" b="0" i="0" dirty="0">
                <a:solidFill>
                  <a:srgbClr val="0000FF"/>
                </a:solidFill>
                <a:effectLst/>
                <a:latin typeface="inter-regular"/>
              </a:rPr>
              <a:t>120</a:t>
            </a:r>
            <a:r>
              <a:rPr lang="en-IN" b="1" i="0" dirty="0">
                <a:solidFill>
                  <a:srgbClr val="006699"/>
                </a:solidFill>
                <a:effectLst/>
                <a:latin typeface="inter-regular"/>
              </a:rPr>
              <a:t>&gt;</a:t>
            </a:r>
            <a:r>
              <a:rPr lang="en-IN" b="0" i="0" dirty="0">
                <a:solidFill>
                  <a:srgbClr val="000000"/>
                </a:solidFill>
                <a:effectLst/>
                <a:latin typeface="inter-regular"/>
              </a:rPr>
              <a:t>  </a:t>
            </a:r>
          </a:p>
          <a:p>
            <a:pPr algn="just"/>
            <a:r>
              <a:rPr lang="en-IN" b="1" i="0" dirty="0">
                <a:solidFill>
                  <a:srgbClr val="006699"/>
                </a:solidFill>
                <a:effectLst/>
                <a:latin typeface="inter-regular"/>
              </a:rPr>
              <a:t>&lt;/applet&gt;</a:t>
            </a:r>
            <a:endParaRPr lang="en-IN" b="0" i="0" dirty="0">
              <a:solidFill>
                <a:srgbClr val="000000"/>
              </a:solidFill>
              <a:effectLst/>
              <a:latin typeface="inter-regular"/>
            </a:endParaRPr>
          </a:p>
          <a:p>
            <a:endParaRPr lang="en-IN" dirty="0"/>
          </a:p>
        </p:txBody>
      </p:sp>
      <p:pic>
        <p:nvPicPr>
          <p:cNvPr id="10244" name="Picture 4" descr="remote applet">
            <a:extLst>
              <a:ext uri="{FF2B5EF4-FFF2-40B4-BE49-F238E27FC236}">
                <a16:creationId xmlns:a16="http://schemas.microsoft.com/office/drawing/2014/main" xmlns="" id="{F3B64327-6CDE-1781-ACD9-F882A9E0F8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53535" y="2265359"/>
            <a:ext cx="4209210" cy="217434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FE4503D1-8779-F9AF-3F21-C8CD17C0EAFF}"/>
              </a:ext>
            </a:extLst>
          </p:cNvPr>
          <p:cNvSpPr txBox="1"/>
          <p:nvPr/>
        </p:nvSpPr>
        <p:spPr>
          <a:xfrm>
            <a:off x="0" y="0"/>
            <a:ext cx="12192000" cy="6858000"/>
          </a:xfrm>
          <a:prstGeom prst="rect">
            <a:avLst/>
          </a:prstGeom>
          <a:noFill/>
          <a:ln w="76200">
            <a:solidFill>
              <a:srgbClr val="FFC000"/>
            </a:solidFill>
          </a:ln>
        </p:spPr>
        <p:txBody>
          <a:bodyPr wrap="square">
            <a:spAutoFit/>
          </a:bodyPr>
          <a:lstStyle/>
          <a:p>
            <a:endParaRPr lang="en-IN" dirty="0"/>
          </a:p>
        </p:txBody>
      </p:sp>
      <p:sp>
        <p:nvSpPr>
          <p:cNvPr id="9" name="Title 4">
            <a:extLst>
              <a:ext uri="{FF2B5EF4-FFF2-40B4-BE49-F238E27FC236}">
                <a16:creationId xmlns:a16="http://schemas.microsoft.com/office/drawing/2014/main" xmlns="" id="{56532F91-4036-B9A6-51F3-32C587137A3A}"/>
              </a:ext>
            </a:extLst>
          </p:cNvPr>
          <p:cNvSpPr>
            <a:spLocks noGrp="1"/>
          </p:cNvSpPr>
          <p:nvPr>
            <p:ph type="title"/>
          </p:nvPr>
        </p:nvSpPr>
        <p:spPr>
          <a:xfrm>
            <a:off x="71021" y="0"/>
            <a:ext cx="9969449" cy="538352"/>
          </a:xfr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txBody>
          <a:bodyPr>
            <a:noAutofit/>
          </a:bodyPr>
          <a:lstStyle/>
          <a:p>
            <a:pPr algn="ctr"/>
            <a:r>
              <a:rPr lang="en-US" sz="3600" b="1" dirty="0">
                <a:latin typeface="Times New Roman" panose="02020603050405020304" pitchFamily="18" charset="0"/>
                <a:cs typeface="Times New Roman" panose="02020603050405020304" pitchFamily="18" charset="0"/>
              </a:rPr>
              <a:t>JAVA APPLETS </a:t>
            </a:r>
            <a:endParaRPr lang="en-IN" sz="3600" b="1" dirty="0">
              <a:latin typeface="Times New Roman" panose="02020603050405020304" pitchFamily="18" charset="0"/>
              <a:cs typeface="Times New Roman" panose="02020603050405020304" pitchFamily="18" charset="0"/>
            </a:endParaRPr>
          </a:p>
        </p:txBody>
      </p:sp>
      <p:sp>
        <p:nvSpPr>
          <p:cNvPr id="11" name="Date Placeholder 5"/>
          <p:cNvSpPr txBox="1">
            <a:spLocks/>
          </p:cNvSpPr>
          <p:nvPr/>
        </p:nvSpPr>
        <p:spPr>
          <a:xfrm>
            <a:off x="0" y="6496050"/>
            <a:ext cx="40386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1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B50BFFBF-F734-44E5-BDDD-7F962E4810AF}" type="datetime1">
              <a:rPr lang="en-IN" smtClean="0">
                <a:solidFill>
                  <a:srgbClr val="0000FF"/>
                </a:solidFill>
                <a:latin typeface="Bookman Old Style" panose="02050604050505020204" pitchFamily="18" charset="0"/>
              </a:rPr>
              <a:pPr/>
              <a:t>28-08-2023</a:t>
            </a:fld>
            <a:endParaRPr lang="en-IN" dirty="0">
              <a:solidFill>
                <a:srgbClr val="0000FF"/>
              </a:solidFill>
              <a:latin typeface="Bookman Old Style" panose="02050604050505020204" pitchFamily="18" charset="0"/>
            </a:endParaRPr>
          </a:p>
        </p:txBody>
      </p:sp>
      <p:sp>
        <p:nvSpPr>
          <p:cNvPr id="13" name="Date Placeholder 5"/>
          <p:cNvSpPr txBox="1">
            <a:spLocks/>
          </p:cNvSpPr>
          <p:nvPr/>
        </p:nvSpPr>
        <p:spPr>
          <a:xfrm>
            <a:off x="4038600" y="6489699"/>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Tree>
    <p:extLst>
      <p:ext uri="{BB962C8B-B14F-4D97-AF65-F5344CB8AC3E}">
        <p14:creationId xmlns:p14="http://schemas.microsoft.com/office/powerpoint/2010/main" val="204412322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53E6F550-FBB5-AD9B-6D96-DC542799BC7F}"/>
              </a:ext>
            </a:extLst>
          </p:cNvPr>
          <p:cNvSpPr>
            <a:spLocks noGrp="1"/>
          </p:cNvSpPr>
          <p:nvPr>
            <p:ph idx="1"/>
          </p:nvPr>
        </p:nvSpPr>
        <p:spPr>
          <a:xfrm>
            <a:off x="295835" y="569914"/>
            <a:ext cx="11103509" cy="5922960"/>
          </a:xfrm>
        </p:spPr>
        <p:txBody>
          <a:bodyPr>
            <a:normAutofit/>
          </a:bodyPr>
          <a:lstStyle/>
          <a:p>
            <a:pPr marL="0" indent="0">
              <a:buNone/>
            </a:pPr>
            <a:r>
              <a:rPr lang="en-US" sz="1800" b="1" dirty="0">
                <a:solidFill>
                  <a:srgbClr val="232629"/>
                </a:solidFill>
                <a:latin typeface="Times New Roman" panose="02020603050405020304" pitchFamily="18" charset="0"/>
                <a:cs typeface="Times New Roman" panose="02020603050405020304" pitchFamily="18" charset="0"/>
              </a:rPr>
              <a:t>  Difference between Local Applet and Remote Applet:</a:t>
            </a:r>
          </a:p>
          <a:p>
            <a:pPr marL="0" indent="0">
              <a:buNone/>
            </a:pPr>
            <a:endParaRPr lang="en-IN" sz="1800" b="1" dirty="0">
              <a:solidFill>
                <a:srgbClr val="232629"/>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xmlns="" id="{51A988D1-449F-E051-FAEE-E5A6CA1A674C}"/>
              </a:ext>
            </a:extLst>
          </p:cNvPr>
          <p:cNvSpPr>
            <a:spLocks noGrp="1"/>
          </p:cNvSpPr>
          <p:nvPr>
            <p:ph type="dt" sz="half" idx="10"/>
          </p:nvPr>
        </p:nvSpPr>
        <p:spPr/>
        <p:txBody>
          <a:bodyPr/>
          <a:lstStyle/>
          <a:p>
            <a:fld id="{6AB3FF3E-5F4C-4B91-9308-F46675FDA8C9}" type="datetime1">
              <a:rPr lang="en-IN" smtClean="0"/>
              <a:t>28-08-2023</a:t>
            </a:fld>
            <a:endParaRPr lang="en-IN" dirty="0"/>
          </a:p>
        </p:txBody>
      </p:sp>
      <p:sp>
        <p:nvSpPr>
          <p:cNvPr id="5" name="Footer Placeholder 4">
            <a:extLst>
              <a:ext uri="{FF2B5EF4-FFF2-40B4-BE49-F238E27FC236}">
                <a16:creationId xmlns:a16="http://schemas.microsoft.com/office/drawing/2014/main" xmlns="" id="{4DE6A540-67B8-5346-491C-2993168D6D7F}"/>
              </a:ext>
            </a:extLst>
          </p:cNvPr>
          <p:cNvSpPr>
            <a:spLocks noGrp="1"/>
          </p:cNvSpPr>
          <p:nvPr>
            <p:ph type="ftr" sz="quarter" idx="11"/>
          </p:nvPr>
        </p:nvSpPr>
        <p:spPr/>
        <p:txBody>
          <a:bodyPr/>
          <a:lstStyle/>
          <a:p>
            <a:r>
              <a:rPr lang="en-IN" smtClean="0"/>
              <a:t>APP Faculties - CINTEL</a:t>
            </a:r>
            <a:endParaRPr lang="en-IN" dirty="0"/>
          </a:p>
        </p:txBody>
      </p:sp>
      <p:sp>
        <p:nvSpPr>
          <p:cNvPr id="6" name="Slide Number Placeholder 5">
            <a:extLst>
              <a:ext uri="{FF2B5EF4-FFF2-40B4-BE49-F238E27FC236}">
                <a16:creationId xmlns:a16="http://schemas.microsoft.com/office/drawing/2014/main" xmlns="" id="{08A42CCD-4F6C-FA81-6E71-69FCCF6014E1}"/>
              </a:ext>
            </a:extLst>
          </p:cNvPr>
          <p:cNvSpPr>
            <a:spLocks noGrp="1"/>
          </p:cNvSpPr>
          <p:nvPr>
            <p:ph type="sldNum" sz="quarter" idx="12"/>
          </p:nvPr>
        </p:nvSpPr>
        <p:spPr/>
        <p:txBody>
          <a:bodyPr/>
          <a:lstStyle/>
          <a:p>
            <a:fld id="{6DE21BCB-44D1-4B3A-ADF0-DF0465C2F5A4}" type="slidenum">
              <a:rPr lang="en-IN" smtClean="0"/>
              <a:pPr/>
              <a:t>57</a:t>
            </a:fld>
            <a:endParaRPr lang="en-IN" dirty="0"/>
          </a:p>
        </p:txBody>
      </p:sp>
      <p:sp>
        <p:nvSpPr>
          <p:cNvPr id="12" name="Title 4">
            <a:extLst>
              <a:ext uri="{FF2B5EF4-FFF2-40B4-BE49-F238E27FC236}">
                <a16:creationId xmlns:a16="http://schemas.microsoft.com/office/drawing/2014/main" xmlns="" id="{B4117519-AE2B-1A14-A2DC-903759187206}"/>
              </a:ext>
            </a:extLst>
          </p:cNvPr>
          <p:cNvSpPr txBox="1">
            <a:spLocks/>
          </p:cNvSpPr>
          <p:nvPr/>
        </p:nvSpPr>
        <p:spPr>
          <a:xfrm>
            <a:off x="627529" y="0"/>
            <a:ext cx="9475695" cy="4667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latin typeface="Times New Roman" panose="02020603050405020304" pitchFamily="18" charset="0"/>
                <a:cs typeface="Times New Roman" panose="02020603050405020304" pitchFamily="18" charset="0"/>
              </a:rPr>
              <a:t>JAVA APPLETS </a:t>
            </a:r>
            <a:endParaRPr lang="en-IN" sz="3600" dirty="0">
              <a:latin typeface="Times New Roman" panose="02020603050405020304" pitchFamily="18" charset="0"/>
              <a:cs typeface="Times New Roman" panose="02020603050405020304" pitchFamily="18" charset="0"/>
            </a:endParaRPr>
          </a:p>
        </p:txBody>
      </p:sp>
      <p:graphicFrame>
        <p:nvGraphicFramePr>
          <p:cNvPr id="11" name="Table 10">
            <a:extLst>
              <a:ext uri="{FF2B5EF4-FFF2-40B4-BE49-F238E27FC236}">
                <a16:creationId xmlns:a16="http://schemas.microsoft.com/office/drawing/2014/main" xmlns="" id="{B376FB7F-4D24-6DD7-1238-A0B5EDE253BE}"/>
              </a:ext>
            </a:extLst>
          </p:cNvPr>
          <p:cNvGraphicFramePr>
            <a:graphicFrameLocks noGrp="1"/>
          </p:cNvGraphicFramePr>
          <p:nvPr>
            <p:extLst/>
          </p:nvPr>
        </p:nvGraphicFramePr>
        <p:xfrm>
          <a:off x="1060436" y="1152587"/>
          <a:ext cx="9574306" cy="4655284"/>
        </p:xfrm>
        <a:graphic>
          <a:graphicData uri="http://schemas.openxmlformats.org/drawingml/2006/table">
            <a:tbl>
              <a:tblPr firstRow="1" firstCol="1" bandRow="1"/>
              <a:tblGrid>
                <a:gridCol w="4861445">
                  <a:extLst>
                    <a:ext uri="{9D8B030D-6E8A-4147-A177-3AD203B41FA5}">
                      <a16:colId xmlns:a16="http://schemas.microsoft.com/office/drawing/2014/main" xmlns="" val="1525140746"/>
                    </a:ext>
                  </a:extLst>
                </a:gridCol>
                <a:gridCol w="4712861">
                  <a:extLst>
                    <a:ext uri="{9D8B030D-6E8A-4147-A177-3AD203B41FA5}">
                      <a16:colId xmlns:a16="http://schemas.microsoft.com/office/drawing/2014/main" xmlns="" val="2579855784"/>
                    </a:ext>
                  </a:extLst>
                </a:gridCol>
              </a:tblGrid>
              <a:tr h="631924">
                <a:tc>
                  <a:txBody>
                    <a:bodyPr/>
                    <a:lstStyle/>
                    <a:p>
                      <a:pPr algn="ctr">
                        <a:lnSpc>
                          <a:spcPct val="107000"/>
                        </a:lnSpc>
                        <a:spcAft>
                          <a:spcPts val="800"/>
                        </a:spcAft>
                      </a:pPr>
                      <a:r>
                        <a:rPr lang="en-IN" sz="2000" b="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Local Applet</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14300" marR="114300" marT="114300" marB="114300">
                    <a:lnL w="12700" cap="flat" cmpd="sng" algn="ctr">
                      <a:solidFill>
                        <a:srgbClr val="C7CCBE"/>
                      </a:solidFill>
                      <a:prstDash val="solid"/>
                      <a:round/>
                      <a:headEnd type="none" w="med" len="med"/>
                      <a:tailEnd type="none" w="med" len="med"/>
                    </a:lnL>
                    <a:lnR>
                      <a:noFill/>
                    </a:lnR>
                    <a:lnT w="12700" cap="flat" cmpd="sng" algn="ctr">
                      <a:solidFill>
                        <a:srgbClr val="C7CCBE"/>
                      </a:solidFill>
                      <a:prstDash val="solid"/>
                      <a:round/>
                      <a:headEnd type="none" w="med" len="med"/>
                      <a:tailEnd type="none" w="med" len="med"/>
                    </a:lnT>
                    <a:lnB w="12700" cap="flat" cmpd="sng" algn="ctr">
                      <a:solidFill>
                        <a:srgbClr val="C7CCBE"/>
                      </a:solidFill>
                      <a:prstDash val="solid"/>
                      <a:round/>
                      <a:headEnd type="none" w="med" len="med"/>
                      <a:tailEnd type="none" w="med" len="med"/>
                    </a:lnB>
                    <a:solidFill>
                      <a:srgbClr val="C7CCBE"/>
                    </a:solidFill>
                  </a:tcPr>
                </a:tc>
                <a:tc>
                  <a:txBody>
                    <a:bodyPr/>
                    <a:lstStyle/>
                    <a:p>
                      <a:pPr algn="ctr">
                        <a:lnSpc>
                          <a:spcPct val="107000"/>
                        </a:lnSpc>
                        <a:spcAft>
                          <a:spcPts val="800"/>
                        </a:spcAft>
                      </a:pPr>
                      <a:r>
                        <a:rPr lang="en-IN" sz="2000" b="1" kern="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Remote Applet</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114300" marR="114300" marT="114300" marB="114300">
                    <a:lnL>
                      <a:noFill/>
                    </a:lnL>
                    <a:lnR w="12700" cap="flat" cmpd="sng" algn="ctr">
                      <a:solidFill>
                        <a:srgbClr val="C7CCBE"/>
                      </a:solidFill>
                      <a:prstDash val="solid"/>
                      <a:round/>
                      <a:headEnd type="none" w="med" len="med"/>
                      <a:tailEnd type="none" w="med" len="med"/>
                    </a:lnR>
                    <a:lnT w="12700" cap="flat" cmpd="sng" algn="ctr">
                      <a:solidFill>
                        <a:srgbClr val="C7CCBE"/>
                      </a:solidFill>
                      <a:prstDash val="solid"/>
                      <a:round/>
                      <a:headEnd type="none" w="med" len="med"/>
                      <a:tailEnd type="none" w="med" len="med"/>
                    </a:lnT>
                    <a:lnB w="12700" cap="flat" cmpd="sng" algn="ctr">
                      <a:solidFill>
                        <a:srgbClr val="C7CCBE"/>
                      </a:solidFill>
                      <a:prstDash val="solid"/>
                      <a:round/>
                      <a:headEnd type="none" w="med" len="med"/>
                      <a:tailEnd type="none" w="med" len="med"/>
                    </a:lnB>
                    <a:solidFill>
                      <a:srgbClr val="C7CCBE"/>
                    </a:solidFill>
                  </a:tcPr>
                </a:tc>
                <a:extLst>
                  <a:ext uri="{0D108BD9-81ED-4DB2-BD59-A6C34878D82A}">
                    <a16:rowId xmlns:a16="http://schemas.microsoft.com/office/drawing/2014/main" xmlns="" val="2440463918"/>
                  </a:ext>
                </a:extLst>
              </a:tr>
              <a:tr h="784566">
                <a:tc>
                  <a:txBody>
                    <a:bodyPr/>
                    <a:lstStyle/>
                    <a:p>
                      <a:pPr algn="just">
                        <a:lnSpc>
                          <a:spcPct val="107000"/>
                        </a:lnSpc>
                        <a:spcAft>
                          <a:spcPts val="800"/>
                        </a:spcAft>
                      </a:pPr>
                      <a:r>
                        <a:rPr lang="en-IN"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There is no need to define the Applet's URL in Local Applet.</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C7CCBE"/>
                      </a:solidFill>
                      <a:prstDash val="solid"/>
                      <a:round/>
                      <a:headEnd type="none" w="med" len="med"/>
                      <a:tailEnd type="none" w="med" len="med"/>
                    </a:lnL>
                    <a:lnR w="12700" cap="flat" cmpd="sng" algn="ctr">
                      <a:solidFill>
                        <a:srgbClr val="C7CCBE"/>
                      </a:solidFill>
                      <a:prstDash val="solid"/>
                      <a:round/>
                      <a:headEnd type="none" w="med" len="med"/>
                      <a:tailEnd type="none" w="med" len="med"/>
                    </a:lnR>
                    <a:lnT w="12700" cap="flat" cmpd="sng" algn="ctr">
                      <a:solidFill>
                        <a:srgbClr val="C7CCBE"/>
                      </a:solidFill>
                      <a:prstDash val="solid"/>
                      <a:round/>
                      <a:headEnd type="none" w="med" len="med"/>
                      <a:tailEnd type="none" w="med" len="med"/>
                    </a:lnT>
                    <a:lnB w="12700" cap="flat" cmpd="sng" algn="ctr">
                      <a:solidFill>
                        <a:srgbClr val="C7CCBE"/>
                      </a:solidFill>
                      <a:prstDash val="solid"/>
                      <a:round/>
                      <a:headEnd type="none" w="med" len="med"/>
                      <a:tailEnd type="none" w="med" len="med"/>
                    </a:lnB>
                    <a:solidFill>
                      <a:srgbClr val="FFFFFF"/>
                    </a:solidFill>
                  </a:tcPr>
                </a:tc>
                <a:tc>
                  <a:txBody>
                    <a:bodyPr/>
                    <a:lstStyle/>
                    <a:p>
                      <a:pPr algn="just">
                        <a:lnSpc>
                          <a:spcPct val="107000"/>
                        </a:lnSpc>
                        <a:spcAft>
                          <a:spcPts val="800"/>
                        </a:spcAft>
                      </a:pPr>
                      <a:r>
                        <a:rPr lang="en-IN"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We need to define the Applet's URL in Remote Applet.</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C7CCBE"/>
                      </a:solidFill>
                      <a:prstDash val="solid"/>
                      <a:round/>
                      <a:headEnd type="none" w="med" len="med"/>
                      <a:tailEnd type="none" w="med" len="med"/>
                    </a:lnL>
                    <a:lnR w="12700" cap="flat" cmpd="sng" algn="ctr">
                      <a:solidFill>
                        <a:srgbClr val="C7CCBE"/>
                      </a:solidFill>
                      <a:prstDash val="solid"/>
                      <a:round/>
                      <a:headEnd type="none" w="med" len="med"/>
                      <a:tailEnd type="none" w="med" len="med"/>
                    </a:lnR>
                    <a:lnT w="12700" cap="flat" cmpd="sng" algn="ctr">
                      <a:solidFill>
                        <a:srgbClr val="C7CCBE"/>
                      </a:solidFill>
                      <a:prstDash val="solid"/>
                      <a:round/>
                      <a:headEnd type="none" w="med" len="med"/>
                      <a:tailEnd type="none" w="med" len="med"/>
                    </a:lnT>
                    <a:lnB w="1270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xmlns="" val="1449767240"/>
                  </a:ext>
                </a:extLst>
              </a:tr>
              <a:tr h="497013">
                <a:tc>
                  <a:txBody>
                    <a:bodyPr/>
                    <a:lstStyle/>
                    <a:p>
                      <a:pPr algn="just">
                        <a:lnSpc>
                          <a:spcPct val="107000"/>
                        </a:lnSpc>
                        <a:spcAft>
                          <a:spcPts val="800"/>
                        </a:spcAft>
                      </a:pPr>
                      <a:r>
                        <a:rPr lang="en-IN"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Local Applet is available on our computer.</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C7CCBE"/>
                      </a:solidFill>
                      <a:prstDash val="solid"/>
                      <a:round/>
                      <a:headEnd type="none" w="med" len="med"/>
                      <a:tailEnd type="none" w="med" len="med"/>
                    </a:lnL>
                    <a:lnR w="12700" cap="flat" cmpd="sng" algn="ctr">
                      <a:solidFill>
                        <a:srgbClr val="C7CCBE"/>
                      </a:solidFill>
                      <a:prstDash val="solid"/>
                      <a:round/>
                      <a:headEnd type="none" w="med" len="med"/>
                      <a:tailEnd type="none" w="med" len="med"/>
                    </a:lnR>
                    <a:lnT w="12700" cap="flat" cmpd="sng" algn="ctr">
                      <a:solidFill>
                        <a:srgbClr val="C7CCBE"/>
                      </a:solidFill>
                      <a:prstDash val="solid"/>
                      <a:round/>
                      <a:headEnd type="none" w="med" len="med"/>
                      <a:tailEnd type="none" w="med" len="med"/>
                    </a:lnT>
                    <a:lnB w="12700" cap="flat" cmpd="sng" algn="ctr">
                      <a:solidFill>
                        <a:srgbClr val="C7CCBE"/>
                      </a:solidFill>
                      <a:prstDash val="solid"/>
                      <a:round/>
                      <a:headEnd type="none" w="med" len="med"/>
                      <a:tailEnd type="none" w="med" len="med"/>
                    </a:lnB>
                    <a:solidFill>
                      <a:srgbClr val="EFF1EB"/>
                    </a:solidFill>
                  </a:tcPr>
                </a:tc>
                <a:tc>
                  <a:txBody>
                    <a:bodyPr/>
                    <a:lstStyle/>
                    <a:p>
                      <a:pPr algn="just">
                        <a:lnSpc>
                          <a:spcPct val="107000"/>
                        </a:lnSpc>
                        <a:spcAft>
                          <a:spcPts val="800"/>
                        </a:spcAft>
                      </a:pPr>
                      <a:r>
                        <a:rPr lang="en-IN"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Remote Applet is not available on our computer.</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C7CCBE"/>
                      </a:solidFill>
                      <a:prstDash val="solid"/>
                      <a:round/>
                      <a:headEnd type="none" w="med" len="med"/>
                      <a:tailEnd type="none" w="med" len="med"/>
                    </a:lnL>
                    <a:lnR w="12700" cap="flat" cmpd="sng" algn="ctr">
                      <a:solidFill>
                        <a:srgbClr val="C7CCBE"/>
                      </a:solidFill>
                      <a:prstDash val="solid"/>
                      <a:round/>
                      <a:headEnd type="none" w="med" len="med"/>
                      <a:tailEnd type="none" w="med" len="med"/>
                    </a:lnR>
                    <a:lnT w="12700" cap="flat" cmpd="sng" algn="ctr">
                      <a:solidFill>
                        <a:srgbClr val="C7CCBE"/>
                      </a:solidFill>
                      <a:prstDash val="solid"/>
                      <a:round/>
                      <a:headEnd type="none" w="med" len="med"/>
                      <a:tailEnd type="none" w="med" len="med"/>
                    </a:lnT>
                    <a:lnB w="1270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xmlns="" val="3987556913"/>
                  </a:ext>
                </a:extLst>
              </a:tr>
              <a:tr h="784566">
                <a:tc>
                  <a:txBody>
                    <a:bodyPr/>
                    <a:lstStyle/>
                    <a:p>
                      <a:pPr algn="just">
                        <a:lnSpc>
                          <a:spcPct val="107000"/>
                        </a:lnSpc>
                        <a:spcAft>
                          <a:spcPts val="800"/>
                        </a:spcAft>
                      </a:pPr>
                      <a:r>
                        <a:rPr lang="en-IN"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To use it or access it, we don't need Internet Connection.</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C7CCBE"/>
                      </a:solidFill>
                      <a:prstDash val="solid"/>
                      <a:round/>
                      <a:headEnd type="none" w="med" len="med"/>
                      <a:tailEnd type="none" w="med" len="med"/>
                    </a:lnL>
                    <a:lnR w="12700" cap="flat" cmpd="sng" algn="ctr">
                      <a:solidFill>
                        <a:srgbClr val="C7CCBE"/>
                      </a:solidFill>
                      <a:prstDash val="solid"/>
                      <a:round/>
                      <a:headEnd type="none" w="med" len="med"/>
                      <a:tailEnd type="none" w="med" len="med"/>
                    </a:lnR>
                    <a:lnT w="12700" cap="flat" cmpd="sng" algn="ctr">
                      <a:solidFill>
                        <a:srgbClr val="C7CCBE"/>
                      </a:solidFill>
                      <a:prstDash val="solid"/>
                      <a:round/>
                      <a:headEnd type="none" w="med" len="med"/>
                      <a:tailEnd type="none" w="med" len="med"/>
                    </a:lnT>
                    <a:lnB w="12700" cap="flat" cmpd="sng" algn="ctr">
                      <a:solidFill>
                        <a:srgbClr val="C7CCBE"/>
                      </a:solidFill>
                      <a:prstDash val="solid"/>
                      <a:round/>
                      <a:headEnd type="none" w="med" len="med"/>
                      <a:tailEnd type="none" w="med" len="med"/>
                    </a:lnB>
                    <a:solidFill>
                      <a:srgbClr val="FFFFFF"/>
                    </a:solidFill>
                  </a:tcPr>
                </a:tc>
                <a:tc>
                  <a:txBody>
                    <a:bodyPr/>
                    <a:lstStyle/>
                    <a:p>
                      <a:pPr algn="just">
                        <a:lnSpc>
                          <a:spcPct val="107000"/>
                        </a:lnSpc>
                        <a:spcAft>
                          <a:spcPts val="800"/>
                        </a:spcAft>
                      </a:pPr>
                      <a:r>
                        <a:rPr lang="en-IN"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To use it or access it on our computer, we need an Internet Connection.</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C7CCBE"/>
                      </a:solidFill>
                      <a:prstDash val="solid"/>
                      <a:round/>
                      <a:headEnd type="none" w="med" len="med"/>
                      <a:tailEnd type="none" w="med" len="med"/>
                    </a:lnL>
                    <a:lnR w="12700" cap="flat" cmpd="sng" algn="ctr">
                      <a:solidFill>
                        <a:srgbClr val="C7CCBE"/>
                      </a:solidFill>
                      <a:prstDash val="solid"/>
                      <a:round/>
                      <a:headEnd type="none" w="med" len="med"/>
                      <a:tailEnd type="none" w="med" len="med"/>
                    </a:lnR>
                    <a:lnT w="12700" cap="flat" cmpd="sng" algn="ctr">
                      <a:solidFill>
                        <a:srgbClr val="C7CCBE"/>
                      </a:solidFill>
                      <a:prstDash val="solid"/>
                      <a:round/>
                      <a:headEnd type="none" w="med" len="med"/>
                      <a:tailEnd type="none" w="med" len="med"/>
                    </a:lnT>
                    <a:lnB w="1270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xmlns="" val="1328272529"/>
                  </a:ext>
                </a:extLst>
              </a:tr>
              <a:tr h="784566">
                <a:tc>
                  <a:txBody>
                    <a:bodyPr/>
                    <a:lstStyle/>
                    <a:p>
                      <a:pPr algn="just">
                        <a:lnSpc>
                          <a:spcPct val="107000"/>
                        </a:lnSpc>
                        <a:spcAft>
                          <a:spcPts val="800"/>
                        </a:spcAft>
                      </a:pPr>
                      <a:r>
                        <a:rPr lang="en-IN"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It is written on our own and then embedded into the web pages.</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C7CCBE"/>
                      </a:solidFill>
                      <a:prstDash val="solid"/>
                      <a:round/>
                      <a:headEnd type="none" w="med" len="med"/>
                      <a:tailEnd type="none" w="med" len="med"/>
                    </a:lnL>
                    <a:lnR w="12700" cap="flat" cmpd="sng" algn="ctr">
                      <a:solidFill>
                        <a:srgbClr val="C7CCBE"/>
                      </a:solidFill>
                      <a:prstDash val="solid"/>
                      <a:round/>
                      <a:headEnd type="none" w="med" len="med"/>
                      <a:tailEnd type="none" w="med" len="med"/>
                    </a:lnR>
                    <a:lnT w="12700" cap="flat" cmpd="sng" algn="ctr">
                      <a:solidFill>
                        <a:srgbClr val="C7CCBE"/>
                      </a:solidFill>
                      <a:prstDash val="solid"/>
                      <a:round/>
                      <a:headEnd type="none" w="med" len="med"/>
                      <a:tailEnd type="none" w="med" len="med"/>
                    </a:lnT>
                    <a:lnB w="12700" cap="flat" cmpd="sng" algn="ctr">
                      <a:solidFill>
                        <a:srgbClr val="C7CCBE"/>
                      </a:solidFill>
                      <a:prstDash val="solid"/>
                      <a:round/>
                      <a:headEnd type="none" w="med" len="med"/>
                      <a:tailEnd type="none" w="med" len="med"/>
                    </a:lnB>
                    <a:solidFill>
                      <a:srgbClr val="EFF1EB"/>
                    </a:solidFill>
                  </a:tcPr>
                </a:tc>
                <a:tc>
                  <a:txBody>
                    <a:bodyPr/>
                    <a:lstStyle/>
                    <a:p>
                      <a:pPr algn="just">
                        <a:lnSpc>
                          <a:spcPct val="107000"/>
                        </a:lnSpc>
                        <a:spcAft>
                          <a:spcPts val="800"/>
                        </a:spcAft>
                      </a:pPr>
                      <a:r>
                        <a:rPr lang="en-IN"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It was written by another developer.</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C7CCBE"/>
                      </a:solidFill>
                      <a:prstDash val="solid"/>
                      <a:round/>
                      <a:headEnd type="none" w="med" len="med"/>
                      <a:tailEnd type="none" w="med" len="med"/>
                    </a:lnL>
                    <a:lnR w="12700" cap="flat" cmpd="sng" algn="ctr">
                      <a:solidFill>
                        <a:srgbClr val="C7CCBE"/>
                      </a:solidFill>
                      <a:prstDash val="solid"/>
                      <a:round/>
                      <a:headEnd type="none" w="med" len="med"/>
                      <a:tailEnd type="none" w="med" len="med"/>
                    </a:lnR>
                    <a:lnT w="12700" cap="flat" cmpd="sng" algn="ctr">
                      <a:solidFill>
                        <a:srgbClr val="C7CCBE"/>
                      </a:solidFill>
                      <a:prstDash val="solid"/>
                      <a:round/>
                      <a:headEnd type="none" w="med" len="med"/>
                      <a:tailEnd type="none" w="med" len="med"/>
                    </a:lnT>
                    <a:lnB w="12700" cap="flat" cmpd="sng" algn="ctr">
                      <a:solidFill>
                        <a:srgbClr val="C7CCBE"/>
                      </a:solidFill>
                      <a:prstDash val="solid"/>
                      <a:round/>
                      <a:headEnd type="none" w="med" len="med"/>
                      <a:tailEnd type="none" w="med" len="med"/>
                    </a:lnB>
                    <a:solidFill>
                      <a:srgbClr val="EFF1EB"/>
                    </a:solidFill>
                  </a:tcPr>
                </a:tc>
                <a:extLst>
                  <a:ext uri="{0D108BD9-81ED-4DB2-BD59-A6C34878D82A}">
                    <a16:rowId xmlns:a16="http://schemas.microsoft.com/office/drawing/2014/main" xmlns="" val="944375844"/>
                  </a:ext>
                </a:extLst>
              </a:tr>
              <a:tr h="784566">
                <a:tc>
                  <a:txBody>
                    <a:bodyPr/>
                    <a:lstStyle/>
                    <a:p>
                      <a:pPr algn="just">
                        <a:lnSpc>
                          <a:spcPct val="107000"/>
                        </a:lnSpc>
                        <a:spcAft>
                          <a:spcPts val="800"/>
                        </a:spcAft>
                      </a:pPr>
                      <a:r>
                        <a:rPr lang="en-IN" sz="2000" kern="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We don't need to download it.</a:t>
                      </a:r>
                      <a:endParaRPr lang="en-IN" sz="2000" kern="100">
                        <a:effectLst/>
                        <a:latin typeface="Times New Roman" panose="02020603050405020304" pitchFamily="18"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C7CCBE"/>
                      </a:solidFill>
                      <a:prstDash val="solid"/>
                      <a:round/>
                      <a:headEnd type="none" w="med" len="med"/>
                      <a:tailEnd type="none" w="med" len="med"/>
                    </a:lnL>
                    <a:lnR w="12700" cap="flat" cmpd="sng" algn="ctr">
                      <a:solidFill>
                        <a:srgbClr val="C7CCBE"/>
                      </a:solidFill>
                      <a:prstDash val="solid"/>
                      <a:round/>
                      <a:headEnd type="none" w="med" len="med"/>
                      <a:tailEnd type="none" w="med" len="med"/>
                    </a:lnR>
                    <a:lnT w="12700" cap="flat" cmpd="sng" algn="ctr">
                      <a:solidFill>
                        <a:srgbClr val="C7CCBE"/>
                      </a:solidFill>
                      <a:prstDash val="solid"/>
                      <a:round/>
                      <a:headEnd type="none" w="med" len="med"/>
                      <a:tailEnd type="none" w="med" len="med"/>
                    </a:lnT>
                    <a:lnB w="12700" cap="flat" cmpd="sng" algn="ctr">
                      <a:solidFill>
                        <a:srgbClr val="C7CCBE"/>
                      </a:solidFill>
                      <a:prstDash val="solid"/>
                      <a:round/>
                      <a:headEnd type="none" w="med" len="med"/>
                      <a:tailEnd type="none" w="med" len="med"/>
                    </a:lnB>
                    <a:solidFill>
                      <a:srgbClr val="FFFFFF"/>
                    </a:solidFill>
                  </a:tcPr>
                </a:tc>
                <a:tc>
                  <a:txBody>
                    <a:bodyPr/>
                    <a:lstStyle/>
                    <a:p>
                      <a:pPr algn="just">
                        <a:lnSpc>
                          <a:spcPct val="107000"/>
                        </a:lnSpc>
                        <a:spcAft>
                          <a:spcPts val="800"/>
                        </a:spcAft>
                      </a:pPr>
                      <a:r>
                        <a:rPr lang="en-IN" sz="2000" kern="0" dirty="0">
                          <a:solidFill>
                            <a:srgbClr val="333333"/>
                          </a:solidFill>
                          <a:effectLst/>
                          <a:latin typeface="Times New Roman" panose="02020603050405020304" pitchFamily="18" charset="0"/>
                          <a:ea typeface="Times New Roman" panose="02020603050405020304" pitchFamily="18" charset="0"/>
                          <a:cs typeface="Times New Roman" panose="02020603050405020304" pitchFamily="18" charset="0"/>
                        </a:rPr>
                        <a:t>It is available on a remote computer, so we need to download it to our system.</a:t>
                      </a:r>
                      <a:endParaRPr lang="en-IN" sz="200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76200" marR="76200" marT="76200" marB="76200">
                    <a:lnL w="12700" cap="flat" cmpd="sng" algn="ctr">
                      <a:solidFill>
                        <a:srgbClr val="C7CCBE"/>
                      </a:solidFill>
                      <a:prstDash val="solid"/>
                      <a:round/>
                      <a:headEnd type="none" w="med" len="med"/>
                      <a:tailEnd type="none" w="med" len="med"/>
                    </a:lnL>
                    <a:lnR w="12700" cap="flat" cmpd="sng" algn="ctr">
                      <a:solidFill>
                        <a:srgbClr val="C7CCBE"/>
                      </a:solidFill>
                      <a:prstDash val="solid"/>
                      <a:round/>
                      <a:headEnd type="none" w="med" len="med"/>
                      <a:tailEnd type="none" w="med" len="med"/>
                    </a:lnR>
                    <a:lnT w="12700" cap="flat" cmpd="sng" algn="ctr">
                      <a:solidFill>
                        <a:srgbClr val="C7CCBE"/>
                      </a:solidFill>
                      <a:prstDash val="solid"/>
                      <a:round/>
                      <a:headEnd type="none" w="med" len="med"/>
                      <a:tailEnd type="none" w="med" len="med"/>
                    </a:lnT>
                    <a:lnB w="12700" cap="flat" cmpd="sng" algn="ctr">
                      <a:solidFill>
                        <a:srgbClr val="C7CCBE"/>
                      </a:solidFill>
                      <a:prstDash val="solid"/>
                      <a:round/>
                      <a:headEnd type="none" w="med" len="med"/>
                      <a:tailEnd type="none" w="med" len="med"/>
                    </a:lnB>
                    <a:solidFill>
                      <a:srgbClr val="FFFFFF"/>
                    </a:solidFill>
                  </a:tcPr>
                </a:tc>
                <a:extLst>
                  <a:ext uri="{0D108BD9-81ED-4DB2-BD59-A6C34878D82A}">
                    <a16:rowId xmlns:a16="http://schemas.microsoft.com/office/drawing/2014/main" xmlns="" val="2610346729"/>
                  </a:ext>
                </a:extLst>
              </a:tr>
            </a:tbl>
          </a:graphicData>
        </a:graphic>
      </p:graphicFrame>
      <p:sp>
        <p:nvSpPr>
          <p:cNvPr id="7" name="TextBox 6">
            <a:extLst>
              <a:ext uri="{FF2B5EF4-FFF2-40B4-BE49-F238E27FC236}">
                <a16:creationId xmlns:a16="http://schemas.microsoft.com/office/drawing/2014/main" xmlns="" id="{BA09EFC3-31F9-76C8-AD5F-9A1F2C39DADF}"/>
              </a:ext>
            </a:extLst>
          </p:cNvPr>
          <p:cNvSpPr txBox="1"/>
          <p:nvPr/>
        </p:nvSpPr>
        <p:spPr>
          <a:xfrm>
            <a:off x="0" y="0"/>
            <a:ext cx="12192000" cy="6858000"/>
          </a:xfrm>
          <a:prstGeom prst="rect">
            <a:avLst/>
          </a:prstGeom>
          <a:noFill/>
          <a:ln w="76200">
            <a:solidFill>
              <a:srgbClr val="FFC000"/>
            </a:solidFill>
          </a:ln>
        </p:spPr>
        <p:txBody>
          <a:bodyPr wrap="square">
            <a:spAutoFit/>
          </a:bodyPr>
          <a:lstStyle/>
          <a:p>
            <a:endParaRPr lang="en-IN" dirty="0"/>
          </a:p>
        </p:txBody>
      </p:sp>
      <p:sp>
        <p:nvSpPr>
          <p:cNvPr id="8" name="Title 4">
            <a:extLst>
              <a:ext uri="{FF2B5EF4-FFF2-40B4-BE49-F238E27FC236}">
                <a16:creationId xmlns:a16="http://schemas.microsoft.com/office/drawing/2014/main" xmlns="" id="{213BF11D-24B4-14B0-82B8-CC530F40C99C}"/>
              </a:ext>
            </a:extLst>
          </p:cNvPr>
          <p:cNvSpPr>
            <a:spLocks noGrp="1"/>
          </p:cNvSpPr>
          <p:nvPr>
            <p:ph type="title"/>
          </p:nvPr>
        </p:nvSpPr>
        <p:spPr>
          <a:xfrm>
            <a:off x="71021" y="71626"/>
            <a:ext cx="9969449" cy="466726"/>
          </a:xfr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txBody>
          <a:bodyPr>
            <a:noAutofit/>
          </a:bodyPr>
          <a:lstStyle/>
          <a:p>
            <a:pPr algn="ctr"/>
            <a:r>
              <a:rPr lang="en-US" sz="3600" b="1" dirty="0">
                <a:latin typeface="Times New Roman" panose="02020603050405020304" pitchFamily="18" charset="0"/>
                <a:cs typeface="Times New Roman" panose="02020603050405020304" pitchFamily="18" charset="0"/>
              </a:rPr>
              <a:t>JAVA APPLETS </a:t>
            </a:r>
            <a:endParaRPr lang="en-IN" sz="3600" b="1" dirty="0">
              <a:latin typeface="Times New Roman" panose="02020603050405020304" pitchFamily="18" charset="0"/>
              <a:cs typeface="Times New Roman" panose="02020603050405020304" pitchFamily="18" charset="0"/>
            </a:endParaRPr>
          </a:p>
        </p:txBody>
      </p:sp>
      <p:sp>
        <p:nvSpPr>
          <p:cNvPr id="10" name="Date Placeholder 5"/>
          <p:cNvSpPr txBox="1">
            <a:spLocks/>
          </p:cNvSpPr>
          <p:nvPr/>
        </p:nvSpPr>
        <p:spPr>
          <a:xfrm>
            <a:off x="0" y="6496050"/>
            <a:ext cx="40386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1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B50BFFBF-F734-44E5-BDDD-7F962E4810AF}" type="datetime1">
              <a:rPr lang="en-IN" smtClean="0">
                <a:solidFill>
                  <a:srgbClr val="0000FF"/>
                </a:solidFill>
                <a:latin typeface="Bookman Old Style" panose="02050604050505020204" pitchFamily="18" charset="0"/>
              </a:rPr>
              <a:pPr/>
              <a:t>28-08-2023</a:t>
            </a:fld>
            <a:endParaRPr lang="en-IN" dirty="0">
              <a:solidFill>
                <a:srgbClr val="0000FF"/>
              </a:solidFill>
              <a:latin typeface="Bookman Old Style" panose="02050604050505020204" pitchFamily="18" charset="0"/>
            </a:endParaRPr>
          </a:p>
        </p:txBody>
      </p:sp>
      <p:sp>
        <p:nvSpPr>
          <p:cNvPr id="13" name="Date Placeholder 5"/>
          <p:cNvSpPr txBox="1">
            <a:spLocks/>
          </p:cNvSpPr>
          <p:nvPr/>
        </p:nvSpPr>
        <p:spPr>
          <a:xfrm>
            <a:off x="4038600" y="6461312"/>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Tree>
    <p:extLst>
      <p:ext uri="{BB962C8B-B14F-4D97-AF65-F5344CB8AC3E}">
        <p14:creationId xmlns:p14="http://schemas.microsoft.com/office/powerpoint/2010/main" val="28263914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86F4CB44-7647-4362-FB00-B6D5184A8777}"/>
              </a:ext>
            </a:extLst>
          </p:cNvPr>
          <p:cNvSpPr>
            <a:spLocks noGrp="1"/>
          </p:cNvSpPr>
          <p:nvPr>
            <p:ph idx="1"/>
          </p:nvPr>
        </p:nvSpPr>
        <p:spPr>
          <a:xfrm>
            <a:off x="448235" y="914400"/>
            <a:ext cx="10905565" cy="5262563"/>
          </a:xfrm>
        </p:spPr>
        <p:txBody>
          <a:bodyPr/>
          <a:lstStyle/>
          <a:p>
            <a:pPr marL="0" indent="0" algn="l">
              <a:buNone/>
            </a:pPr>
            <a:r>
              <a:rPr lang="en-IN" b="1" i="0" dirty="0">
                <a:solidFill>
                  <a:srgbClr val="FF0000"/>
                </a:solidFill>
                <a:effectLst/>
                <a:latin typeface="Times New Roman" panose="02020603050405020304" pitchFamily="18" charset="0"/>
                <a:cs typeface="Times New Roman" panose="02020603050405020304" pitchFamily="18" charset="0"/>
              </a:rPr>
              <a:t>How to run an applet</a:t>
            </a:r>
          </a:p>
          <a:p>
            <a:pPr marL="0" indent="0" algn="l">
              <a:buNone/>
            </a:pPr>
            <a:r>
              <a:rPr lang="en-IN" b="0" i="0" dirty="0">
                <a:solidFill>
                  <a:srgbClr val="3D3D4E"/>
                </a:solidFill>
                <a:effectLst/>
                <a:latin typeface="Droid Serif"/>
              </a:rPr>
              <a:t>An applet can be run two ways:</a:t>
            </a:r>
          </a:p>
          <a:p>
            <a:pPr lvl="1">
              <a:buFont typeface="+mj-lt"/>
              <a:buAutoNum type="arabicPeriod"/>
            </a:pPr>
            <a:r>
              <a:rPr lang="en-IN" b="0" i="0" dirty="0">
                <a:solidFill>
                  <a:srgbClr val="3D3D4E"/>
                </a:solidFill>
                <a:effectLst/>
                <a:latin typeface="Droid Serif"/>
              </a:rPr>
              <a:t>Through HTML file.</a:t>
            </a:r>
          </a:p>
          <a:p>
            <a:pPr lvl="1">
              <a:buFont typeface="+mj-lt"/>
              <a:buAutoNum type="arabicPeriod"/>
            </a:pPr>
            <a:r>
              <a:rPr lang="en-IN" b="0" i="0" dirty="0">
                <a:solidFill>
                  <a:srgbClr val="3D3D4E"/>
                </a:solidFill>
                <a:effectLst/>
                <a:latin typeface="Droid Serif"/>
              </a:rPr>
              <a:t>Using the </a:t>
            </a:r>
            <a:r>
              <a:rPr lang="en-IN" b="0" i="0" dirty="0" err="1">
                <a:solidFill>
                  <a:srgbClr val="3D3D4E"/>
                </a:solidFill>
                <a:effectLst/>
                <a:latin typeface="Droid Serif"/>
              </a:rPr>
              <a:t>appletviewer</a:t>
            </a:r>
            <a:r>
              <a:rPr lang="en-IN" b="0" i="0" dirty="0">
                <a:solidFill>
                  <a:srgbClr val="3D3D4E"/>
                </a:solidFill>
                <a:effectLst/>
                <a:latin typeface="Droid Serif"/>
              </a:rPr>
              <a:t> tool (for testing purposes).</a:t>
            </a:r>
          </a:p>
          <a:p>
            <a:pPr marL="0" indent="0">
              <a:buNone/>
            </a:pPr>
            <a:r>
              <a:rPr lang="en-IN" b="1" dirty="0">
                <a:solidFill>
                  <a:srgbClr val="006EC0"/>
                </a:solidFill>
                <a:latin typeface="Times New Roman" panose="02020603050405020304" pitchFamily="18" charset="0"/>
                <a:cs typeface="Times New Roman" panose="02020603050405020304" pitchFamily="18" charset="0"/>
              </a:rPr>
              <a:t>1. Through HTML file:</a:t>
            </a:r>
          </a:p>
          <a:p>
            <a:pPr marL="0" indent="0">
              <a:buNone/>
            </a:pPr>
            <a:r>
              <a:rPr lang="en-IN" sz="2400" dirty="0">
                <a:latin typeface="Times New Roman" panose="02020603050405020304" pitchFamily="18" charset="0"/>
                <a:cs typeface="Times New Roman" panose="02020603050405020304" pitchFamily="18" charset="0"/>
              </a:rPr>
              <a:t>For an applet to run in a web browser, we must write a short HTML text file that contains a tag to load an applet. For this, we can use </a:t>
            </a:r>
            <a:r>
              <a:rPr lang="en-IN" b="1" i="1" dirty="0">
                <a:solidFill>
                  <a:srgbClr val="B01C35"/>
                </a:solidFill>
              </a:rPr>
              <a:t>&lt;applet&gt; or &lt;object&gt; </a:t>
            </a:r>
            <a:r>
              <a:rPr lang="en-IN" sz="2400" dirty="0">
                <a:latin typeface="Times New Roman" panose="02020603050405020304" pitchFamily="18" charset="0"/>
                <a:cs typeface="Times New Roman" panose="02020603050405020304" pitchFamily="18" charset="0"/>
              </a:rPr>
              <a:t>tags. The HTML &lt;applet&gt; tag specifies an applet. It embeds Java applets in HTML documents. It does not support HTML5.</a:t>
            </a:r>
          </a:p>
        </p:txBody>
      </p:sp>
      <p:sp>
        <p:nvSpPr>
          <p:cNvPr id="4" name="Date Placeholder 3">
            <a:extLst>
              <a:ext uri="{FF2B5EF4-FFF2-40B4-BE49-F238E27FC236}">
                <a16:creationId xmlns:a16="http://schemas.microsoft.com/office/drawing/2014/main" xmlns="" id="{D790482A-B614-07F3-7EC6-DDD6505B9E9B}"/>
              </a:ext>
            </a:extLst>
          </p:cNvPr>
          <p:cNvSpPr>
            <a:spLocks noGrp="1"/>
          </p:cNvSpPr>
          <p:nvPr>
            <p:ph type="dt" sz="half" idx="10"/>
          </p:nvPr>
        </p:nvSpPr>
        <p:spPr/>
        <p:txBody>
          <a:bodyPr/>
          <a:lstStyle/>
          <a:p>
            <a:fld id="{AE761B1E-613E-466C-9228-DBD298704EA9}" type="datetime1">
              <a:rPr lang="en-IN" smtClean="0"/>
              <a:t>28-08-2023</a:t>
            </a:fld>
            <a:endParaRPr lang="en-IN" dirty="0"/>
          </a:p>
        </p:txBody>
      </p:sp>
      <p:sp>
        <p:nvSpPr>
          <p:cNvPr id="5" name="Footer Placeholder 4">
            <a:extLst>
              <a:ext uri="{FF2B5EF4-FFF2-40B4-BE49-F238E27FC236}">
                <a16:creationId xmlns:a16="http://schemas.microsoft.com/office/drawing/2014/main" xmlns="" id="{7F76A6A2-A7FF-7C27-E168-C0C29AFE2B24}"/>
              </a:ext>
            </a:extLst>
          </p:cNvPr>
          <p:cNvSpPr>
            <a:spLocks noGrp="1"/>
          </p:cNvSpPr>
          <p:nvPr>
            <p:ph type="ftr" sz="quarter" idx="11"/>
          </p:nvPr>
        </p:nvSpPr>
        <p:spPr/>
        <p:txBody>
          <a:bodyPr/>
          <a:lstStyle/>
          <a:p>
            <a:r>
              <a:rPr lang="en-IN" smtClean="0"/>
              <a:t>APP Faculties - CINTEL</a:t>
            </a:r>
            <a:endParaRPr lang="en-IN" dirty="0"/>
          </a:p>
        </p:txBody>
      </p:sp>
      <p:sp>
        <p:nvSpPr>
          <p:cNvPr id="6" name="Slide Number Placeholder 5">
            <a:extLst>
              <a:ext uri="{FF2B5EF4-FFF2-40B4-BE49-F238E27FC236}">
                <a16:creationId xmlns:a16="http://schemas.microsoft.com/office/drawing/2014/main" xmlns="" id="{F27E5933-3594-D756-1DC2-169473221207}"/>
              </a:ext>
            </a:extLst>
          </p:cNvPr>
          <p:cNvSpPr>
            <a:spLocks noGrp="1"/>
          </p:cNvSpPr>
          <p:nvPr>
            <p:ph type="sldNum" sz="quarter" idx="12"/>
          </p:nvPr>
        </p:nvSpPr>
        <p:spPr/>
        <p:txBody>
          <a:bodyPr/>
          <a:lstStyle/>
          <a:p>
            <a:fld id="{6DE21BCB-44D1-4B3A-ADF0-DF0465C2F5A4}" type="slidenum">
              <a:rPr lang="en-IN" smtClean="0"/>
              <a:pPr/>
              <a:t>58</a:t>
            </a:fld>
            <a:endParaRPr lang="en-IN" dirty="0"/>
          </a:p>
        </p:txBody>
      </p:sp>
      <p:sp>
        <p:nvSpPr>
          <p:cNvPr id="9" name="Title 4">
            <a:extLst>
              <a:ext uri="{FF2B5EF4-FFF2-40B4-BE49-F238E27FC236}">
                <a16:creationId xmlns:a16="http://schemas.microsoft.com/office/drawing/2014/main" xmlns="" id="{45CB77D2-B800-B11F-265F-FCC5E883F93A}"/>
              </a:ext>
            </a:extLst>
          </p:cNvPr>
          <p:cNvSpPr txBox="1">
            <a:spLocks/>
          </p:cNvSpPr>
          <p:nvPr/>
        </p:nvSpPr>
        <p:spPr>
          <a:xfrm>
            <a:off x="627529" y="0"/>
            <a:ext cx="9475695" cy="4667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Times New Roman" panose="02020603050405020304" pitchFamily="18" charset="0"/>
                <a:cs typeface="Times New Roman" panose="02020603050405020304" pitchFamily="18" charset="0"/>
              </a:rPr>
              <a:t>JAVA APPLETS </a:t>
            </a:r>
            <a:endParaRPr lang="en-IN" sz="36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xmlns="" id="{E2BD88FC-E5F8-2D3C-90C4-73AF0AA8413D}"/>
              </a:ext>
            </a:extLst>
          </p:cNvPr>
          <p:cNvSpPr txBox="1"/>
          <p:nvPr/>
        </p:nvSpPr>
        <p:spPr>
          <a:xfrm>
            <a:off x="0" y="0"/>
            <a:ext cx="12192000" cy="6858000"/>
          </a:xfrm>
          <a:prstGeom prst="rect">
            <a:avLst/>
          </a:prstGeom>
          <a:noFill/>
          <a:ln w="76200">
            <a:solidFill>
              <a:srgbClr val="FFC000"/>
            </a:solidFill>
          </a:ln>
        </p:spPr>
        <p:txBody>
          <a:bodyPr wrap="square">
            <a:spAutoFit/>
          </a:bodyPr>
          <a:lstStyle/>
          <a:p>
            <a:endParaRPr lang="en-IN" dirty="0"/>
          </a:p>
        </p:txBody>
      </p:sp>
      <p:sp>
        <p:nvSpPr>
          <p:cNvPr id="8" name="Title 4">
            <a:extLst>
              <a:ext uri="{FF2B5EF4-FFF2-40B4-BE49-F238E27FC236}">
                <a16:creationId xmlns:a16="http://schemas.microsoft.com/office/drawing/2014/main" xmlns="" id="{9B129AC2-4559-4F68-65CF-037329BCAA31}"/>
              </a:ext>
            </a:extLst>
          </p:cNvPr>
          <p:cNvSpPr>
            <a:spLocks noGrp="1"/>
          </p:cNvSpPr>
          <p:nvPr>
            <p:ph type="title"/>
          </p:nvPr>
        </p:nvSpPr>
        <p:spPr>
          <a:xfrm>
            <a:off x="71021" y="0"/>
            <a:ext cx="9969449" cy="538352"/>
          </a:xfr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txBody>
          <a:bodyPr>
            <a:noAutofit/>
          </a:bodyPr>
          <a:lstStyle/>
          <a:p>
            <a:pPr algn="ctr"/>
            <a:r>
              <a:rPr lang="en-US" sz="3600" b="1" dirty="0">
                <a:latin typeface="Times New Roman" panose="02020603050405020304" pitchFamily="18" charset="0"/>
                <a:cs typeface="Times New Roman" panose="02020603050405020304" pitchFamily="18" charset="0"/>
              </a:rPr>
              <a:t>JAVA APPLETS </a:t>
            </a:r>
            <a:endParaRPr lang="en-IN" sz="3600" b="1" dirty="0">
              <a:latin typeface="Times New Roman" panose="02020603050405020304" pitchFamily="18" charset="0"/>
              <a:cs typeface="Times New Roman" panose="02020603050405020304" pitchFamily="18" charset="0"/>
            </a:endParaRPr>
          </a:p>
        </p:txBody>
      </p:sp>
      <p:sp>
        <p:nvSpPr>
          <p:cNvPr id="10" name="Date Placeholder 5"/>
          <p:cNvSpPr txBox="1">
            <a:spLocks/>
          </p:cNvSpPr>
          <p:nvPr/>
        </p:nvSpPr>
        <p:spPr>
          <a:xfrm>
            <a:off x="0" y="6496050"/>
            <a:ext cx="40386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1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B50BFFBF-F734-44E5-BDDD-7F962E4810AF}" type="datetime1">
              <a:rPr lang="en-IN" smtClean="0">
                <a:solidFill>
                  <a:srgbClr val="0000FF"/>
                </a:solidFill>
                <a:latin typeface="Bookman Old Style" panose="02050604050505020204" pitchFamily="18" charset="0"/>
              </a:rPr>
              <a:pPr/>
              <a:t>28-08-2023</a:t>
            </a:fld>
            <a:endParaRPr lang="en-IN" dirty="0">
              <a:solidFill>
                <a:srgbClr val="0000FF"/>
              </a:solidFill>
              <a:latin typeface="Bookman Old Style" panose="02050604050505020204" pitchFamily="18" charset="0"/>
            </a:endParaRPr>
          </a:p>
        </p:txBody>
      </p:sp>
      <p:sp>
        <p:nvSpPr>
          <p:cNvPr id="11" name="Date Placeholder 5"/>
          <p:cNvSpPr txBox="1">
            <a:spLocks/>
          </p:cNvSpPr>
          <p:nvPr/>
        </p:nvSpPr>
        <p:spPr>
          <a:xfrm>
            <a:off x="4038600" y="6468268"/>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Tree>
    <p:extLst>
      <p:ext uri="{BB962C8B-B14F-4D97-AF65-F5344CB8AC3E}">
        <p14:creationId xmlns:p14="http://schemas.microsoft.com/office/powerpoint/2010/main" val="27643871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C878612-50FD-E511-F278-56927A44DE7D}"/>
              </a:ext>
            </a:extLst>
          </p:cNvPr>
          <p:cNvSpPr>
            <a:spLocks noGrp="1"/>
          </p:cNvSpPr>
          <p:nvPr>
            <p:ph idx="1"/>
          </p:nvPr>
        </p:nvSpPr>
        <p:spPr>
          <a:xfrm>
            <a:off x="277906" y="672353"/>
            <a:ext cx="11075894" cy="5504610"/>
          </a:xfrm>
        </p:spPr>
        <p:txBody>
          <a:bodyPr>
            <a:normAutofit/>
          </a:bodyPr>
          <a:lstStyle/>
          <a:p>
            <a:pPr marL="0" indent="0">
              <a:buNone/>
            </a:pPr>
            <a:r>
              <a:rPr lang="en-US" dirty="0"/>
              <a:t>  </a:t>
            </a:r>
            <a:endParaRPr lang="en-IN" dirty="0"/>
          </a:p>
        </p:txBody>
      </p:sp>
      <p:sp>
        <p:nvSpPr>
          <p:cNvPr id="4" name="Date Placeholder 3">
            <a:extLst>
              <a:ext uri="{FF2B5EF4-FFF2-40B4-BE49-F238E27FC236}">
                <a16:creationId xmlns:a16="http://schemas.microsoft.com/office/drawing/2014/main" xmlns="" id="{55DC6CF0-B14A-176F-3490-BFD17ADB099C}"/>
              </a:ext>
            </a:extLst>
          </p:cNvPr>
          <p:cNvSpPr>
            <a:spLocks noGrp="1"/>
          </p:cNvSpPr>
          <p:nvPr>
            <p:ph type="dt" sz="half" idx="10"/>
          </p:nvPr>
        </p:nvSpPr>
        <p:spPr/>
        <p:txBody>
          <a:bodyPr/>
          <a:lstStyle/>
          <a:p>
            <a:fld id="{E8F777CF-CD80-4612-AEBC-0B20DB287AFF}" type="datetime1">
              <a:rPr lang="en-IN" smtClean="0"/>
              <a:t>28-08-2023</a:t>
            </a:fld>
            <a:endParaRPr lang="en-IN" dirty="0"/>
          </a:p>
        </p:txBody>
      </p:sp>
      <p:sp>
        <p:nvSpPr>
          <p:cNvPr id="5" name="Footer Placeholder 4">
            <a:extLst>
              <a:ext uri="{FF2B5EF4-FFF2-40B4-BE49-F238E27FC236}">
                <a16:creationId xmlns:a16="http://schemas.microsoft.com/office/drawing/2014/main" xmlns="" id="{C8179D8F-1002-F769-6B8B-FC699C3BCADF}"/>
              </a:ext>
            </a:extLst>
          </p:cNvPr>
          <p:cNvSpPr>
            <a:spLocks noGrp="1"/>
          </p:cNvSpPr>
          <p:nvPr>
            <p:ph type="ftr" sz="quarter" idx="11"/>
          </p:nvPr>
        </p:nvSpPr>
        <p:spPr/>
        <p:txBody>
          <a:bodyPr/>
          <a:lstStyle/>
          <a:p>
            <a:r>
              <a:rPr lang="en-IN" smtClean="0"/>
              <a:t>APP Faculties - CINTEL</a:t>
            </a:r>
            <a:endParaRPr lang="en-IN" dirty="0"/>
          </a:p>
        </p:txBody>
      </p:sp>
      <p:sp>
        <p:nvSpPr>
          <p:cNvPr id="6" name="Slide Number Placeholder 5">
            <a:extLst>
              <a:ext uri="{FF2B5EF4-FFF2-40B4-BE49-F238E27FC236}">
                <a16:creationId xmlns:a16="http://schemas.microsoft.com/office/drawing/2014/main" xmlns="" id="{B47C3DBD-24C0-B9CC-B221-3B9B6C537183}"/>
              </a:ext>
            </a:extLst>
          </p:cNvPr>
          <p:cNvSpPr>
            <a:spLocks noGrp="1"/>
          </p:cNvSpPr>
          <p:nvPr>
            <p:ph type="sldNum" sz="quarter" idx="12"/>
          </p:nvPr>
        </p:nvSpPr>
        <p:spPr/>
        <p:txBody>
          <a:bodyPr/>
          <a:lstStyle/>
          <a:p>
            <a:fld id="{6DE21BCB-44D1-4B3A-ADF0-DF0465C2F5A4}" type="slidenum">
              <a:rPr lang="en-IN" smtClean="0"/>
              <a:pPr/>
              <a:t>59</a:t>
            </a:fld>
            <a:endParaRPr lang="en-IN" dirty="0"/>
          </a:p>
        </p:txBody>
      </p:sp>
      <p:sp>
        <p:nvSpPr>
          <p:cNvPr id="8" name="TextBox 7">
            <a:extLst>
              <a:ext uri="{FF2B5EF4-FFF2-40B4-BE49-F238E27FC236}">
                <a16:creationId xmlns:a16="http://schemas.microsoft.com/office/drawing/2014/main" xmlns="" id="{54F3930D-CEFF-CB33-FF7B-1CACA1FB0300}"/>
              </a:ext>
            </a:extLst>
          </p:cNvPr>
          <p:cNvSpPr txBox="1"/>
          <p:nvPr/>
        </p:nvSpPr>
        <p:spPr>
          <a:xfrm>
            <a:off x="277906" y="1022046"/>
            <a:ext cx="10130118" cy="3693319"/>
          </a:xfrm>
          <a:prstGeom prst="rect">
            <a:avLst/>
          </a:prstGeom>
          <a:noFill/>
          <a:ln>
            <a:solidFill>
              <a:schemeClr val="accent2"/>
            </a:solidFill>
          </a:ln>
        </p:spPr>
        <p:txBody>
          <a:bodyPr wrap="square" rtlCol="0">
            <a:spAutoFit/>
          </a:bodyPr>
          <a:lstStyle/>
          <a:p>
            <a:pPr marL="0" indent="0">
              <a:buNone/>
            </a:pPr>
            <a:r>
              <a:rPr lang="en-IN" b="1" dirty="0">
                <a:solidFill>
                  <a:srgbClr val="569CD6"/>
                </a:solidFill>
                <a:effectLst/>
                <a:latin typeface="Consolas" panose="020B0609020204030204" pitchFamily="49" charset="0"/>
              </a:rPr>
              <a:t>&lt;!DOCTYPE</a:t>
            </a:r>
            <a:r>
              <a:rPr lang="en-IN" b="1" dirty="0">
                <a:solidFill>
                  <a:srgbClr val="9CDCFE"/>
                </a:solidFill>
                <a:effectLst/>
                <a:latin typeface="Consolas" panose="020B0609020204030204" pitchFamily="49" charset="0"/>
              </a:rPr>
              <a:t> html</a:t>
            </a:r>
            <a:r>
              <a:rPr lang="en-IN" b="1" dirty="0">
                <a:solidFill>
                  <a:srgbClr val="569CD6"/>
                </a:solidFill>
                <a:effectLst/>
                <a:latin typeface="Consolas" panose="020B0609020204030204" pitchFamily="49" charset="0"/>
              </a:rPr>
              <a:t>&gt;</a:t>
            </a:r>
            <a:endParaRPr lang="en-IN" b="1" dirty="0">
              <a:solidFill>
                <a:srgbClr val="D4D4D4"/>
              </a:solidFill>
              <a:effectLst/>
              <a:latin typeface="Consolas" panose="020B0609020204030204" pitchFamily="49" charset="0"/>
            </a:endParaRPr>
          </a:p>
          <a:p>
            <a:pPr marL="0" indent="0">
              <a:buNone/>
            </a:pPr>
            <a:r>
              <a:rPr lang="en-IN" b="1" dirty="0">
                <a:solidFill>
                  <a:srgbClr val="808080"/>
                </a:solidFill>
                <a:effectLst/>
                <a:latin typeface="Consolas" panose="020B0609020204030204" pitchFamily="49" charset="0"/>
              </a:rPr>
              <a:t>&lt;</a:t>
            </a:r>
            <a:r>
              <a:rPr lang="en-IN" b="1" dirty="0">
                <a:solidFill>
                  <a:srgbClr val="569CD6"/>
                </a:solidFill>
                <a:effectLst/>
                <a:latin typeface="Consolas" panose="020B0609020204030204" pitchFamily="49" charset="0"/>
              </a:rPr>
              <a:t>html</a:t>
            </a:r>
            <a:r>
              <a:rPr lang="en-IN" b="1" dirty="0">
                <a:solidFill>
                  <a:srgbClr val="808080"/>
                </a:solidFill>
                <a:effectLst/>
                <a:latin typeface="Consolas" panose="020B0609020204030204" pitchFamily="49" charset="0"/>
              </a:rPr>
              <a:t>&gt;</a:t>
            </a:r>
            <a:endParaRPr lang="en-IN" b="1" dirty="0">
              <a:solidFill>
                <a:srgbClr val="D4D4D4"/>
              </a:solidFill>
              <a:effectLst/>
              <a:latin typeface="Consolas" panose="020B0609020204030204" pitchFamily="49" charset="0"/>
            </a:endParaRPr>
          </a:p>
          <a:p>
            <a:pPr marL="0" indent="0">
              <a:buNone/>
            </a:pPr>
            <a:r>
              <a:rPr lang="en-IN" b="1" dirty="0">
                <a:solidFill>
                  <a:srgbClr val="D4D4D4"/>
                </a:solidFill>
                <a:effectLst/>
                <a:latin typeface="Consolas" panose="020B0609020204030204" pitchFamily="49" charset="0"/>
              </a:rPr>
              <a:t/>
            </a:r>
            <a:br>
              <a:rPr lang="en-IN" b="1" dirty="0">
                <a:solidFill>
                  <a:srgbClr val="D4D4D4"/>
                </a:solidFill>
                <a:effectLst/>
                <a:latin typeface="Consolas" panose="020B0609020204030204" pitchFamily="49" charset="0"/>
              </a:rPr>
            </a:br>
            <a:r>
              <a:rPr lang="en-IN" b="1" dirty="0">
                <a:solidFill>
                  <a:srgbClr val="D4D4D4"/>
                </a:solidFill>
                <a:effectLst/>
                <a:latin typeface="Consolas" panose="020B0609020204030204" pitchFamily="49" charset="0"/>
              </a:rPr>
              <a:t>   </a:t>
            </a:r>
            <a:r>
              <a:rPr lang="en-IN" b="1" dirty="0">
                <a:solidFill>
                  <a:srgbClr val="808080"/>
                </a:solidFill>
                <a:effectLst/>
                <a:latin typeface="Consolas" panose="020B0609020204030204" pitchFamily="49" charset="0"/>
              </a:rPr>
              <a:t>&lt;</a:t>
            </a:r>
            <a:r>
              <a:rPr lang="en-IN" b="1" dirty="0">
                <a:solidFill>
                  <a:srgbClr val="569CD6"/>
                </a:solidFill>
                <a:effectLst/>
                <a:latin typeface="Consolas" panose="020B0609020204030204" pitchFamily="49" charset="0"/>
              </a:rPr>
              <a:t>head</a:t>
            </a:r>
            <a:r>
              <a:rPr lang="en-IN" b="1" dirty="0">
                <a:solidFill>
                  <a:srgbClr val="808080"/>
                </a:solidFill>
                <a:effectLst/>
                <a:latin typeface="Consolas" panose="020B0609020204030204" pitchFamily="49" charset="0"/>
              </a:rPr>
              <a:t>&gt;</a:t>
            </a:r>
            <a:endParaRPr lang="en-IN" b="1" dirty="0">
              <a:solidFill>
                <a:srgbClr val="D4D4D4"/>
              </a:solidFill>
              <a:effectLst/>
              <a:latin typeface="Consolas" panose="020B0609020204030204" pitchFamily="49" charset="0"/>
            </a:endParaRPr>
          </a:p>
          <a:p>
            <a:pPr marL="0" indent="0">
              <a:buNone/>
            </a:pPr>
            <a:r>
              <a:rPr lang="en-IN" b="1" dirty="0">
                <a:solidFill>
                  <a:srgbClr val="D4D4D4"/>
                </a:solidFill>
                <a:effectLst/>
                <a:latin typeface="Consolas" panose="020B0609020204030204" pitchFamily="49" charset="0"/>
              </a:rPr>
              <a:t>      </a:t>
            </a:r>
            <a:r>
              <a:rPr lang="en-IN" b="1" dirty="0">
                <a:solidFill>
                  <a:srgbClr val="808080"/>
                </a:solidFill>
                <a:effectLst/>
                <a:latin typeface="Consolas" panose="020B0609020204030204" pitchFamily="49" charset="0"/>
              </a:rPr>
              <a:t>&lt;</a:t>
            </a:r>
            <a:r>
              <a:rPr lang="en-IN" b="1" dirty="0">
                <a:solidFill>
                  <a:srgbClr val="569CD6"/>
                </a:solidFill>
                <a:effectLst/>
                <a:latin typeface="Consolas" panose="020B0609020204030204" pitchFamily="49" charset="0"/>
              </a:rPr>
              <a:t>title</a:t>
            </a:r>
            <a:r>
              <a:rPr lang="en-IN" b="1" dirty="0">
                <a:solidFill>
                  <a:srgbClr val="808080"/>
                </a:solidFill>
                <a:effectLst/>
                <a:latin typeface="Consolas" panose="020B0609020204030204" pitchFamily="49" charset="0"/>
              </a:rPr>
              <a:t>&gt;</a:t>
            </a:r>
            <a:r>
              <a:rPr lang="en-IN" b="1" dirty="0">
                <a:solidFill>
                  <a:srgbClr val="B01C35"/>
                </a:solidFill>
                <a:effectLst/>
                <a:latin typeface="Consolas" panose="020B0609020204030204" pitchFamily="49" charset="0"/>
              </a:rPr>
              <a:t>HTML applet Tag</a:t>
            </a:r>
            <a:r>
              <a:rPr lang="en-IN" b="1" dirty="0">
                <a:solidFill>
                  <a:srgbClr val="808080"/>
                </a:solidFill>
                <a:effectLst/>
                <a:latin typeface="Consolas" panose="020B0609020204030204" pitchFamily="49" charset="0"/>
              </a:rPr>
              <a:t>&lt;/</a:t>
            </a:r>
            <a:r>
              <a:rPr lang="en-IN" b="1" dirty="0">
                <a:solidFill>
                  <a:srgbClr val="569CD6"/>
                </a:solidFill>
                <a:effectLst/>
                <a:latin typeface="Consolas" panose="020B0609020204030204" pitchFamily="49" charset="0"/>
              </a:rPr>
              <a:t>title</a:t>
            </a:r>
            <a:r>
              <a:rPr lang="en-IN" b="1" dirty="0">
                <a:solidFill>
                  <a:srgbClr val="808080"/>
                </a:solidFill>
                <a:effectLst/>
                <a:latin typeface="Consolas" panose="020B0609020204030204" pitchFamily="49" charset="0"/>
              </a:rPr>
              <a:t>&gt;</a:t>
            </a:r>
            <a:endParaRPr lang="en-IN" b="1" dirty="0">
              <a:solidFill>
                <a:srgbClr val="D4D4D4"/>
              </a:solidFill>
              <a:effectLst/>
              <a:latin typeface="Consolas" panose="020B0609020204030204" pitchFamily="49" charset="0"/>
            </a:endParaRPr>
          </a:p>
          <a:p>
            <a:pPr marL="0" indent="0">
              <a:buNone/>
            </a:pPr>
            <a:r>
              <a:rPr lang="en-IN" b="1" dirty="0">
                <a:solidFill>
                  <a:srgbClr val="D4D4D4"/>
                </a:solidFill>
                <a:effectLst/>
                <a:latin typeface="Consolas" panose="020B0609020204030204" pitchFamily="49" charset="0"/>
              </a:rPr>
              <a:t>   </a:t>
            </a:r>
            <a:r>
              <a:rPr lang="en-IN" b="1" dirty="0">
                <a:solidFill>
                  <a:srgbClr val="808080"/>
                </a:solidFill>
                <a:effectLst/>
                <a:latin typeface="Consolas" panose="020B0609020204030204" pitchFamily="49" charset="0"/>
              </a:rPr>
              <a:t>&lt;/</a:t>
            </a:r>
            <a:r>
              <a:rPr lang="en-IN" b="1" dirty="0">
                <a:solidFill>
                  <a:srgbClr val="569CD6"/>
                </a:solidFill>
                <a:effectLst/>
                <a:latin typeface="Consolas" panose="020B0609020204030204" pitchFamily="49" charset="0"/>
              </a:rPr>
              <a:t>head</a:t>
            </a:r>
            <a:r>
              <a:rPr lang="en-IN" b="1" dirty="0">
                <a:solidFill>
                  <a:srgbClr val="808080"/>
                </a:solidFill>
                <a:effectLst/>
                <a:latin typeface="Consolas" panose="020B0609020204030204" pitchFamily="49" charset="0"/>
              </a:rPr>
              <a:t>&gt;</a:t>
            </a:r>
            <a:endParaRPr lang="en-IN" b="1" dirty="0">
              <a:solidFill>
                <a:srgbClr val="D4D4D4"/>
              </a:solidFill>
              <a:effectLst/>
              <a:latin typeface="Consolas" panose="020B0609020204030204" pitchFamily="49" charset="0"/>
            </a:endParaRPr>
          </a:p>
          <a:p>
            <a:pPr marL="0" indent="0">
              <a:buNone/>
            </a:pPr>
            <a:r>
              <a:rPr lang="en-IN" b="1" dirty="0">
                <a:solidFill>
                  <a:srgbClr val="D4D4D4"/>
                </a:solidFill>
                <a:effectLst/>
                <a:latin typeface="Consolas" panose="020B0609020204030204" pitchFamily="49" charset="0"/>
              </a:rPr>
              <a:t/>
            </a:r>
            <a:br>
              <a:rPr lang="en-IN" b="1" dirty="0">
                <a:solidFill>
                  <a:srgbClr val="D4D4D4"/>
                </a:solidFill>
                <a:effectLst/>
                <a:latin typeface="Consolas" panose="020B0609020204030204" pitchFamily="49" charset="0"/>
              </a:rPr>
            </a:br>
            <a:r>
              <a:rPr lang="en-IN" b="1" dirty="0">
                <a:solidFill>
                  <a:srgbClr val="D4D4D4"/>
                </a:solidFill>
                <a:effectLst/>
                <a:latin typeface="Consolas" panose="020B0609020204030204" pitchFamily="49" charset="0"/>
              </a:rPr>
              <a:t>   </a:t>
            </a:r>
            <a:r>
              <a:rPr lang="en-IN" b="1" dirty="0">
                <a:solidFill>
                  <a:srgbClr val="808080"/>
                </a:solidFill>
                <a:effectLst/>
                <a:latin typeface="Consolas" panose="020B0609020204030204" pitchFamily="49" charset="0"/>
              </a:rPr>
              <a:t>&lt;</a:t>
            </a:r>
            <a:r>
              <a:rPr lang="en-IN" b="1" dirty="0">
                <a:solidFill>
                  <a:srgbClr val="569CD6"/>
                </a:solidFill>
                <a:effectLst/>
                <a:latin typeface="Consolas" panose="020B0609020204030204" pitchFamily="49" charset="0"/>
              </a:rPr>
              <a:t>body</a:t>
            </a:r>
            <a:r>
              <a:rPr lang="en-IN" b="1" dirty="0">
                <a:solidFill>
                  <a:srgbClr val="808080"/>
                </a:solidFill>
                <a:effectLst/>
                <a:latin typeface="Consolas" panose="020B0609020204030204" pitchFamily="49" charset="0"/>
              </a:rPr>
              <a:t>&gt;</a:t>
            </a:r>
            <a:endParaRPr lang="en-IN" b="1" dirty="0">
              <a:solidFill>
                <a:srgbClr val="D4D4D4"/>
              </a:solidFill>
              <a:effectLst/>
              <a:latin typeface="Consolas" panose="020B0609020204030204" pitchFamily="49" charset="0"/>
            </a:endParaRPr>
          </a:p>
          <a:p>
            <a:pPr marL="0" indent="0">
              <a:buNone/>
            </a:pPr>
            <a:r>
              <a:rPr lang="en-IN" b="1" dirty="0">
                <a:solidFill>
                  <a:srgbClr val="D4D4D4"/>
                </a:solidFill>
                <a:effectLst/>
                <a:latin typeface="Consolas" panose="020B0609020204030204" pitchFamily="49" charset="0"/>
              </a:rPr>
              <a:t>      </a:t>
            </a:r>
            <a:r>
              <a:rPr lang="en-IN" b="1" dirty="0">
                <a:solidFill>
                  <a:srgbClr val="808080"/>
                </a:solidFill>
                <a:effectLst/>
                <a:latin typeface="Consolas" panose="020B0609020204030204" pitchFamily="49" charset="0"/>
              </a:rPr>
              <a:t>&lt;</a:t>
            </a:r>
            <a:r>
              <a:rPr lang="en-IN" b="1" dirty="0">
                <a:solidFill>
                  <a:srgbClr val="569CD6"/>
                </a:solidFill>
                <a:effectLst/>
                <a:latin typeface="Consolas" panose="020B0609020204030204" pitchFamily="49" charset="0"/>
              </a:rPr>
              <a:t>applet</a:t>
            </a:r>
            <a:r>
              <a:rPr lang="en-IN" b="1" dirty="0">
                <a:solidFill>
                  <a:srgbClr val="D4D4D4"/>
                </a:solidFill>
                <a:effectLst/>
                <a:latin typeface="Consolas" panose="020B0609020204030204" pitchFamily="49" charset="0"/>
              </a:rPr>
              <a:t> </a:t>
            </a:r>
            <a:r>
              <a:rPr lang="en-IN" b="1" dirty="0">
                <a:solidFill>
                  <a:srgbClr val="9CDCFE"/>
                </a:solidFill>
                <a:effectLst/>
                <a:latin typeface="Consolas" panose="020B0609020204030204" pitchFamily="49" charset="0"/>
              </a:rPr>
              <a:t>code</a:t>
            </a:r>
            <a:r>
              <a:rPr lang="en-IN" b="1" dirty="0">
                <a:solidFill>
                  <a:srgbClr val="D4D4D4"/>
                </a:solidFill>
                <a:effectLst/>
                <a:latin typeface="Consolas" panose="020B0609020204030204" pitchFamily="49" charset="0"/>
              </a:rPr>
              <a:t> </a:t>
            </a:r>
            <a:r>
              <a:rPr lang="en-IN" b="1" dirty="0">
                <a:solidFill>
                  <a:srgbClr val="808080"/>
                </a:solidFill>
                <a:effectLst/>
                <a:latin typeface="Consolas" panose="020B0609020204030204" pitchFamily="49" charset="0"/>
              </a:rPr>
              <a:t>=</a:t>
            </a:r>
            <a:r>
              <a:rPr lang="en-IN" b="1" dirty="0">
                <a:solidFill>
                  <a:srgbClr val="D4D4D4"/>
                </a:solidFill>
                <a:effectLst/>
                <a:latin typeface="Consolas" panose="020B0609020204030204" pitchFamily="49" charset="0"/>
              </a:rPr>
              <a:t> </a:t>
            </a:r>
            <a:r>
              <a:rPr lang="en-IN" b="1" dirty="0">
                <a:solidFill>
                  <a:srgbClr val="CE9178"/>
                </a:solidFill>
                <a:effectLst/>
                <a:latin typeface="Consolas" panose="020B0609020204030204" pitchFamily="49" charset="0"/>
              </a:rPr>
              <a:t>“</a:t>
            </a:r>
            <a:r>
              <a:rPr lang="en-IN" b="1" dirty="0" err="1">
                <a:solidFill>
                  <a:srgbClr val="C00000"/>
                </a:solidFill>
                <a:latin typeface="Consolas" panose="020B0609020204030204" pitchFamily="49" charset="0"/>
              </a:rPr>
              <a:t>FirstApplet</a:t>
            </a:r>
            <a:r>
              <a:rPr lang="en-IN" b="1" dirty="0" err="1">
                <a:solidFill>
                  <a:srgbClr val="C00000"/>
                </a:solidFill>
                <a:effectLst/>
                <a:latin typeface="Consolas" panose="020B0609020204030204" pitchFamily="49" charset="0"/>
              </a:rPr>
              <a:t>.class</a:t>
            </a:r>
            <a:r>
              <a:rPr lang="en-IN" b="1" dirty="0">
                <a:solidFill>
                  <a:srgbClr val="CE9178"/>
                </a:solidFill>
                <a:effectLst/>
                <a:latin typeface="Consolas" panose="020B0609020204030204" pitchFamily="49" charset="0"/>
              </a:rPr>
              <a:t>"</a:t>
            </a:r>
            <a:r>
              <a:rPr lang="en-IN" b="1" dirty="0">
                <a:solidFill>
                  <a:srgbClr val="D4D4D4"/>
                </a:solidFill>
                <a:effectLst/>
                <a:latin typeface="Consolas" panose="020B0609020204030204" pitchFamily="49" charset="0"/>
              </a:rPr>
              <a:t> </a:t>
            </a:r>
            <a:r>
              <a:rPr lang="en-IN" b="1" dirty="0">
                <a:solidFill>
                  <a:srgbClr val="9CDCFE"/>
                </a:solidFill>
                <a:effectLst/>
                <a:latin typeface="Consolas" panose="020B0609020204030204" pitchFamily="49" charset="0"/>
              </a:rPr>
              <a:t>width</a:t>
            </a:r>
            <a:r>
              <a:rPr lang="en-IN" b="1" dirty="0">
                <a:solidFill>
                  <a:srgbClr val="D4D4D4"/>
                </a:solidFill>
                <a:effectLst/>
                <a:latin typeface="Consolas" panose="020B0609020204030204" pitchFamily="49" charset="0"/>
              </a:rPr>
              <a:t> </a:t>
            </a:r>
            <a:r>
              <a:rPr lang="en-IN" b="1" dirty="0">
                <a:solidFill>
                  <a:srgbClr val="808080"/>
                </a:solidFill>
                <a:effectLst/>
                <a:latin typeface="Consolas" panose="020B0609020204030204" pitchFamily="49" charset="0"/>
              </a:rPr>
              <a:t>=</a:t>
            </a:r>
            <a:r>
              <a:rPr lang="en-IN" b="1" dirty="0">
                <a:solidFill>
                  <a:srgbClr val="D4D4D4"/>
                </a:solidFill>
                <a:effectLst/>
                <a:latin typeface="Consolas" panose="020B0609020204030204" pitchFamily="49" charset="0"/>
              </a:rPr>
              <a:t> </a:t>
            </a:r>
            <a:r>
              <a:rPr lang="en-IN" b="1" dirty="0">
                <a:solidFill>
                  <a:srgbClr val="CE9178"/>
                </a:solidFill>
                <a:effectLst/>
                <a:latin typeface="Consolas" panose="020B0609020204030204" pitchFamily="49" charset="0"/>
              </a:rPr>
              <a:t>"300"</a:t>
            </a:r>
            <a:r>
              <a:rPr lang="en-IN" b="1" dirty="0">
                <a:solidFill>
                  <a:srgbClr val="D4D4D4"/>
                </a:solidFill>
                <a:effectLst/>
                <a:latin typeface="Consolas" panose="020B0609020204030204" pitchFamily="49" charset="0"/>
              </a:rPr>
              <a:t> </a:t>
            </a:r>
            <a:r>
              <a:rPr lang="en-IN" b="1" dirty="0">
                <a:solidFill>
                  <a:srgbClr val="9CDCFE"/>
                </a:solidFill>
                <a:effectLst/>
                <a:latin typeface="Consolas" panose="020B0609020204030204" pitchFamily="49" charset="0"/>
              </a:rPr>
              <a:t>height</a:t>
            </a:r>
            <a:r>
              <a:rPr lang="en-IN" b="1" dirty="0">
                <a:solidFill>
                  <a:srgbClr val="D4D4D4"/>
                </a:solidFill>
                <a:effectLst/>
                <a:latin typeface="Consolas" panose="020B0609020204030204" pitchFamily="49" charset="0"/>
              </a:rPr>
              <a:t> </a:t>
            </a:r>
            <a:r>
              <a:rPr lang="en-IN" b="1" dirty="0">
                <a:solidFill>
                  <a:srgbClr val="808080"/>
                </a:solidFill>
                <a:effectLst/>
                <a:latin typeface="Consolas" panose="020B0609020204030204" pitchFamily="49" charset="0"/>
              </a:rPr>
              <a:t>=</a:t>
            </a:r>
            <a:r>
              <a:rPr lang="en-IN" b="1" dirty="0">
                <a:solidFill>
                  <a:srgbClr val="D4D4D4"/>
                </a:solidFill>
                <a:effectLst/>
                <a:latin typeface="Consolas" panose="020B0609020204030204" pitchFamily="49" charset="0"/>
              </a:rPr>
              <a:t> </a:t>
            </a:r>
            <a:r>
              <a:rPr lang="en-IN" b="1" dirty="0">
                <a:solidFill>
                  <a:srgbClr val="CE9178"/>
                </a:solidFill>
                <a:effectLst/>
                <a:latin typeface="Consolas" panose="020B0609020204030204" pitchFamily="49" charset="0"/>
              </a:rPr>
              <a:t>"200"</a:t>
            </a:r>
            <a:r>
              <a:rPr lang="en-IN" b="1" dirty="0">
                <a:solidFill>
                  <a:srgbClr val="808080"/>
                </a:solidFill>
                <a:effectLst/>
                <a:latin typeface="Consolas" panose="020B0609020204030204" pitchFamily="49" charset="0"/>
              </a:rPr>
              <a:t>&gt;&lt;/</a:t>
            </a:r>
            <a:r>
              <a:rPr lang="en-IN" b="1" dirty="0">
                <a:solidFill>
                  <a:srgbClr val="569CD6"/>
                </a:solidFill>
                <a:effectLst/>
                <a:latin typeface="Consolas" panose="020B0609020204030204" pitchFamily="49" charset="0"/>
              </a:rPr>
              <a:t>applet</a:t>
            </a:r>
            <a:r>
              <a:rPr lang="en-IN" b="1" dirty="0">
                <a:solidFill>
                  <a:srgbClr val="808080"/>
                </a:solidFill>
                <a:effectLst/>
                <a:latin typeface="Consolas" panose="020B0609020204030204" pitchFamily="49" charset="0"/>
              </a:rPr>
              <a:t>&gt;</a:t>
            </a:r>
            <a:endParaRPr lang="en-IN" b="1" dirty="0">
              <a:solidFill>
                <a:srgbClr val="D4D4D4"/>
              </a:solidFill>
              <a:effectLst/>
              <a:latin typeface="Consolas" panose="020B0609020204030204" pitchFamily="49" charset="0"/>
            </a:endParaRPr>
          </a:p>
          <a:p>
            <a:pPr marL="0" indent="0">
              <a:buNone/>
            </a:pPr>
            <a:r>
              <a:rPr lang="en-IN" b="1" dirty="0">
                <a:solidFill>
                  <a:srgbClr val="D4D4D4"/>
                </a:solidFill>
                <a:effectLst/>
                <a:latin typeface="Consolas" panose="020B0609020204030204" pitchFamily="49" charset="0"/>
              </a:rPr>
              <a:t>   </a:t>
            </a:r>
            <a:r>
              <a:rPr lang="en-IN" b="1" dirty="0">
                <a:solidFill>
                  <a:srgbClr val="808080"/>
                </a:solidFill>
                <a:effectLst/>
                <a:latin typeface="Consolas" panose="020B0609020204030204" pitchFamily="49" charset="0"/>
              </a:rPr>
              <a:t>&lt;/</a:t>
            </a:r>
            <a:r>
              <a:rPr lang="en-IN" b="1" dirty="0">
                <a:solidFill>
                  <a:srgbClr val="569CD6"/>
                </a:solidFill>
                <a:effectLst/>
                <a:latin typeface="Consolas" panose="020B0609020204030204" pitchFamily="49" charset="0"/>
              </a:rPr>
              <a:t>body</a:t>
            </a:r>
            <a:r>
              <a:rPr lang="en-IN" b="1" dirty="0">
                <a:solidFill>
                  <a:srgbClr val="808080"/>
                </a:solidFill>
                <a:effectLst/>
                <a:latin typeface="Consolas" panose="020B0609020204030204" pitchFamily="49" charset="0"/>
              </a:rPr>
              <a:t>&gt;</a:t>
            </a:r>
            <a:endParaRPr lang="en-IN" b="1" dirty="0">
              <a:solidFill>
                <a:srgbClr val="D4D4D4"/>
              </a:solidFill>
              <a:effectLst/>
              <a:latin typeface="Consolas" panose="020B0609020204030204" pitchFamily="49" charset="0"/>
            </a:endParaRPr>
          </a:p>
          <a:p>
            <a:pPr marL="0" indent="0">
              <a:buNone/>
            </a:pPr>
            <a:r>
              <a:rPr lang="en-IN" b="1" dirty="0">
                <a:solidFill>
                  <a:srgbClr val="D4D4D4"/>
                </a:solidFill>
                <a:effectLst/>
                <a:latin typeface="Consolas" panose="020B0609020204030204" pitchFamily="49" charset="0"/>
              </a:rPr>
              <a:t>   </a:t>
            </a:r>
          </a:p>
          <a:p>
            <a:pPr marL="0" indent="0">
              <a:buNone/>
            </a:pPr>
            <a:r>
              <a:rPr lang="en-IN" b="1" dirty="0">
                <a:solidFill>
                  <a:srgbClr val="808080"/>
                </a:solidFill>
                <a:effectLst/>
                <a:latin typeface="Consolas" panose="020B0609020204030204" pitchFamily="49" charset="0"/>
              </a:rPr>
              <a:t>&lt;/</a:t>
            </a:r>
            <a:r>
              <a:rPr lang="en-IN" b="1" dirty="0">
                <a:solidFill>
                  <a:srgbClr val="569CD6"/>
                </a:solidFill>
                <a:effectLst/>
                <a:latin typeface="Consolas" panose="020B0609020204030204" pitchFamily="49" charset="0"/>
              </a:rPr>
              <a:t>html</a:t>
            </a:r>
            <a:r>
              <a:rPr lang="en-IN" b="1" dirty="0">
                <a:solidFill>
                  <a:srgbClr val="808080"/>
                </a:solidFill>
                <a:effectLst/>
                <a:latin typeface="Consolas" panose="020B0609020204030204" pitchFamily="49" charset="0"/>
              </a:rPr>
              <a:t>&gt;</a:t>
            </a:r>
            <a:endParaRPr lang="en-IN" b="1" dirty="0">
              <a:solidFill>
                <a:srgbClr val="D4D4D4"/>
              </a:solidFill>
              <a:effectLst/>
              <a:latin typeface="Consolas" panose="020B0609020204030204" pitchFamily="49" charset="0"/>
            </a:endParaRPr>
          </a:p>
          <a:p>
            <a:endParaRPr lang="en-IN" dirty="0"/>
          </a:p>
        </p:txBody>
      </p:sp>
      <p:sp>
        <p:nvSpPr>
          <p:cNvPr id="10" name="Title 4">
            <a:extLst>
              <a:ext uri="{FF2B5EF4-FFF2-40B4-BE49-F238E27FC236}">
                <a16:creationId xmlns:a16="http://schemas.microsoft.com/office/drawing/2014/main" xmlns="" id="{42C6FF0C-AC03-B764-2854-21D12C684ED2}"/>
              </a:ext>
            </a:extLst>
          </p:cNvPr>
          <p:cNvSpPr txBox="1">
            <a:spLocks/>
          </p:cNvSpPr>
          <p:nvPr/>
        </p:nvSpPr>
        <p:spPr>
          <a:xfrm>
            <a:off x="627529" y="0"/>
            <a:ext cx="9475695" cy="4667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Times New Roman" panose="02020603050405020304" pitchFamily="18" charset="0"/>
                <a:cs typeface="Times New Roman" panose="02020603050405020304" pitchFamily="18" charset="0"/>
              </a:rPr>
              <a:t>JAVA APPLETS </a:t>
            </a:r>
            <a:endParaRPr lang="en-IN" sz="36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xmlns="" id="{72C352BC-E839-2052-3CD2-FCCFDC6DAC9B}"/>
              </a:ext>
            </a:extLst>
          </p:cNvPr>
          <p:cNvSpPr txBox="1"/>
          <p:nvPr/>
        </p:nvSpPr>
        <p:spPr>
          <a:xfrm>
            <a:off x="170329" y="4715365"/>
            <a:ext cx="10309412" cy="1200329"/>
          </a:xfrm>
          <a:prstGeom prst="rect">
            <a:avLst/>
          </a:prstGeom>
          <a:noFill/>
        </p:spPr>
        <p:txBody>
          <a:bodyPr wrap="square">
            <a:spAutoFit/>
          </a:bodyPr>
          <a:lstStyle/>
          <a:p>
            <a:pPr marL="285750" indent="-285750">
              <a:buFont typeface="Arial" panose="020B0604020202020204" pitchFamily="34" charset="0"/>
              <a:buChar char="•"/>
            </a:pPr>
            <a:r>
              <a:rPr lang="en-IN" dirty="0"/>
              <a:t>In the </a:t>
            </a:r>
            <a:r>
              <a:rPr lang="en-IN" b="1" dirty="0">
                <a:solidFill>
                  <a:srgbClr val="B01C35"/>
                </a:solidFill>
              </a:rPr>
              <a:t>HTML text file above</a:t>
            </a:r>
            <a:r>
              <a:rPr lang="en-IN" dirty="0"/>
              <a:t>, the code attribute of the &lt;applet&gt; tag specifies the applet class to execute. </a:t>
            </a:r>
          </a:p>
          <a:p>
            <a:pPr marL="285750" indent="-285750">
              <a:buFont typeface="Arial" panose="020B0604020202020204" pitchFamily="34" charset="0"/>
              <a:buChar char="•"/>
            </a:pPr>
            <a:r>
              <a:rPr lang="en-IN" dirty="0"/>
              <a:t>The width and height attributes are also required. They define the initial size of the panel on which the applet is running. </a:t>
            </a:r>
          </a:p>
          <a:p>
            <a:pPr marL="285750" indent="-285750">
              <a:buFont typeface="Arial" panose="020B0604020202020204" pitchFamily="34" charset="0"/>
              <a:buChar char="•"/>
            </a:pPr>
            <a:r>
              <a:rPr lang="en-IN" dirty="0"/>
              <a:t>The applet command must be closed with the &lt;/applet&gt; tag.</a:t>
            </a:r>
          </a:p>
        </p:txBody>
      </p:sp>
      <p:sp>
        <p:nvSpPr>
          <p:cNvPr id="16" name="TextBox 15">
            <a:extLst>
              <a:ext uri="{FF2B5EF4-FFF2-40B4-BE49-F238E27FC236}">
                <a16:creationId xmlns:a16="http://schemas.microsoft.com/office/drawing/2014/main" xmlns="" id="{01865BF2-3CA8-5D44-77CF-C3EBCC78364A}"/>
              </a:ext>
            </a:extLst>
          </p:cNvPr>
          <p:cNvSpPr txBox="1"/>
          <p:nvPr/>
        </p:nvSpPr>
        <p:spPr>
          <a:xfrm>
            <a:off x="277906" y="597971"/>
            <a:ext cx="6096000" cy="369332"/>
          </a:xfrm>
          <a:prstGeom prst="rect">
            <a:avLst/>
          </a:prstGeom>
          <a:noFill/>
        </p:spPr>
        <p:txBody>
          <a:bodyPr wrap="square">
            <a:spAutoFit/>
          </a:bodyPr>
          <a:lstStyle/>
          <a:p>
            <a:pPr marL="0" indent="0">
              <a:buNone/>
            </a:pPr>
            <a:r>
              <a:rPr lang="en-IN" b="1" dirty="0"/>
              <a:t>Through HTML file:</a:t>
            </a:r>
          </a:p>
        </p:txBody>
      </p:sp>
      <p:sp>
        <p:nvSpPr>
          <p:cNvPr id="7" name="TextBox 6">
            <a:extLst>
              <a:ext uri="{FF2B5EF4-FFF2-40B4-BE49-F238E27FC236}">
                <a16:creationId xmlns:a16="http://schemas.microsoft.com/office/drawing/2014/main" xmlns="" id="{C7B00BBF-F4C7-6D33-CC01-DBB2C67772E6}"/>
              </a:ext>
            </a:extLst>
          </p:cNvPr>
          <p:cNvSpPr txBox="1"/>
          <p:nvPr/>
        </p:nvSpPr>
        <p:spPr>
          <a:xfrm>
            <a:off x="0" y="0"/>
            <a:ext cx="12192000" cy="6858000"/>
          </a:xfrm>
          <a:prstGeom prst="rect">
            <a:avLst/>
          </a:prstGeom>
          <a:noFill/>
          <a:ln w="76200">
            <a:solidFill>
              <a:srgbClr val="FFC000"/>
            </a:solidFill>
          </a:ln>
        </p:spPr>
        <p:txBody>
          <a:bodyPr wrap="square">
            <a:spAutoFit/>
          </a:bodyPr>
          <a:lstStyle/>
          <a:p>
            <a:endParaRPr lang="en-IN" dirty="0"/>
          </a:p>
        </p:txBody>
      </p:sp>
      <p:sp>
        <p:nvSpPr>
          <p:cNvPr id="9" name="Title 4">
            <a:extLst>
              <a:ext uri="{FF2B5EF4-FFF2-40B4-BE49-F238E27FC236}">
                <a16:creationId xmlns:a16="http://schemas.microsoft.com/office/drawing/2014/main" xmlns="" id="{8B325A89-8302-ACFB-FEA6-ECB414850E7C}"/>
              </a:ext>
            </a:extLst>
          </p:cNvPr>
          <p:cNvSpPr>
            <a:spLocks noGrp="1"/>
          </p:cNvSpPr>
          <p:nvPr>
            <p:ph type="title"/>
          </p:nvPr>
        </p:nvSpPr>
        <p:spPr>
          <a:xfrm>
            <a:off x="71021" y="71626"/>
            <a:ext cx="9969449" cy="466726"/>
          </a:xfr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txBody>
          <a:bodyPr>
            <a:noAutofit/>
          </a:bodyPr>
          <a:lstStyle/>
          <a:p>
            <a:pPr algn="ctr"/>
            <a:r>
              <a:rPr lang="en-US" sz="3600" b="1" dirty="0">
                <a:latin typeface="Times New Roman" panose="02020603050405020304" pitchFamily="18" charset="0"/>
                <a:cs typeface="Times New Roman" panose="02020603050405020304" pitchFamily="18" charset="0"/>
              </a:rPr>
              <a:t>JAVA APPLETS </a:t>
            </a:r>
            <a:endParaRPr lang="en-IN" sz="3600" b="1" dirty="0">
              <a:latin typeface="Times New Roman" panose="02020603050405020304" pitchFamily="18" charset="0"/>
              <a:cs typeface="Times New Roman" panose="02020603050405020304" pitchFamily="18" charset="0"/>
            </a:endParaRPr>
          </a:p>
        </p:txBody>
      </p:sp>
      <p:sp>
        <p:nvSpPr>
          <p:cNvPr id="12" name="Date Placeholder 5"/>
          <p:cNvSpPr txBox="1">
            <a:spLocks/>
          </p:cNvSpPr>
          <p:nvPr/>
        </p:nvSpPr>
        <p:spPr>
          <a:xfrm>
            <a:off x="0" y="6496050"/>
            <a:ext cx="40386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1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B50BFFBF-F734-44E5-BDDD-7F962E4810AF}" type="datetime1">
              <a:rPr lang="en-IN" smtClean="0">
                <a:solidFill>
                  <a:srgbClr val="0000FF"/>
                </a:solidFill>
                <a:latin typeface="Bookman Old Style" panose="02050604050505020204" pitchFamily="18" charset="0"/>
              </a:rPr>
              <a:pPr/>
              <a:t>28-08-2023</a:t>
            </a:fld>
            <a:endParaRPr lang="en-IN" dirty="0">
              <a:solidFill>
                <a:srgbClr val="0000FF"/>
              </a:solidFill>
              <a:latin typeface="Bookman Old Style" panose="02050604050505020204" pitchFamily="18" charset="0"/>
            </a:endParaRPr>
          </a:p>
        </p:txBody>
      </p:sp>
      <p:sp>
        <p:nvSpPr>
          <p:cNvPr id="13" name="Date Placeholder 5"/>
          <p:cNvSpPr txBox="1">
            <a:spLocks/>
          </p:cNvSpPr>
          <p:nvPr/>
        </p:nvSpPr>
        <p:spPr>
          <a:xfrm>
            <a:off x="4038600" y="6499225"/>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Tree>
    <p:extLst>
      <p:ext uri="{BB962C8B-B14F-4D97-AF65-F5344CB8AC3E}">
        <p14:creationId xmlns:p14="http://schemas.microsoft.com/office/powerpoint/2010/main" val="2435899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63AA0805-AF7A-5C0C-80F7-63D318517064}"/>
              </a:ext>
            </a:extLst>
          </p:cNvPr>
          <p:cNvPicPr>
            <a:picLocks noChangeAspect="1"/>
          </p:cNvPicPr>
          <p:nvPr/>
        </p:nvPicPr>
        <p:blipFill>
          <a:blip r:embed="rId2"/>
          <a:stretch>
            <a:fillRect/>
          </a:stretch>
        </p:blipFill>
        <p:spPr>
          <a:xfrm>
            <a:off x="1325218" y="946909"/>
            <a:ext cx="9409044" cy="4976813"/>
          </a:xfrm>
          <a:prstGeom prst="rect">
            <a:avLst/>
          </a:prstGeom>
        </p:spPr>
      </p:pic>
      <p:sp>
        <p:nvSpPr>
          <p:cNvPr id="3" name="Date Placeholder 5"/>
          <p:cNvSpPr>
            <a:spLocks noGrp="1"/>
          </p:cNvSpPr>
          <p:nvPr>
            <p:ph type="dt" sz="half" idx="10"/>
          </p:nvPr>
        </p:nvSpPr>
        <p:spPr>
          <a:xfrm>
            <a:off x="0" y="6496050"/>
            <a:ext cx="4038600" cy="365125"/>
          </a:xfrm>
        </p:spPr>
        <p:style>
          <a:lnRef idx="1">
            <a:schemeClr val="accent1"/>
          </a:lnRef>
          <a:fillRef idx="2">
            <a:schemeClr val="accent1"/>
          </a:fillRef>
          <a:effectRef idx="1">
            <a:schemeClr val="accent1"/>
          </a:effectRef>
          <a:fontRef idx="minor">
            <a:schemeClr val="dk1"/>
          </a:fontRef>
        </p:style>
        <p:txBody>
          <a:bodyPr/>
          <a:lstStyle/>
          <a:p>
            <a:fld id="{9110E7A2-6DFE-41B2-BF79-B148934A3AB1}" type="datetime1">
              <a:rPr lang="en-IN" b="1" smtClean="0">
                <a:solidFill>
                  <a:srgbClr val="0000FF"/>
                </a:solidFill>
                <a:latin typeface="Bookman Old Style" panose="02050604050505020204" pitchFamily="18" charset="0"/>
              </a:rPr>
              <a:t>28-08-2023</a:t>
            </a:fld>
            <a:endParaRPr lang="en-IN" b="1" dirty="0">
              <a:solidFill>
                <a:srgbClr val="0000FF"/>
              </a:solidFill>
              <a:latin typeface="Bookman Old Style" panose="02050604050505020204" pitchFamily="18" charset="0"/>
            </a:endParaRPr>
          </a:p>
        </p:txBody>
      </p:sp>
      <p:sp>
        <p:nvSpPr>
          <p:cNvPr id="4" name="Date Placeholder 5"/>
          <p:cNvSpPr txBox="1">
            <a:spLocks/>
          </p:cNvSpPr>
          <p:nvPr/>
        </p:nvSpPr>
        <p:spPr>
          <a:xfrm>
            <a:off x="4038600" y="6492875"/>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92409" y="0"/>
            <a:ext cx="1099591" cy="1094704"/>
          </a:xfrm>
          <a:prstGeom prst="rect">
            <a:avLst/>
          </a:prstGeom>
        </p:spPr>
      </p:pic>
      <p:sp>
        <p:nvSpPr>
          <p:cNvPr id="6" name="Footer Placeholder 5"/>
          <p:cNvSpPr>
            <a:spLocks noGrp="1"/>
          </p:cNvSpPr>
          <p:nvPr>
            <p:ph type="ftr" sz="quarter" idx="11"/>
          </p:nvPr>
        </p:nvSpPr>
        <p:spPr/>
        <p:txBody>
          <a:bodyPr/>
          <a:lstStyle/>
          <a:p>
            <a:r>
              <a:rPr lang="en-IN" smtClean="0"/>
              <a:t>APP Faculties - CINTEL</a:t>
            </a:r>
            <a:endParaRPr lang="en-IN"/>
          </a:p>
        </p:txBody>
      </p:sp>
      <p:sp>
        <p:nvSpPr>
          <p:cNvPr id="7" name="Slide Number Placeholder 6"/>
          <p:cNvSpPr>
            <a:spLocks noGrp="1"/>
          </p:cNvSpPr>
          <p:nvPr>
            <p:ph type="sldNum" sz="quarter" idx="12"/>
          </p:nvPr>
        </p:nvSpPr>
        <p:spPr/>
        <p:txBody>
          <a:bodyPr/>
          <a:lstStyle/>
          <a:p>
            <a:fld id="{F59C78FD-3676-4262-8623-CA1BA4C6293E}" type="slidenum">
              <a:rPr lang="en-IN" smtClean="0"/>
              <a:t>6</a:t>
            </a:fld>
            <a:endParaRPr lang="en-IN"/>
          </a:p>
        </p:txBody>
      </p:sp>
    </p:spTree>
    <p:extLst>
      <p:ext uri="{BB962C8B-B14F-4D97-AF65-F5344CB8AC3E}">
        <p14:creationId xmlns:p14="http://schemas.microsoft.com/office/powerpoint/2010/main" val="29280719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9C878612-50FD-E511-F278-56927A44DE7D}"/>
              </a:ext>
            </a:extLst>
          </p:cNvPr>
          <p:cNvSpPr>
            <a:spLocks noGrp="1"/>
          </p:cNvSpPr>
          <p:nvPr>
            <p:ph idx="1"/>
          </p:nvPr>
        </p:nvSpPr>
        <p:spPr>
          <a:xfrm>
            <a:off x="277906" y="672353"/>
            <a:ext cx="11075894" cy="5504610"/>
          </a:xfrm>
        </p:spPr>
        <p:txBody>
          <a:bodyPr>
            <a:normAutofit/>
          </a:bodyPr>
          <a:lstStyle/>
          <a:p>
            <a:pPr marL="0" indent="0">
              <a:buNone/>
            </a:pPr>
            <a:r>
              <a:rPr lang="en-US" dirty="0"/>
              <a:t>  </a:t>
            </a:r>
            <a:endParaRPr lang="en-IN" dirty="0"/>
          </a:p>
        </p:txBody>
      </p:sp>
      <p:sp>
        <p:nvSpPr>
          <p:cNvPr id="4" name="Date Placeholder 3">
            <a:extLst>
              <a:ext uri="{FF2B5EF4-FFF2-40B4-BE49-F238E27FC236}">
                <a16:creationId xmlns:a16="http://schemas.microsoft.com/office/drawing/2014/main" xmlns="" id="{55DC6CF0-B14A-176F-3490-BFD17ADB099C}"/>
              </a:ext>
            </a:extLst>
          </p:cNvPr>
          <p:cNvSpPr>
            <a:spLocks noGrp="1"/>
          </p:cNvSpPr>
          <p:nvPr>
            <p:ph type="dt" sz="half" idx="10"/>
          </p:nvPr>
        </p:nvSpPr>
        <p:spPr/>
        <p:txBody>
          <a:bodyPr/>
          <a:lstStyle/>
          <a:p>
            <a:fld id="{32BAC9E6-CD32-4B34-9CE0-EE15FB726464}" type="datetime1">
              <a:rPr lang="en-IN" smtClean="0"/>
              <a:t>28-08-2023</a:t>
            </a:fld>
            <a:endParaRPr lang="en-IN" dirty="0"/>
          </a:p>
        </p:txBody>
      </p:sp>
      <p:sp>
        <p:nvSpPr>
          <p:cNvPr id="5" name="Footer Placeholder 4">
            <a:extLst>
              <a:ext uri="{FF2B5EF4-FFF2-40B4-BE49-F238E27FC236}">
                <a16:creationId xmlns:a16="http://schemas.microsoft.com/office/drawing/2014/main" xmlns="" id="{C8179D8F-1002-F769-6B8B-FC699C3BCADF}"/>
              </a:ext>
            </a:extLst>
          </p:cNvPr>
          <p:cNvSpPr>
            <a:spLocks noGrp="1"/>
          </p:cNvSpPr>
          <p:nvPr>
            <p:ph type="ftr" sz="quarter" idx="11"/>
          </p:nvPr>
        </p:nvSpPr>
        <p:spPr/>
        <p:txBody>
          <a:bodyPr/>
          <a:lstStyle/>
          <a:p>
            <a:r>
              <a:rPr lang="en-IN" smtClean="0"/>
              <a:t>APP Faculties - CINTEL</a:t>
            </a:r>
            <a:endParaRPr lang="en-IN" dirty="0"/>
          </a:p>
        </p:txBody>
      </p:sp>
      <p:sp>
        <p:nvSpPr>
          <p:cNvPr id="6" name="Slide Number Placeholder 5">
            <a:extLst>
              <a:ext uri="{FF2B5EF4-FFF2-40B4-BE49-F238E27FC236}">
                <a16:creationId xmlns:a16="http://schemas.microsoft.com/office/drawing/2014/main" xmlns="" id="{B47C3DBD-24C0-B9CC-B221-3B9B6C537183}"/>
              </a:ext>
            </a:extLst>
          </p:cNvPr>
          <p:cNvSpPr>
            <a:spLocks noGrp="1"/>
          </p:cNvSpPr>
          <p:nvPr>
            <p:ph type="sldNum" sz="quarter" idx="12"/>
          </p:nvPr>
        </p:nvSpPr>
        <p:spPr/>
        <p:txBody>
          <a:bodyPr/>
          <a:lstStyle/>
          <a:p>
            <a:fld id="{6DE21BCB-44D1-4B3A-ADF0-DF0465C2F5A4}" type="slidenum">
              <a:rPr lang="en-IN" smtClean="0"/>
              <a:pPr/>
              <a:t>60</a:t>
            </a:fld>
            <a:endParaRPr lang="en-IN" dirty="0"/>
          </a:p>
        </p:txBody>
      </p:sp>
      <p:sp>
        <p:nvSpPr>
          <p:cNvPr id="8" name="TextBox 7">
            <a:extLst>
              <a:ext uri="{FF2B5EF4-FFF2-40B4-BE49-F238E27FC236}">
                <a16:creationId xmlns:a16="http://schemas.microsoft.com/office/drawing/2014/main" xmlns="" id="{54F3930D-CEFF-CB33-FF7B-1CACA1FB0300}"/>
              </a:ext>
            </a:extLst>
          </p:cNvPr>
          <p:cNvSpPr txBox="1"/>
          <p:nvPr/>
        </p:nvSpPr>
        <p:spPr>
          <a:xfrm>
            <a:off x="277906" y="1264961"/>
            <a:ext cx="7276991" cy="3139321"/>
          </a:xfrm>
          <a:prstGeom prst="rect">
            <a:avLst/>
          </a:prstGeom>
          <a:noFill/>
          <a:ln>
            <a:solidFill>
              <a:schemeClr val="accent2"/>
            </a:solidFill>
          </a:ln>
        </p:spPr>
        <p:txBody>
          <a:bodyPr wrap="square" rtlCol="0">
            <a:spAutoFit/>
          </a:bodyPr>
          <a:lstStyle/>
          <a:p>
            <a:r>
              <a:rPr lang="en-IN" b="0" dirty="0">
                <a:solidFill>
                  <a:srgbClr val="55A1E0"/>
                </a:solidFill>
                <a:effectLst/>
                <a:latin typeface="Consolas" panose="020B0609020204030204" pitchFamily="49" charset="0"/>
              </a:rPr>
              <a:t>import</a:t>
            </a:r>
            <a:r>
              <a:rPr lang="en-IN" b="0" dirty="0">
                <a:solidFill>
                  <a:srgbClr val="D4D4D4"/>
                </a:solidFill>
                <a:effectLst/>
                <a:latin typeface="Consolas" panose="020B0609020204030204" pitchFamily="49" charset="0"/>
              </a:rPr>
              <a:t> </a:t>
            </a:r>
            <a:r>
              <a:rPr lang="en-IN" b="0" dirty="0" err="1">
                <a:effectLst/>
                <a:latin typeface="Consolas" panose="020B0609020204030204" pitchFamily="49" charset="0"/>
              </a:rPr>
              <a:t>java.applet</a:t>
            </a:r>
            <a:r>
              <a:rPr lang="en-IN" b="0" dirty="0">
                <a:effectLst/>
                <a:latin typeface="Consolas" panose="020B0609020204030204" pitchFamily="49" charset="0"/>
              </a:rPr>
              <a:t>.*;</a:t>
            </a:r>
          </a:p>
          <a:p>
            <a:r>
              <a:rPr lang="en-IN" b="0" dirty="0">
                <a:solidFill>
                  <a:srgbClr val="55A1E0"/>
                </a:solidFill>
                <a:effectLst/>
                <a:latin typeface="Consolas" panose="020B0609020204030204" pitchFamily="49" charset="0"/>
              </a:rPr>
              <a:t>import</a:t>
            </a:r>
            <a:r>
              <a:rPr lang="en-IN" b="0" dirty="0">
                <a:solidFill>
                  <a:srgbClr val="D4D4D4"/>
                </a:solidFill>
                <a:effectLst/>
                <a:latin typeface="Consolas" panose="020B0609020204030204" pitchFamily="49" charset="0"/>
              </a:rPr>
              <a:t> </a:t>
            </a:r>
            <a:r>
              <a:rPr lang="en-IN" dirty="0" err="1">
                <a:latin typeface="Consolas" panose="020B0609020204030204" pitchFamily="49" charset="0"/>
              </a:rPr>
              <a:t>java.awt</a:t>
            </a:r>
            <a:r>
              <a:rPr lang="en-IN" dirty="0">
                <a:latin typeface="Consolas" panose="020B0609020204030204" pitchFamily="49" charset="0"/>
              </a:rPr>
              <a:t>.*;</a:t>
            </a:r>
          </a:p>
          <a:p>
            <a:r>
              <a:rPr lang="en-IN" b="0" dirty="0">
                <a:solidFill>
                  <a:srgbClr val="D4D4D4"/>
                </a:solidFill>
                <a:effectLst/>
                <a:latin typeface="Consolas" panose="020B0609020204030204" pitchFamily="49" charset="0"/>
              </a:rPr>
              <a:t/>
            </a:r>
            <a:br>
              <a:rPr lang="en-IN" b="0" dirty="0">
                <a:solidFill>
                  <a:srgbClr val="D4D4D4"/>
                </a:solidFill>
                <a:effectLst/>
                <a:latin typeface="Consolas" panose="020B0609020204030204" pitchFamily="49" charset="0"/>
              </a:rPr>
            </a:br>
            <a:r>
              <a:rPr lang="en-IN" b="0" dirty="0">
                <a:solidFill>
                  <a:srgbClr val="55A1E0"/>
                </a:solidFill>
                <a:effectLst/>
                <a:latin typeface="Consolas" panose="020B0609020204030204" pitchFamily="49" charset="0"/>
              </a:rPr>
              <a:t>public</a:t>
            </a:r>
            <a:r>
              <a:rPr lang="en-IN" b="0" dirty="0">
                <a:solidFill>
                  <a:srgbClr val="D4D4D4"/>
                </a:solidFill>
                <a:effectLst/>
                <a:latin typeface="Consolas" panose="020B0609020204030204" pitchFamily="49" charset="0"/>
              </a:rPr>
              <a:t> </a:t>
            </a:r>
            <a:r>
              <a:rPr lang="en-IN" b="0" dirty="0">
                <a:solidFill>
                  <a:srgbClr val="55A1E0"/>
                </a:solidFill>
                <a:effectLst/>
                <a:latin typeface="Consolas" panose="020B0609020204030204" pitchFamily="49" charset="0"/>
              </a:rPr>
              <a:t>class</a:t>
            </a:r>
            <a:r>
              <a:rPr lang="en-IN" b="0" dirty="0">
                <a:solidFill>
                  <a:srgbClr val="D4D4D4"/>
                </a:solidFill>
                <a:effectLst/>
                <a:latin typeface="Consolas" panose="020B0609020204030204" pitchFamily="49" charset="0"/>
              </a:rPr>
              <a:t> </a:t>
            </a:r>
            <a:r>
              <a:rPr lang="en-IN" b="1" dirty="0" err="1">
                <a:solidFill>
                  <a:srgbClr val="C00000"/>
                </a:solidFill>
                <a:latin typeface="Consolas" panose="020B0609020204030204" pitchFamily="49" charset="0"/>
              </a:rPr>
              <a:t>FirstApplet</a:t>
            </a:r>
            <a:r>
              <a:rPr lang="en-IN" b="0" dirty="0">
                <a:solidFill>
                  <a:srgbClr val="D4D4D4"/>
                </a:solidFill>
                <a:effectLst/>
                <a:latin typeface="Consolas" panose="020B0609020204030204" pitchFamily="49" charset="0"/>
              </a:rPr>
              <a:t> </a:t>
            </a:r>
            <a:r>
              <a:rPr lang="en-IN" b="0" dirty="0">
                <a:solidFill>
                  <a:srgbClr val="55A1E0"/>
                </a:solidFill>
                <a:effectLst/>
                <a:latin typeface="Consolas" panose="020B0609020204030204" pitchFamily="49" charset="0"/>
              </a:rPr>
              <a:t>extends</a:t>
            </a:r>
            <a:r>
              <a:rPr lang="en-IN" b="0" dirty="0">
                <a:solidFill>
                  <a:srgbClr val="D4D4D4"/>
                </a:solidFill>
                <a:effectLst/>
                <a:latin typeface="Consolas" panose="020B0609020204030204" pitchFamily="49" charset="0"/>
              </a:rPr>
              <a:t> </a:t>
            </a:r>
            <a:r>
              <a:rPr lang="en-IN" dirty="0">
                <a:latin typeface="Consolas" panose="020B0609020204030204" pitchFamily="49" charset="0"/>
              </a:rPr>
              <a:t>Applet </a:t>
            </a:r>
          </a:p>
          <a:p>
            <a:r>
              <a:rPr lang="en-IN" dirty="0">
                <a:latin typeface="Consolas" panose="020B0609020204030204" pitchFamily="49" charset="0"/>
              </a:rPr>
              <a:t>{</a:t>
            </a:r>
          </a:p>
          <a:p>
            <a:r>
              <a:rPr lang="en-IN" b="0" dirty="0">
                <a:solidFill>
                  <a:srgbClr val="D4D4D4"/>
                </a:solidFill>
                <a:effectLst/>
                <a:latin typeface="Consolas" panose="020B0609020204030204" pitchFamily="49" charset="0"/>
              </a:rPr>
              <a:t>   </a:t>
            </a:r>
            <a:r>
              <a:rPr lang="en-IN" b="0" dirty="0">
                <a:solidFill>
                  <a:srgbClr val="55A1E0"/>
                </a:solidFill>
                <a:effectLst/>
                <a:latin typeface="Consolas" panose="020B0609020204030204" pitchFamily="49" charset="0"/>
              </a:rPr>
              <a:t>public</a:t>
            </a:r>
            <a:r>
              <a:rPr lang="en-IN" b="0" dirty="0">
                <a:solidFill>
                  <a:srgbClr val="D4D4D4"/>
                </a:solidFill>
                <a:effectLst/>
                <a:latin typeface="Consolas" panose="020B0609020204030204" pitchFamily="49" charset="0"/>
              </a:rPr>
              <a:t> </a:t>
            </a:r>
            <a:r>
              <a:rPr lang="en-IN" b="0" dirty="0">
                <a:solidFill>
                  <a:srgbClr val="55A1E0"/>
                </a:solidFill>
                <a:effectLst/>
                <a:latin typeface="Consolas" panose="020B0609020204030204" pitchFamily="49" charset="0"/>
              </a:rPr>
              <a:t>void</a:t>
            </a:r>
            <a:r>
              <a:rPr lang="en-IN" b="0" dirty="0">
                <a:solidFill>
                  <a:srgbClr val="D4D4D4"/>
                </a:solidFill>
                <a:effectLst/>
                <a:latin typeface="Consolas" panose="020B0609020204030204" pitchFamily="49" charset="0"/>
              </a:rPr>
              <a:t> </a:t>
            </a:r>
            <a:r>
              <a:rPr lang="en-IN" dirty="0">
                <a:latin typeface="Consolas" panose="020B0609020204030204" pitchFamily="49" charset="0"/>
              </a:rPr>
              <a:t>paint (Graphics </a:t>
            </a:r>
            <a:r>
              <a:rPr lang="en-IN" dirty="0" err="1">
                <a:latin typeface="Consolas" panose="020B0609020204030204" pitchFamily="49" charset="0"/>
              </a:rPr>
              <a:t>gh</a:t>
            </a:r>
            <a:r>
              <a:rPr lang="en-IN" dirty="0">
                <a:latin typeface="Consolas" panose="020B0609020204030204" pitchFamily="49" charset="0"/>
              </a:rPr>
              <a:t>) </a:t>
            </a:r>
          </a:p>
          <a:p>
            <a:r>
              <a:rPr lang="en-IN" dirty="0">
                <a:latin typeface="Consolas" panose="020B0609020204030204" pitchFamily="49" charset="0"/>
              </a:rPr>
              <a:t>   {</a:t>
            </a:r>
          </a:p>
          <a:p>
            <a:r>
              <a:rPr lang="en-IN" dirty="0" err="1">
                <a:latin typeface="Consolas" panose="020B0609020204030204" pitchFamily="49" charset="0"/>
              </a:rPr>
              <a:t>gh.drawString</a:t>
            </a:r>
            <a:r>
              <a:rPr lang="en-IN" b="0" dirty="0">
                <a:effectLst/>
                <a:latin typeface="Consolas" panose="020B0609020204030204" pitchFamily="49" charset="0"/>
              </a:rPr>
              <a:t>(</a:t>
            </a:r>
            <a:r>
              <a:rPr lang="en-IN" b="1" dirty="0">
                <a:solidFill>
                  <a:srgbClr val="07B11B"/>
                </a:solidFill>
                <a:effectLst/>
                <a:latin typeface="Consolas" panose="020B0609020204030204" pitchFamily="49" charset="0"/>
              </a:rPr>
              <a:t>“</a:t>
            </a:r>
            <a:r>
              <a:rPr lang="en-IN" b="1" dirty="0" err="1">
                <a:solidFill>
                  <a:srgbClr val="07B11B"/>
                </a:solidFill>
                <a:effectLst/>
                <a:latin typeface="Consolas" panose="020B0609020204030204" pitchFamily="49" charset="0"/>
              </a:rPr>
              <a:t>Weclome</a:t>
            </a:r>
            <a:r>
              <a:rPr lang="en-IN" b="1" dirty="0">
                <a:solidFill>
                  <a:srgbClr val="07B11B"/>
                </a:solidFill>
                <a:effectLst/>
                <a:latin typeface="Consolas" panose="020B0609020204030204" pitchFamily="49" charset="0"/>
              </a:rPr>
              <a:t> to my first applet..!”,</a:t>
            </a:r>
            <a:r>
              <a:rPr lang="en-IN" dirty="0">
                <a:latin typeface="Consolas" panose="020B0609020204030204" pitchFamily="49" charset="0"/>
              </a:rPr>
              <a:t>300, 150);</a:t>
            </a:r>
          </a:p>
          <a:p>
            <a:r>
              <a:rPr lang="en-IN" dirty="0">
                <a:latin typeface="Consolas" panose="020B0609020204030204" pitchFamily="49" charset="0"/>
              </a:rPr>
              <a:t>   }</a:t>
            </a:r>
          </a:p>
          <a:p>
            <a:r>
              <a:rPr lang="en-IN" b="0" dirty="0">
                <a:effectLst/>
                <a:latin typeface="Consolas" panose="020B0609020204030204" pitchFamily="49" charset="0"/>
              </a:rPr>
              <a:t>}</a:t>
            </a:r>
          </a:p>
          <a:p>
            <a:endParaRPr lang="en-IN" dirty="0"/>
          </a:p>
        </p:txBody>
      </p:sp>
      <p:sp>
        <p:nvSpPr>
          <p:cNvPr id="10" name="Title 4">
            <a:extLst>
              <a:ext uri="{FF2B5EF4-FFF2-40B4-BE49-F238E27FC236}">
                <a16:creationId xmlns:a16="http://schemas.microsoft.com/office/drawing/2014/main" xmlns="" id="{42C6FF0C-AC03-B764-2854-21D12C684ED2}"/>
              </a:ext>
            </a:extLst>
          </p:cNvPr>
          <p:cNvSpPr txBox="1">
            <a:spLocks/>
          </p:cNvSpPr>
          <p:nvPr/>
        </p:nvSpPr>
        <p:spPr>
          <a:xfrm>
            <a:off x="627529" y="0"/>
            <a:ext cx="9475695" cy="4667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Times New Roman" panose="02020603050405020304" pitchFamily="18" charset="0"/>
                <a:cs typeface="Times New Roman" panose="02020603050405020304" pitchFamily="18" charset="0"/>
              </a:rPr>
              <a:t>JAVA APPLETS </a:t>
            </a:r>
            <a:endParaRPr lang="en-IN" sz="3600" dirty="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xmlns="" id="{72C352BC-E839-2052-3CD2-FCCFDC6DAC9B}"/>
              </a:ext>
            </a:extLst>
          </p:cNvPr>
          <p:cNvSpPr txBox="1"/>
          <p:nvPr/>
        </p:nvSpPr>
        <p:spPr>
          <a:xfrm>
            <a:off x="277906" y="690002"/>
            <a:ext cx="10309412" cy="369332"/>
          </a:xfrm>
          <a:prstGeom prst="rect">
            <a:avLst/>
          </a:prstGeom>
          <a:noFill/>
        </p:spPr>
        <p:txBody>
          <a:bodyPr wrap="square">
            <a:spAutoFit/>
          </a:bodyPr>
          <a:lstStyle/>
          <a:p>
            <a:r>
              <a:rPr lang="en-IN" b="1" dirty="0"/>
              <a:t>Below is the applet class embedded in the HTML file above:</a:t>
            </a:r>
          </a:p>
        </p:txBody>
      </p:sp>
      <p:pic>
        <p:nvPicPr>
          <p:cNvPr id="9" name="Content Placeholder 7">
            <a:extLst>
              <a:ext uri="{FF2B5EF4-FFF2-40B4-BE49-F238E27FC236}">
                <a16:creationId xmlns:a16="http://schemas.microsoft.com/office/drawing/2014/main" xmlns="" id="{EB365016-37AC-1F2C-1363-1B47C11E774F}"/>
              </a:ext>
            </a:extLst>
          </p:cNvPr>
          <p:cNvPicPr>
            <a:picLocks noChangeAspect="1"/>
          </p:cNvPicPr>
          <p:nvPr/>
        </p:nvPicPr>
        <p:blipFill>
          <a:blip r:embed="rId2"/>
          <a:stretch>
            <a:fillRect/>
          </a:stretch>
        </p:blipFill>
        <p:spPr>
          <a:xfrm>
            <a:off x="7554897" y="1280226"/>
            <a:ext cx="4554104" cy="3139320"/>
          </a:xfrm>
          <a:prstGeom prst="rect">
            <a:avLst/>
          </a:prstGeom>
        </p:spPr>
      </p:pic>
      <p:sp>
        <p:nvSpPr>
          <p:cNvPr id="7" name="TextBox 6">
            <a:extLst>
              <a:ext uri="{FF2B5EF4-FFF2-40B4-BE49-F238E27FC236}">
                <a16:creationId xmlns:a16="http://schemas.microsoft.com/office/drawing/2014/main" xmlns="" id="{92618865-B67A-540B-F07D-BC55E65CD512}"/>
              </a:ext>
            </a:extLst>
          </p:cNvPr>
          <p:cNvSpPr txBox="1"/>
          <p:nvPr/>
        </p:nvSpPr>
        <p:spPr>
          <a:xfrm>
            <a:off x="0" y="0"/>
            <a:ext cx="12192000" cy="6858000"/>
          </a:xfrm>
          <a:prstGeom prst="rect">
            <a:avLst/>
          </a:prstGeom>
          <a:noFill/>
          <a:ln w="76200">
            <a:solidFill>
              <a:srgbClr val="FFC000"/>
            </a:solidFill>
          </a:ln>
        </p:spPr>
        <p:txBody>
          <a:bodyPr wrap="square">
            <a:spAutoFit/>
          </a:bodyPr>
          <a:lstStyle/>
          <a:p>
            <a:endParaRPr lang="en-IN" dirty="0"/>
          </a:p>
        </p:txBody>
      </p:sp>
      <p:sp>
        <p:nvSpPr>
          <p:cNvPr id="11" name="Title 4">
            <a:extLst>
              <a:ext uri="{FF2B5EF4-FFF2-40B4-BE49-F238E27FC236}">
                <a16:creationId xmlns:a16="http://schemas.microsoft.com/office/drawing/2014/main" xmlns="" id="{9A66F353-A70A-AF4E-718A-3EBB80A89718}"/>
              </a:ext>
            </a:extLst>
          </p:cNvPr>
          <p:cNvSpPr>
            <a:spLocks noGrp="1"/>
          </p:cNvSpPr>
          <p:nvPr>
            <p:ph type="title"/>
          </p:nvPr>
        </p:nvSpPr>
        <p:spPr>
          <a:xfrm>
            <a:off x="133775" y="60930"/>
            <a:ext cx="9969449" cy="538352"/>
          </a:xfr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txBody>
          <a:bodyPr>
            <a:noAutofit/>
          </a:bodyPr>
          <a:lstStyle/>
          <a:p>
            <a:pPr algn="ctr"/>
            <a:r>
              <a:rPr lang="en-US" sz="3600" b="1" dirty="0">
                <a:latin typeface="Times New Roman" panose="02020603050405020304" pitchFamily="18" charset="0"/>
                <a:cs typeface="Times New Roman" panose="02020603050405020304" pitchFamily="18" charset="0"/>
              </a:rPr>
              <a:t>JAVA APPLETS </a:t>
            </a:r>
            <a:endParaRPr lang="en-IN" sz="3600" b="1" dirty="0">
              <a:latin typeface="Times New Roman" panose="02020603050405020304" pitchFamily="18" charset="0"/>
              <a:cs typeface="Times New Roman" panose="02020603050405020304" pitchFamily="18" charset="0"/>
            </a:endParaRPr>
          </a:p>
        </p:txBody>
      </p:sp>
      <p:sp>
        <p:nvSpPr>
          <p:cNvPr id="12" name="Date Placeholder 5"/>
          <p:cNvSpPr txBox="1">
            <a:spLocks/>
          </p:cNvSpPr>
          <p:nvPr/>
        </p:nvSpPr>
        <p:spPr>
          <a:xfrm>
            <a:off x="0" y="6496050"/>
            <a:ext cx="40386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1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B50BFFBF-F734-44E5-BDDD-7F962E4810AF}" type="datetime1">
              <a:rPr lang="en-IN" smtClean="0">
                <a:solidFill>
                  <a:srgbClr val="0000FF"/>
                </a:solidFill>
                <a:latin typeface="Bookman Old Style" panose="02050604050505020204" pitchFamily="18" charset="0"/>
              </a:rPr>
              <a:pPr/>
              <a:t>28-08-2023</a:t>
            </a:fld>
            <a:endParaRPr lang="en-IN" dirty="0">
              <a:solidFill>
                <a:srgbClr val="0000FF"/>
              </a:solidFill>
              <a:latin typeface="Bookman Old Style" panose="02050604050505020204" pitchFamily="18" charset="0"/>
            </a:endParaRPr>
          </a:p>
        </p:txBody>
      </p:sp>
      <p:sp>
        <p:nvSpPr>
          <p:cNvPr id="13" name="Date Placeholder 5"/>
          <p:cNvSpPr txBox="1">
            <a:spLocks/>
          </p:cNvSpPr>
          <p:nvPr/>
        </p:nvSpPr>
        <p:spPr>
          <a:xfrm>
            <a:off x="4053981" y="6484962"/>
            <a:ext cx="813802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Tree>
    <p:extLst>
      <p:ext uri="{BB962C8B-B14F-4D97-AF65-F5344CB8AC3E}">
        <p14:creationId xmlns:p14="http://schemas.microsoft.com/office/powerpoint/2010/main" val="156292765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96FF7DE-F4A0-A3B9-0C57-4B63E71E987F}"/>
              </a:ext>
            </a:extLst>
          </p:cNvPr>
          <p:cNvSpPr>
            <a:spLocks noGrp="1"/>
          </p:cNvSpPr>
          <p:nvPr>
            <p:ph idx="1"/>
          </p:nvPr>
        </p:nvSpPr>
        <p:spPr>
          <a:xfrm>
            <a:off x="80683" y="466726"/>
            <a:ext cx="11582400" cy="6026148"/>
          </a:xfrm>
        </p:spPr>
        <p:txBody>
          <a:bodyPr/>
          <a:lstStyle/>
          <a:p>
            <a:pPr marL="0" indent="0">
              <a:buNone/>
            </a:pPr>
            <a:r>
              <a:rPr lang="en-IN" b="1" dirty="0">
                <a:solidFill>
                  <a:srgbClr val="006EC0"/>
                </a:solidFill>
                <a:latin typeface="Times New Roman" panose="02020603050405020304" pitchFamily="18" charset="0"/>
                <a:cs typeface="Times New Roman" panose="02020603050405020304" pitchFamily="18" charset="0"/>
              </a:rPr>
              <a:t>2. Using the </a:t>
            </a:r>
            <a:r>
              <a:rPr lang="en-IN" b="1" dirty="0" err="1">
                <a:solidFill>
                  <a:srgbClr val="006EC0"/>
                </a:solidFill>
                <a:latin typeface="Times New Roman" panose="02020603050405020304" pitchFamily="18" charset="0"/>
                <a:cs typeface="Times New Roman" panose="02020603050405020304" pitchFamily="18" charset="0"/>
              </a:rPr>
              <a:t>appletviewer</a:t>
            </a:r>
            <a:r>
              <a:rPr lang="en-IN" b="1" dirty="0">
                <a:solidFill>
                  <a:srgbClr val="006EC0"/>
                </a:solidFill>
                <a:latin typeface="Times New Roman" panose="02020603050405020304" pitchFamily="18" charset="0"/>
                <a:cs typeface="Times New Roman" panose="02020603050405020304" pitchFamily="18" charset="0"/>
              </a:rPr>
              <a:t> tool:</a:t>
            </a:r>
          </a:p>
          <a:p>
            <a:pPr marL="0" indent="0" algn="just">
              <a:lnSpc>
                <a:spcPct val="150000"/>
              </a:lnSpc>
              <a:buNone/>
            </a:pPr>
            <a:r>
              <a:rPr lang="en-IN" sz="1800" dirty="0">
                <a:solidFill>
                  <a:srgbClr val="232629"/>
                </a:solidFill>
                <a:latin typeface="Times New Roman" panose="02020603050405020304" pitchFamily="18" charset="0"/>
                <a:cs typeface="Times New Roman" panose="02020603050405020304" pitchFamily="18" charset="0"/>
              </a:rPr>
              <a:t>The </a:t>
            </a:r>
            <a:r>
              <a:rPr lang="en-IN" sz="1800" dirty="0" err="1">
                <a:solidFill>
                  <a:srgbClr val="232629"/>
                </a:solidFill>
                <a:latin typeface="Times New Roman" panose="02020603050405020304" pitchFamily="18" charset="0"/>
                <a:cs typeface="Times New Roman" panose="02020603050405020304" pitchFamily="18" charset="0"/>
              </a:rPr>
              <a:t>appletviewer</a:t>
            </a:r>
            <a:r>
              <a:rPr lang="en-IN" sz="1800" dirty="0">
                <a:solidFill>
                  <a:srgbClr val="232629"/>
                </a:solidFill>
                <a:latin typeface="Times New Roman" panose="02020603050405020304" pitchFamily="18" charset="0"/>
                <a:cs typeface="Times New Roman" panose="02020603050405020304" pitchFamily="18" charset="0"/>
              </a:rPr>
              <a:t> runs an applet in the window. It is usually the fastest and easiest way to test an applet. Create an applet containing the &lt;applet&gt; tag in the comment and compile it. It is for testing purposes only.</a:t>
            </a:r>
          </a:p>
        </p:txBody>
      </p:sp>
      <p:sp>
        <p:nvSpPr>
          <p:cNvPr id="4" name="Date Placeholder 3">
            <a:extLst>
              <a:ext uri="{FF2B5EF4-FFF2-40B4-BE49-F238E27FC236}">
                <a16:creationId xmlns:a16="http://schemas.microsoft.com/office/drawing/2014/main" xmlns="" id="{C6CADD45-5CD0-F630-8DB1-B2C302FB4639}"/>
              </a:ext>
            </a:extLst>
          </p:cNvPr>
          <p:cNvSpPr>
            <a:spLocks noGrp="1"/>
          </p:cNvSpPr>
          <p:nvPr>
            <p:ph type="dt" sz="half" idx="10"/>
          </p:nvPr>
        </p:nvSpPr>
        <p:spPr/>
        <p:txBody>
          <a:bodyPr/>
          <a:lstStyle/>
          <a:p>
            <a:fld id="{8A42BACB-7B4B-4AF7-9929-C5008C2C88B0}" type="datetime1">
              <a:rPr lang="en-IN" smtClean="0"/>
              <a:t>28-08-2023</a:t>
            </a:fld>
            <a:endParaRPr lang="en-IN" dirty="0"/>
          </a:p>
        </p:txBody>
      </p:sp>
      <p:sp>
        <p:nvSpPr>
          <p:cNvPr id="5" name="Footer Placeholder 4">
            <a:extLst>
              <a:ext uri="{FF2B5EF4-FFF2-40B4-BE49-F238E27FC236}">
                <a16:creationId xmlns:a16="http://schemas.microsoft.com/office/drawing/2014/main" xmlns="" id="{54F4EBBA-1F87-4088-52E3-BAB393B9F554}"/>
              </a:ext>
            </a:extLst>
          </p:cNvPr>
          <p:cNvSpPr>
            <a:spLocks noGrp="1"/>
          </p:cNvSpPr>
          <p:nvPr>
            <p:ph type="ftr" sz="quarter" idx="11"/>
          </p:nvPr>
        </p:nvSpPr>
        <p:spPr/>
        <p:txBody>
          <a:bodyPr/>
          <a:lstStyle/>
          <a:p>
            <a:r>
              <a:rPr lang="en-IN" smtClean="0"/>
              <a:t>APP Faculties - CINTEL</a:t>
            </a:r>
            <a:endParaRPr lang="en-IN" dirty="0"/>
          </a:p>
        </p:txBody>
      </p:sp>
      <p:sp>
        <p:nvSpPr>
          <p:cNvPr id="6" name="Slide Number Placeholder 5">
            <a:extLst>
              <a:ext uri="{FF2B5EF4-FFF2-40B4-BE49-F238E27FC236}">
                <a16:creationId xmlns:a16="http://schemas.microsoft.com/office/drawing/2014/main" xmlns="" id="{CBA2D7EC-46D4-EEF9-FE8E-F065AA4B1F39}"/>
              </a:ext>
            </a:extLst>
          </p:cNvPr>
          <p:cNvSpPr>
            <a:spLocks noGrp="1"/>
          </p:cNvSpPr>
          <p:nvPr>
            <p:ph type="sldNum" sz="quarter" idx="12"/>
          </p:nvPr>
        </p:nvSpPr>
        <p:spPr/>
        <p:txBody>
          <a:bodyPr/>
          <a:lstStyle/>
          <a:p>
            <a:fld id="{6DE21BCB-44D1-4B3A-ADF0-DF0465C2F5A4}" type="slidenum">
              <a:rPr lang="en-IN" smtClean="0"/>
              <a:pPr/>
              <a:t>61</a:t>
            </a:fld>
            <a:endParaRPr lang="en-IN" dirty="0"/>
          </a:p>
        </p:txBody>
      </p:sp>
      <p:sp>
        <p:nvSpPr>
          <p:cNvPr id="9" name="TextBox 8">
            <a:extLst>
              <a:ext uri="{FF2B5EF4-FFF2-40B4-BE49-F238E27FC236}">
                <a16:creationId xmlns:a16="http://schemas.microsoft.com/office/drawing/2014/main" xmlns="" id="{A8CC8090-8C9A-1849-AF9F-45958CBA3870}"/>
              </a:ext>
            </a:extLst>
          </p:cNvPr>
          <p:cNvSpPr txBox="1"/>
          <p:nvPr/>
        </p:nvSpPr>
        <p:spPr>
          <a:xfrm>
            <a:off x="237993" y="1846728"/>
            <a:ext cx="5221086" cy="4524315"/>
          </a:xfrm>
          <a:prstGeom prst="rect">
            <a:avLst/>
          </a:prstGeom>
          <a:noFill/>
          <a:ln>
            <a:solidFill>
              <a:schemeClr val="accent2"/>
            </a:solidFill>
          </a:ln>
        </p:spPr>
        <p:txBody>
          <a:bodyPr wrap="square" rtlCol="0">
            <a:spAutoFit/>
          </a:bodyPr>
          <a:lstStyle/>
          <a:p>
            <a:r>
              <a:rPr lang="en-IN" b="1" dirty="0"/>
              <a:t>//</a:t>
            </a:r>
            <a:r>
              <a:rPr lang="en-IN" b="1" dirty="0">
                <a:solidFill>
                  <a:srgbClr val="00B050"/>
                </a:solidFill>
              </a:rPr>
              <a:t>FirstApplet.java  </a:t>
            </a:r>
          </a:p>
          <a:p>
            <a:r>
              <a:rPr lang="en-IN" dirty="0"/>
              <a:t>import </a:t>
            </a:r>
            <a:r>
              <a:rPr lang="en-IN" dirty="0" err="1"/>
              <a:t>java.applet.Applet</a:t>
            </a:r>
            <a:r>
              <a:rPr lang="en-IN" dirty="0"/>
              <a:t>;  </a:t>
            </a:r>
          </a:p>
          <a:p>
            <a:r>
              <a:rPr lang="en-IN" dirty="0"/>
              <a:t>import </a:t>
            </a:r>
            <a:r>
              <a:rPr lang="en-IN" dirty="0" err="1"/>
              <a:t>java.awt.Graphics</a:t>
            </a:r>
            <a:r>
              <a:rPr lang="en-IN" dirty="0"/>
              <a:t>;  </a:t>
            </a:r>
          </a:p>
          <a:p>
            <a:r>
              <a:rPr lang="en-IN" dirty="0"/>
              <a:t>public class </a:t>
            </a:r>
            <a:r>
              <a:rPr lang="en-IN" b="1" dirty="0" err="1">
                <a:solidFill>
                  <a:srgbClr val="B01C35"/>
                </a:solidFill>
              </a:rPr>
              <a:t>FirstApplet</a:t>
            </a:r>
            <a:r>
              <a:rPr lang="en-IN" dirty="0"/>
              <a:t> extends Applet</a:t>
            </a:r>
          </a:p>
          <a:p>
            <a:r>
              <a:rPr lang="en-IN" dirty="0"/>
              <a:t>{  </a:t>
            </a:r>
          </a:p>
          <a:p>
            <a:r>
              <a:rPr lang="en-IN" dirty="0"/>
              <a:t>        public void paint(Graphics g)</a:t>
            </a:r>
          </a:p>
          <a:p>
            <a:r>
              <a:rPr lang="en-IN" dirty="0"/>
              <a:t>      {  </a:t>
            </a:r>
          </a:p>
          <a:p>
            <a:r>
              <a:rPr lang="en-IN" dirty="0"/>
              <a:t> </a:t>
            </a:r>
            <a:r>
              <a:rPr lang="en-IN" dirty="0" err="1"/>
              <a:t>g.drawString</a:t>
            </a:r>
            <a:r>
              <a:rPr lang="en-IN" dirty="0"/>
              <a:t>("welcome to my first applet",10,50);  </a:t>
            </a:r>
          </a:p>
          <a:p>
            <a:r>
              <a:rPr lang="en-IN" dirty="0"/>
              <a:t>      }  </a:t>
            </a:r>
          </a:p>
          <a:p>
            <a:r>
              <a:rPr lang="en-IN" dirty="0"/>
              <a:t> }  </a:t>
            </a:r>
          </a:p>
          <a:p>
            <a:endParaRPr lang="en-IN" dirty="0"/>
          </a:p>
          <a:p>
            <a:r>
              <a:rPr lang="en-IN" dirty="0">
                <a:solidFill>
                  <a:srgbClr val="B01C35"/>
                </a:solidFill>
              </a:rPr>
              <a:t>/*   This is saved as FirstApplet.html</a:t>
            </a:r>
          </a:p>
          <a:p>
            <a:r>
              <a:rPr lang="en-IN" dirty="0">
                <a:solidFill>
                  <a:srgbClr val="B01C35"/>
                </a:solidFill>
              </a:rPr>
              <a:t>&lt;applet code="</a:t>
            </a:r>
            <a:r>
              <a:rPr lang="en-IN" dirty="0" err="1">
                <a:solidFill>
                  <a:srgbClr val="B01C35"/>
                </a:solidFill>
              </a:rPr>
              <a:t>FirstApplet.class</a:t>
            </a:r>
            <a:r>
              <a:rPr lang="en-IN" dirty="0">
                <a:solidFill>
                  <a:srgbClr val="B01C35"/>
                </a:solidFill>
              </a:rPr>
              <a:t>" width="300" height="300"&gt; </a:t>
            </a:r>
          </a:p>
          <a:p>
            <a:r>
              <a:rPr lang="en-IN" dirty="0">
                <a:solidFill>
                  <a:srgbClr val="B01C35"/>
                </a:solidFill>
              </a:rPr>
              <a:t>&lt;/applet&gt; </a:t>
            </a:r>
          </a:p>
          <a:p>
            <a:r>
              <a:rPr lang="en-IN" dirty="0">
                <a:solidFill>
                  <a:srgbClr val="B01C35"/>
                </a:solidFill>
              </a:rPr>
              <a:t>*/ </a:t>
            </a:r>
          </a:p>
        </p:txBody>
      </p:sp>
      <p:sp>
        <p:nvSpPr>
          <p:cNvPr id="10" name="Title 4">
            <a:extLst>
              <a:ext uri="{FF2B5EF4-FFF2-40B4-BE49-F238E27FC236}">
                <a16:creationId xmlns:a16="http://schemas.microsoft.com/office/drawing/2014/main" xmlns="" id="{505DFF77-5AEF-4DE3-40A5-8BF66772840C}"/>
              </a:ext>
            </a:extLst>
          </p:cNvPr>
          <p:cNvSpPr txBox="1">
            <a:spLocks/>
          </p:cNvSpPr>
          <p:nvPr/>
        </p:nvSpPr>
        <p:spPr>
          <a:xfrm>
            <a:off x="627529" y="0"/>
            <a:ext cx="9475695" cy="4667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Times New Roman" panose="02020603050405020304" pitchFamily="18" charset="0"/>
                <a:cs typeface="Times New Roman" panose="02020603050405020304" pitchFamily="18" charset="0"/>
              </a:rPr>
              <a:t>JAVA APPLETS </a:t>
            </a:r>
            <a:endParaRPr lang="en-IN" sz="36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xmlns="" id="{53B68FB9-2665-0CEA-AE0E-12D79F357860}"/>
              </a:ext>
            </a:extLst>
          </p:cNvPr>
          <p:cNvSpPr txBox="1"/>
          <p:nvPr/>
        </p:nvSpPr>
        <p:spPr>
          <a:xfrm>
            <a:off x="5459079" y="2970112"/>
            <a:ext cx="6396317" cy="3400931"/>
          </a:xfrm>
          <a:prstGeom prst="rect">
            <a:avLst/>
          </a:prstGeom>
          <a:noFill/>
          <a:ln>
            <a:solidFill>
              <a:schemeClr val="accent2"/>
            </a:solidFill>
          </a:ln>
        </p:spPr>
        <p:txBody>
          <a:bodyPr wrap="square" rtlCol="0">
            <a:spAutoFit/>
          </a:bodyPr>
          <a:lstStyle/>
          <a:p>
            <a:r>
              <a:rPr lang="en-IN" b="1" i="1" dirty="0">
                <a:solidFill>
                  <a:srgbClr val="B01C35"/>
                </a:solidFill>
              </a:rPr>
              <a:t>To run an applet using the </a:t>
            </a:r>
            <a:r>
              <a:rPr lang="en-IN" b="1" i="1" dirty="0" err="1">
                <a:solidFill>
                  <a:srgbClr val="B01C35"/>
                </a:solidFill>
              </a:rPr>
              <a:t>appletviewer</a:t>
            </a:r>
            <a:r>
              <a:rPr lang="en-IN" b="1" i="1" dirty="0">
                <a:solidFill>
                  <a:srgbClr val="B01C35"/>
                </a:solidFill>
              </a:rPr>
              <a:t> tool, write in the command prompt:</a:t>
            </a:r>
          </a:p>
          <a:p>
            <a:endParaRPr lang="en-IN" dirty="0"/>
          </a:p>
          <a:p>
            <a:r>
              <a:rPr lang="en-IN" b="1" dirty="0">
                <a:solidFill>
                  <a:srgbClr val="B01C35"/>
                </a:solidFill>
              </a:rPr>
              <a:t>c:\&gt;</a:t>
            </a:r>
            <a:r>
              <a:rPr lang="en-IN" b="1" dirty="0">
                <a:solidFill>
                  <a:srgbClr val="006EC0"/>
                </a:solidFill>
              </a:rPr>
              <a:t>javac FirstApplet.java</a:t>
            </a:r>
          </a:p>
          <a:p>
            <a:r>
              <a:rPr lang="en-IN" b="1" dirty="0">
                <a:solidFill>
                  <a:srgbClr val="B01C35"/>
                </a:solidFill>
              </a:rPr>
              <a:t>c:\&gt;</a:t>
            </a:r>
            <a:r>
              <a:rPr lang="en-IN" b="1" dirty="0">
                <a:solidFill>
                  <a:srgbClr val="006EC0"/>
                </a:solidFill>
              </a:rPr>
              <a:t>appletviewer FirstApplet.java</a:t>
            </a:r>
          </a:p>
          <a:p>
            <a:r>
              <a:rPr lang="en-IN" b="1" dirty="0">
                <a:solidFill>
                  <a:srgbClr val="B01C35"/>
                </a:solidFill>
              </a:rPr>
              <a:t>c:\&gt;</a:t>
            </a:r>
            <a:r>
              <a:rPr lang="en-IN" b="1" dirty="0">
                <a:solidFill>
                  <a:srgbClr val="006EC0"/>
                </a:solidFill>
              </a:rPr>
              <a:t>appletviewer FirstApplet.html</a:t>
            </a:r>
          </a:p>
          <a:p>
            <a:endParaRPr lang="en-IN" b="1" dirty="0">
              <a:solidFill>
                <a:srgbClr val="006EC0"/>
              </a:solidFill>
            </a:endParaRPr>
          </a:p>
          <a:p>
            <a:r>
              <a:rPr lang="en-IN" b="1" dirty="0">
                <a:solidFill>
                  <a:srgbClr val="006EC0"/>
                </a:solidFill>
              </a:rPr>
              <a:t>Here,</a:t>
            </a:r>
          </a:p>
          <a:p>
            <a:pPr marL="285750" indent="-285750">
              <a:buFont typeface="Arial" panose="020B0604020202020204" pitchFamily="34" charset="0"/>
              <a:buChar char="•"/>
            </a:pPr>
            <a:r>
              <a:rPr lang="en-IN" b="1" dirty="0" err="1">
                <a:solidFill>
                  <a:srgbClr val="FF0000"/>
                </a:solidFill>
              </a:rPr>
              <a:t>javac</a:t>
            </a:r>
            <a:r>
              <a:rPr lang="en-IN" b="1" dirty="0"/>
              <a:t> </a:t>
            </a:r>
            <a:r>
              <a:rPr lang="en-IN" sz="1700" dirty="0">
                <a:latin typeface="Times New Roman" panose="02020603050405020304" pitchFamily="18" charset="0"/>
                <a:cs typeface="Times New Roman" panose="02020603050405020304" pitchFamily="18" charset="0"/>
              </a:rPr>
              <a:t>is the compiler that compiles java codes using a command line.</a:t>
            </a:r>
          </a:p>
          <a:p>
            <a:pPr marL="285750" indent="-285750">
              <a:buFont typeface="Arial" panose="020B0604020202020204" pitchFamily="34" charset="0"/>
              <a:buChar char="•"/>
            </a:pPr>
            <a:r>
              <a:rPr lang="en-IN" b="1" dirty="0">
                <a:solidFill>
                  <a:srgbClr val="EC2914"/>
                </a:solidFill>
              </a:rPr>
              <a:t>FirstApplet.java </a:t>
            </a:r>
            <a:r>
              <a:rPr lang="en-IN" dirty="0"/>
              <a:t>is the applet class to be tested.</a:t>
            </a:r>
          </a:p>
          <a:p>
            <a:pPr marL="285750" indent="-285750">
              <a:buFont typeface="Arial" panose="020B0604020202020204" pitchFamily="34" charset="0"/>
              <a:buChar char="•"/>
            </a:pPr>
            <a:r>
              <a:rPr lang="en-IN" b="1" dirty="0" err="1">
                <a:solidFill>
                  <a:srgbClr val="EC2914"/>
                </a:solidFill>
              </a:rPr>
              <a:t>appletviewer</a:t>
            </a:r>
            <a:r>
              <a:rPr lang="en-IN" dirty="0"/>
              <a:t> is a tool that tests the applet class.</a:t>
            </a:r>
          </a:p>
        </p:txBody>
      </p:sp>
      <p:sp>
        <p:nvSpPr>
          <p:cNvPr id="7" name="TextBox 6">
            <a:extLst>
              <a:ext uri="{FF2B5EF4-FFF2-40B4-BE49-F238E27FC236}">
                <a16:creationId xmlns:a16="http://schemas.microsoft.com/office/drawing/2014/main" xmlns="" id="{F54E791D-FC2E-D4A4-127A-90F72E5ACE49}"/>
              </a:ext>
            </a:extLst>
          </p:cNvPr>
          <p:cNvSpPr txBox="1"/>
          <p:nvPr/>
        </p:nvSpPr>
        <p:spPr>
          <a:xfrm>
            <a:off x="0" y="0"/>
            <a:ext cx="12192000" cy="6858000"/>
          </a:xfrm>
          <a:prstGeom prst="rect">
            <a:avLst/>
          </a:prstGeom>
          <a:noFill/>
          <a:ln w="76200">
            <a:solidFill>
              <a:srgbClr val="FFC000"/>
            </a:solidFill>
          </a:ln>
        </p:spPr>
        <p:txBody>
          <a:bodyPr wrap="square">
            <a:spAutoFit/>
          </a:bodyPr>
          <a:lstStyle/>
          <a:p>
            <a:endParaRPr lang="en-IN" dirty="0"/>
          </a:p>
        </p:txBody>
      </p:sp>
      <p:sp>
        <p:nvSpPr>
          <p:cNvPr id="8" name="Title 4">
            <a:extLst>
              <a:ext uri="{FF2B5EF4-FFF2-40B4-BE49-F238E27FC236}">
                <a16:creationId xmlns:a16="http://schemas.microsoft.com/office/drawing/2014/main" xmlns="" id="{C552C476-23A7-0617-0C60-0335C91BEF2B}"/>
              </a:ext>
            </a:extLst>
          </p:cNvPr>
          <p:cNvSpPr>
            <a:spLocks noGrp="1"/>
          </p:cNvSpPr>
          <p:nvPr>
            <p:ph type="title"/>
          </p:nvPr>
        </p:nvSpPr>
        <p:spPr>
          <a:xfrm>
            <a:off x="71021" y="0"/>
            <a:ext cx="9969449" cy="538352"/>
          </a:xfr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txBody>
          <a:bodyPr>
            <a:noAutofit/>
          </a:bodyPr>
          <a:lstStyle/>
          <a:p>
            <a:pPr algn="ctr"/>
            <a:r>
              <a:rPr lang="en-US" sz="3600" b="1" dirty="0">
                <a:latin typeface="Times New Roman" panose="02020603050405020304" pitchFamily="18" charset="0"/>
                <a:cs typeface="Times New Roman" panose="02020603050405020304" pitchFamily="18" charset="0"/>
              </a:rPr>
              <a:t>JAVA APPLETS </a:t>
            </a:r>
            <a:endParaRPr lang="en-IN" sz="3600" b="1" dirty="0">
              <a:latin typeface="Times New Roman" panose="02020603050405020304" pitchFamily="18" charset="0"/>
              <a:cs typeface="Times New Roman" panose="02020603050405020304" pitchFamily="18" charset="0"/>
            </a:endParaRPr>
          </a:p>
        </p:txBody>
      </p:sp>
      <p:sp>
        <p:nvSpPr>
          <p:cNvPr id="11" name="Date Placeholder 5"/>
          <p:cNvSpPr txBox="1">
            <a:spLocks/>
          </p:cNvSpPr>
          <p:nvPr/>
        </p:nvSpPr>
        <p:spPr>
          <a:xfrm>
            <a:off x="0" y="6496050"/>
            <a:ext cx="40386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1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B50BFFBF-F734-44E5-BDDD-7F962E4810AF}" type="datetime1">
              <a:rPr lang="en-IN" smtClean="0">
                <a:solidFill>
                  <a:srgbClr val="0000FF"/>
                </a:solidFill>
                <a:latin typeface="Bookman Old Style" panose="02050604050505020204" pitchFamily="18" charset="0"/>
              </a:rPr>
              <a:pPr/>
              <a:t>28-08-2023</a:t>
            </a:fld>
            <a:endParaRPr lang="en-IN" dirty="0">
              <a:solidFill>
                <a:srgbClr val="0000FF"/>
              </a:solidFill>
              <a:latin typeface="Bookman Old Style" panose="02050604050505020204" pitchFamily="18" charset="0"/>
            </a:endParaRPr>
          </a:p>
        </p:txBody>
      </p:sp>
      <p:sp>
        <p:nvSpPr>
          <p:cNvPr id="13" name="Date Placeholder 5"/>
          <p:cNvSpPr txBox="1">
            <a:spLocks/>
          </p:cNvSpPr>
          <p:nvPr/>
        </p:nvSpPr>
        <p:spPr>
          <a:xfrm>
            <a:off x="4048262" y="6489699"/>
            <a:ext cx="8143738"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Tree>
    <p:extLst>
      <p:ext uri="{BB962C8B-B14F-4D97-AF65-F5344CB8AC3E}">
        <p14:creationId xmlns:p14="http://schemas.microsoft.com/office/powerpoint/2010/main" val="180306502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1B10642-6E4F-F427-A403-0008737936F6}"/>
              </a:ext>
            </a:extLst>
          </p:cNvPr>
          <p:cNvSpPr>
            <a:spLocks noGrp="1"/>
          </p:cNvSpPr>
          <p:nvPr>
            <p:ph type="title"/>
          </p:nvPr>
        </p:nvSpPr>
        <p:spPr/>
        <p:txBody>
          <a:bodyPr/>
          <a:lstStyle/>
          <a:p>
            <a:r>
              <a:rPr lang="en-US" dirty="0"/>
              <a:t>Output</a:t>
            </a:r>
            <a:endParaRPr lang="en-IN" dirty="0"/>
          </a:p>
        </p:txBody>
      </p:sp>
      <p:pic>
        <p:nvPicPr>
          <p:cNvPr id="8" name="Content Placeholder 7">
            <a:extLst>
              <a:ext uri="{FF2B5EF4-FFF2-40B4-BE49-F238E27FC236}">
                <a16:creationId xmlns:a16="http://schemas.microsoft.com/office/drawing/2014/main" xmlns="" id="{89523803-4D9E-3886-31EF-FAAB42B514D5}"/>
              </a:ext>
            </a:extLst>
          </p:cNvPr>
          <p:cNvPicPr>
            <a:picLocks noGrp="1" noChangeAspect="1"/>
          </p:cNvPicPr>
          <p:nvPr>
            <p:ph idx="1"/>
          </p:nvPr>
        </p:nvPicPr>
        <p:blipFill>
          <a:blip r:embed="rId2"/>
          <a:stretch>
            <a:fillRect/>
          </a:stretch>
        </p:blipFill>
        <p:spPr>
          <a:xfrm>
            <a:off x="1811044" y="2434431"/>
            <a:ext cx="6960093" cy="3646773"/>
          </a:xfrm>
          <a:prstGeom prst="rect">
            <a:avLst/>
          </a:prstGeom>
        </p:spPr>
      </p:pic>
      <p:sp>
        <p:nvSpPr>
          <p:cNvPr id="4" name="Date Placeholder 3">
            <a:extLst>
              <a:ext uri="{FF2B5EF4-FFF2-40B4-BE49-F238E27FC236}">
                <a16:creationId xmlns:a16="http://schemas.microsoft.com/office/drawing/2014/main" xmlns="" id="{12D1ACCF-E632-2226-31D6-BDBFC6A626FF}"/>
              </a:ext>
            </a:extLst>
          </p:cNvPr>
          <p:cNvSpPr>
            <a:spLocks noGrp="1"/>
          </p:cNvSpPr>
          <p:nvPr>
            <p:ph type="dt" sz="half" idx="10"/>
          </p:nvPr>
        </p:nvSpPr>
        <p:spPr/>
        <p:txBody>
          <a:bodyPr/>
          <a:lstStyle/>
          <a:p>
            <a:fld id="{1188193A-8AF9-4812-A97A-796713429439}" type="datetime1">
              <a:rPr lang="en-IN" smtClean="0"/>
              <a:t>28-08-2023</a:t>
            </a:fld>
            <a:endParaRPr lang="en-IN" dirty="0"/>
          </a:p>
        </p:txBody>
      </p:sp>
      <p:sp>
        <p:nvSpPr>
          <p:cNvPr id="5" name="Footer Placeholder 4">
            <a:extLst>
              <a:ext uri="{FF2B5EF4-FFF2-40B4-BE49-F238E27FC236}">
                <a16:creationId xmlns:a16="http://schemas.microsoft.com/office/drawing/2014/main" xmlns="" id="{98CC5048-E208-D047-2982-BBEF70C3FB3C}"/>
              </a:ext>
            </a:extLst>
          </p:cNvPr>
          <p:cNvSpPr>
            <a:spLocks noGrp="1"/>
          </p:cNvSpPr>
          <p:nvPr>
            <p:ph type="ftr" sz="quarter" idx="11"/>
          </p:nvPr>
        </p:nvSpPr>
        <p:spPr/>
        <p:txBody>
          <a:bodyPr/>
          <a:lstStyle/>
          <a:p>
            <a:r>
              <a:rPr lang="en-IN" smtClean="0"/>
              <a:t>APP Faculties - CINTEL</a:t>
            </a:r>
            <a:endParaRPr lang="en-IN" dirty="0"/>
          </a:p>
        </p:txBody>
      </p:sp>
      <p:sp>
        <p:nvSpPr>
          <p:cNvPr id="6" name="Slide Number Placeholder 5">
            <a:extLst>
              <a:ext uri="{FF2B5EF4-FFF2-40B4-BE49-F238E27FC236}">
                <a16:creationId xmlns:a16="http://schemas.microsoft.com/office/drawing/2014/main" xmlns="" id="{F4A83A8F-D9B7-7DB6-AA1E-347B1181C6CC}"/>
              </a:ext>
            </a:extLst>
          </p:cNvPr>
          <p:cNvSpPr>
            <a:spLocks noGrp="1"/>
          </p:cNvSpPr>
          <p:nvPr>
            <p:ph type="sldNum" sz="quarter" idx="12"/>
          </p:nvPr>
        </p:nvSpPr>
        <p:spPr/>
        <p:txBody>
          <a:bodyPr/>
          <a:lstStyle/>
          <a:p>
            <a:fld id="{6DE21BCB-44D1-4B3A-ADF0-DF0465C2F5A4}" type="slidenum">
              <a:rPr lang="en-IN" smtClean="0"/>
              <a:pPr/>
              <a:t>62</a:t>
            </a:fld>
            <a:endParaRPr lang="en-IN" dirty="0"/>
          </a:p>
        </p:txBody>
      </p:sp>
      <p:sp>
        <p:nvSpPr>
          <p:cNvPr id="9" name="Title 4">
            <a:extLst>
              <a:ext uri="{FF2B5EF4-FFF2-40B4-BE49-F238E27FC236}">
                <a16:creationId xmlns:a16="http://schemas.microsoft.com/office/drawing/2014/main" xmlns="" id="{E1EBCFE5-04AC-45D2-FD31-08EC23F7573F}"/>
              </a:ext>
            </a:extLst>
          </p:cNvPr>
          <p:cNvSpPr txBox="1">
            <a:spLocks/>
          </p:cNvSpPr>
          <p:nvPr/>
        </p:nvSpPr>
        <p:spPr>
          <a:xfrm>
            <a:off x="627529" y="0"/>
            <a:ext cx="9475695" cy="4667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Times New Roman" panose="02020603050405020304" pitchFamily="18" charset="0"/>
                <a:cs typeface="Times New Roman" panose="02020603050405020304" pitchFamily="18" charset="0"/>
              </a:rPr>
              <a:t>JAVA APPLETS </a:t>
            </a:r>
            <a:endParaRPr lang="en-IN" sz="36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xmlns="" id="{D4582F84-B9E8-C94E-27AE-776E06185954}"/>
              </a:ext>
            </a:extLst>
          </p:cNvPr>
          <p:cNvSpPr txBox="1"/>
          <p:nvPr/>
        </p:nvSpPr>
        <p:spPr>
          <a:xfrm>
            <a:off x="0" y="0"/>
            <a:ext cx="12192000" cy="6858000"/>
          </a:xfrm>
          <a:prstGeom prst="rect">
            <a:avLst/>
          </a:prstGeom>
          <a:noFill/>
          <a:ln w="76200">
            <a:solidFill>
              <a:srgbClr val="FFC000"/>
            </a:solidFill>
          </a:ln>
        </p:spPr>
        <p:txBody>
          <a:bodyPr wrap="square">
            <a:spAutoFit/>
          </a:bodyPr>
          <a:lstStyle/>
          <a:p>
            <a:endParaRPr lang="en-IN" dirty="0"/>
          </a:p>
        </p:txBody>
      </p:sp>
      <p:sp>
        <p:nvSpPr>
          <p:cNvPr id="10" name="Title 4">
            <a:extLst>
              <a:ext uri="{FF2B5EF4-FFF2-40B4-BE49-F238E27FC236}">
                <a16:creationId xmlns:a16="http://schemas.microsoft.com/office/drawing/2014/main" xmlns="" id="{CDD83F25-DD02-5AF0-6AFD-FCDEBF2B828E}"/>
              </a:ext>
            </a:extLst>
          </p:cNvPr>
          <p:cNvSpPr txBox="1">
            <a:spLocks/>
          </p:cNvSpPr>
          <p:nvPr/>
        </p:nvSpPr>
        <p:spPr>
          <a:xfrm>
            <a:off x="71021" y="0"/>
            <a:ext cx="9969449" cy="538352"/>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latin typeface="Times New Roman" panose="02020603050405020304" pitchFamily="18" charset="0"/>
                <a:cs typeface="Times New Roman" panose="02020603050405020304" pitchFamily="18" charset="0"/>
              </a:rPr>
              <a:t>JAVA APPLETS </a:t>
            </a:r>
            <a:endParaRPr lang="en-IN" sz="3600" b="1" dirty="0">
              <a:latin typeface="Times New Roman" panose="02020603050405020304" pitchFamily="18" charset="0"/>
              <a:cs typeface="Times New Roman" panose="02020603050405020304" pitchFamily="18" charset="0"/>
            </a:endParaRPr>
          </a:p>
        </p:txBody>
      </p:sp>
      <p:sp>
        <p:nvSpPr>
          <p:cNvPr id="11" name="Date Placeholder 5"/>
          <p:cNvSpPr txBox="1">
            <a:spLocks/>
          </p:cNvSpPr>
          <p:nvPr/>
        </p:nvSpPr>
        <p:spPr>
          <a:xfrm>
            <a:off x="0" y="6496050"/>
            <a:ext cx="40386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1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B50BFFBF-F734-44E5-BDDD-7F962E4810AF}" type="datetime1">
              <a:rPr lang="en-IN" smtClean="0">
                <a:solidFill>
                  <a:srgbClr val="0000FF"/>
                </a:solidFill>
                <a:latin typeface="Bookman Old Style" panose="02050604050505020204" pitchFamily="18" charset="0"/>
              </a:rPr>
              <a:pPr/>
              <a:t>28-08-2023</a:t>
            </a:fld>
            <a:endParaRPr lang="en-IN" dirty="0">
              <a:solidFill>
                <a:srgbClr val="0000FF"/>
              </a:solidFill>
              <a:latin typeface="Bookman Old Style" panose="02050604050505020204" pitchFamily="18" charset="0"/>
            </a:endParaRPr>
          </a:p>
        </p:txBody>
      </p:sp>
      <p:sp>
        <p:nvSpPr>
          <p:cNvPr id="12" name="Date Placeholder 5"/>
          <p:cNvSpPr txBox="1">
            <a:spLocks/>
          </p:cNvSpPr>
          <p:nvPr/>
        </p:nvSpPr>
        <p:spPr>
          <a:xfrm>
            <a:off x="4038600" y="6459822"/>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Tree>
    <p:extLst>
      <p:ext uri="{BB962C8B-B14F-4D97-AF65-F5344CB8AC3E}">
        <p14:creationId xmlns:p14="http://schemas.microsoft.com/office/powerpoint/2010/main" val="407550952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96FF7DE-F4A0-A3B9-0C57-4B63E71E987F}"/>
              </a:ext>
            </a:extLst>
          </p:cNvPr>
          <p:cNvSpPr>
            <a:spLocks noGrp="1"/>
          </p:cNvSpPr>
          <p:nvPr>
            <p:ph idx="1"/>
          </p:nvPr>
        </p:nvSpPr>
        <p:spPr>
          <a:xfrm>
            <a:off x="80683" y="466726"/>
            <a:ext cx="11582400" cy="6026148"/>
          </a:xfrm>
        </p:spPr>
        <p:txBody>
          <a:bodyPr/>
          <a:lstStyle/>
          <a:p>
            <a:pPr marL="0" indent="0">
              <a:buNone/>
            </a:pPr>
            <a:r>
              <a:rPr lang="en-IN" sz="1800" b="1" dirty="0">
                <a:solidFill>
                  <a:srgbClr val="232629"/>
                </a:solidFill>
                <a:latin typeface="Times New Roman" panose="02020603050405020304" pitchFamily="18" charset="0"/>
                <a:cs typeface="Times New Roman" panose="02020603050405020304" pitchFamily="18" charset="0"/>
              </a:rPr>
              <a:t>Sample Applet Program-2:</a:t>
            </a:r>
          </a:p>
        </p:txBody>
      </p:sp>
      <p:sp>
        <p:nvSpPr>
          <p:cNvPr id="4" name="Date Placeholder 3">
            <a:extLst>
              <a:ext uri="{FF2B5EF4-FFF2-40B4-BE49-F238E27FC236}">
                <a16:creationId xmlns:a16="http://schemas.microsoft.com/office/drawing/2014/main" xmlns="" id="{C6CADD45-5CD0-F630-8DB1-B2C302FB4639}"/>
              </a:ext>
            </a:extLst>
          </p:cNvPr>
          <p:cNvSpPr>
            <a:spLocks noGrp="1"/>
          </p:cNvSpPr>
          <p:nvPr>
            <p:ph type="dt" sz="half" idx="10"/>
          </p:nvPr>
        </p:nvSpPr>
        <p:spPr/>
        <p:txBody>
          <a:bodyPr/>
          <a:lstStyle/>
          <a:p>
            <a:fld id="{11707339-9581-4B7A-A009-9B959670BD58}" type="datetime1">
              <a:rPr lang="en-IN" smtClean="0"/>
              <a:t>28-08-2023</a:t>
            </a:fld>
            <a:endParaRPr lang="en-IN" dirty="0"/>
          </a:p>
        </p:txBody>
      </p:sp>
      <p:sp>
        <p:nvSpPr>
          <p:cNvPr id="5" name="Footer Placeholder 4">
            <a:extLst>
              <a:ext uri="{FF2B5EF4-FFF2-40B4-BE49-F238E27FC236}">
                <a16:creationId xmlns:a16="http://schemas.microsoft.com/office/drawing/2014/main" xmlns="" id="{54F4EBBA-1F87-4088-52E3-BAB393B9F554}"/>
              </a:ext>
            </a:extLst>
          </p:cNvPr>
          <p:cNvSpPr>
            <a:spLocks noGrp="1"/>
          </p:cNvSpPr>
          <p:nvPr>
            <p:ph type="ftr" sz="quarter" idx="11"/>
          </p:nvPr>
        </p:nvSpPr>
        <p:spPr/>
        <p:txBody>
          <a:bodyPr/>
          <a:lstStyle/>
          <a:p>
            <a:r>
              <a:rPr lang="en-IN" smtClean="0"/>
              <a:t>APP Faculties - CINTEL</a:t>
            </a:r>
            <a:endParaRPr lang="en-IN" dirty="0"/>
          </a:p>
        </p:txBody>
      </p:sp>
      <p:sp>
        <p:nvSpPr>
          <p:cNvPr id="6" name="Slide Number Placeholder 5">
            <a:extLst>
              <a:ext uri="{FF2B5EF4-FFF2-40B4-BE49-F238E27FC236}">
                <a16:creationId xmlns:a16="http://schemas.microsoft.com/office/drawing/2014/main" xmlns="" id="{CBA2D7EC-46D4-EEF9-FE8E-F065AA4B1F39}"/>
              </a:ext>
            </a:extLst>
          </p:cNvPr>
          <p:cNvSpPr>
            <a:spLocks noGrp="1"/>
          </p:cNvSpPr>
          <p:nvPr>
            <p:ph type="sldNum" sz="quarter" idx="12"/>
          </p:nvPr>
        </p:nvSpPr>
        <p:spPr/>
        <p:txBody>
          <a:bodyPr/>
          <a:lstStyle/>
          <a:p>
            <a:fld id="{6DE21BCB-44D1-4B3A-ADF0-DF0465C2F5A4}" type="slidenum">
              <a:rPr lang="en-IN" smtClean="0"/>
              <a:pPr/>
              <a:t>63</a:t>
            </a:fld>
            <a:endParaRPr lang="en-IN" dirty="0"/>
          </a:p>
        </p:txBody>
      </p:sp>
      <p:sp>
        <p:nvSpPr>
          <p:cNvPr id="9" name="TextBox 8">
            <a:extLst>
              <a:ext uri="{FF2B5EF4-FFF2-40B4-BE49-F238E27FC236}">
                <a16:creationId xmlns:a16="http://schemas.microsoft.com/office/drawing/2014/main" xmlns="" id="{A8CC8090-8C9A-1849-AF9F-45958CBA3870}"/>
              </a:ext>
            </a:extLst>
          </p:cNvPr>
          <p:cNvSpPr txBox="1"/>
          <p:nvPr/>
        </p:nvSpPr>
        <p:spPr>
          <a:xfrm>
            <a:off x="144290" y="1038860"/>
            <a:ext cx="5221086" cy="4801314"/>
          </a:xfrm>
          <a:prstGeom prst="rect">
            <a:avLst/>
          </a:prstGeom>
          <a:noFill/>
          <a:ln>
            <a:solidFill>
              <a:schemeClr val="accent2"/>
            </a:solidFill>
          </a:ln>
        </p:spPr>
        <p:txBody>
          <a:bodyPr wrap="square" rtlCol="0">
            <a:spAutoFit/>
          </a:bodyPr>
          <a:lstStyle/>
          <a:p>
            <a:r>
              <a:rPr lang="en-IN" dirty="0"/>
              <a:t>package </a:t>
            </a:r>
            <a:r>
              <a:rPr lang="en-IN" dirty="0" err="1"/>
              <a:t>applet_ru</a:t>
            </a:r>
            <a:r>
              <a:rPr lang="en-IN" dirty="0"/>
              <a:t>;</a:t>
            </a:r>
          </a:p>
          <a:p>
            <a:r>
              <a:rPr lang="en-IN" dirty="0"/>
              <a:t>import </a:t>
            </a:r>
            <a:r>
              <a:rPr lang="en-IN" dirty="0" err="1"/>
              <a:t>java.awt</a:t>
            </a:r>
            <a:r>
              <a:rPr lang="en-IN" dirty="0"/>
              <a:t>.*;</a:t>
            </a:r>
          </a:p>
          <a:p>
            <a:r>
              <a:rPr lang="en-IN" dirty="0"/>
              <a:t>import </a:t>
            </a:r>
            <a:r>
              <a:rPr lang="en-IN" dirty="0" err="1"/>
              <a:t>java.applet</a:t>
            </a:r>
            <a:r>
              <a:rPr lang="en-IN" dirty="0"/>
              <a:t>.*;</a:t>
            </a:r>
          </a:p>
          <a:p>
            <a:r>
              <a:rPr lang="en-IN" dirty="0"/>
              <a:t>public class </a:t>
            </a:r>
            <a:r>
              <a:rPr lang="en-IN" dirty="0" err="1"/>
              <a:t>LoginPage</a:t>
            </a:r>
            <a:r>
              <a:rPr lang="en-IN" dirty="0"/>
              <a:t> extends Applet</a:t>
            </a:r>
          </a:p>
          <a:p>
            <a:r>
              <a:rPr lang="en-IN" dirty="0"/>
              <a:t>{</a:t>
            </a:r>
          </a:p>
          <a:p>
            <a:r>
              <a:rPr lang="en-IN" dirty="0"/>
              <a:t>    </a:t>
            </a:r>
            <a:r>
              <a:rPr lang="en-IN" dirty="0" err="1"/>
              <a:t>TextField</a:t>
            </a:r>
            <a:r>
              <a:rPr lang="en-IN" dirty="0"/>
              <a:t> </a:t>
            </a:r>
            <a:r>
              <a:rPr lang="en-IN" dirty="0" err="1"/>
              <a:t>Uname,pass</a:t>
            </a:r>
            <a:r>
              <a:rPr lang="en-IN" dirty="0"/>
              <a:t>;</a:t>
            </a:r>
          </a:p>
          <a:p>
            <a:r>
              <a:rPr lang="en-IN" dirty="0"/>
              <a:t>    Button b1,b2;</a:t>
            </a:r>
          </a:p>
          <a:p>
            <a:r>
              <a:rPr lang="en-IN" dirty="0"/>
              <a:t>    public void </a:t>
            </a:r>
            <a:r>
              <a:rPr lang="en-IN" dirty="0" err="1"/>
              <a:t>init</a:t>
            </a:r>
            <a:r>
              <a:rPr lang="en-IN" dirty="0"/>
              <a:t>()</a:t>
            </a:r>
          </a:p>
          <a:p>
            <a:r>
              <a:rPr lang="en-IN" dirty="0"/>
              <a:t>    {</a:t>
            </a:r>
          </a:p>
          <a:p>
            <a:r>
              <a:rPr lang="en-IN" dirty="0"/>
              <a:t>        Label n=new Label(“</a:t>
            </a:r>
            <a:r>
              <a:rPr lang="en-IN" dirty="0" err="1"/>
              <a:t>UserName</a:t>
            </a:r>
            <a:r>
              <a:rPr lang="en-IN" dirty="0"/>
              <a:t>:",</a:t>
            </a:r>
            <a:r>
              <a:rPr lang="en-IN" dirty="0" err="1"/>
              <a:t>Label.CENTER</a:t>
            </a:r>
            <a:r>
              <a:rPr lang="en-IN" dirty="0"/>
              <a:t>);</a:t>
            </a:r>
          </a:p>
          <a:p>
            <a:r>
              <a:rPr lang="en-IN" dirty="0"/>
              <a:t>        Label p=new Label("password:",</a:t>
            </a:r>
            <a:r>
              <a:rPr lang="en-IN" dirty="0" err="1"/>
              <a:t>Label.CENTER</a:t>
            </a:r>
            <a:r>
              <a:rPr lang="en-IN" dirty="0"/>
              <a:t>);</a:t>
            </a:r>
          </a:p>
          <a:p>
            <a:r>
              <a:rPr lang="en-IN" dirty="0"/>
              <a:t>        </a:t>
            </a:r>
            <a:r>
              <a:rPr lang="en-IN" dirty="0" err="1"/>
              <a:t>Uname</a:t>
            </a:r>
            <a:r>
              <a:rPr lang="en-IN" dirty="0"/>
              <a:t>=new </a:t>
            </a:r>
            <a:r>
              <a:rPr lang="en-IN" dirty="0" err="1"/>
              <a:t>TextField</a:t>
            </a:r>
            <a:r>
              <a:rPr lang="en-IN" dirty="0"/>
              <a:t>(20);</a:t>
            </a:r>
          </a:p>
          <a:p>
            <a:r>
              <a:rPr lang="en-IN" dirty="0"/>
              <a:t>        pass=new </a:t>
            </a:r>
            <a:r>
              <a:rPr lang="en-IN" dirty="0" err="1"/>
              <a:t>TextField</a:t>
            </a:r>
            <a:r>
              <a:rPr lang="en-IN" dirty="0"/>
              <a:t>(20);</a:t>
            </a:r>
          </a:p>
          <a:p>
            <a:r>
              <a:rPr lang="en-IN" dirty="0"/>
              <a:t>        </a:t>
            </a:r>
            <a:r>
              <a:rPr lang="en-IN" dirty="0" err="1"/>
              <a:t>pass.setEchoChar</a:t>
            </a:r>
            <a:r>
              <a:rPr lang="en-IN" dirty="0"/>
              <a:t>('$');</a:t>
            </a:r>
          </a:p>
          <a:p>
            <a:r>
              <a:rPr lang="en-IN" dirty="0"/>
              <a:t>        b1=new Button("submit");</a:t>
            </a:r>
          </a:p>
          <a:p>
            <a:r>
              <a:rPr lang="en-IN" dirty="0"/>
              <a:t>        b2=new Button("cancel");</a:t>
            </a:r>
          </a:p>
          <a:p>
            <a:endParaRPr lang="en-IN" dirty="0">
              <a:solidFill>
                <a:srgbClr val="B01C35"/>
              </a:solidFill>
            </a:endParaRPr>
          </a:p>
        </p:txBody>
      </p:sp>
      <p:sp>
        <p:nvSpPr>
          <p:cNvPr id="10" name="Title 4">
            <a:extLst>
              <a:ext uri="{FF2B5EF4-FFF2-40B4-BE49-F238E27FC236}">
                <a16:creationId xmlns:a16="http://schemas.microsoft.com/office/drawing/2014/main" xmlns="" id="{505DFF77-5AEF-4DE3-40A5-8BF66772840C}"/>
              </a:ext>
            </a:extLst>
          </p:cNvPr>
          <p:cNvSpPr txBox="1">
            <a:spLocks/>
          </p:cNvSpPr>
          <p:nvPr/>
        </p:nvSpPr>
        <p:spPr>
          <a:xfrm>
            <a:off x="627529" y="0"/>
            <a:ext cx="9475695" cy="4667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Times New Roman" panose="02020603050405020304" pitchFamily="18" charset="0"/>
                <a:cs typeface="Times New Roman" panose="02020603050405020304" pitchFamily="18" charset="0"/>
              </a:rPr>
              <a:t>JAVA APPLETS </a:t>
            </a:r>
            <a:endParaRPr lang="en-IN" sz="36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xmlns="" id="{53B68FB9-2665-0CEA-AE0E-12D79F357860}"/>
              </a:ext>
            </a:extLst>
          </p:cNvPr>
          <p:cNvSpPr txBox="1"/>
          <p:nvPr/>
        </p:nvSpPr>
        <p:spPr>
          <a:xfrm>
            <a:off x="5428983" y="1038860"/>
            <a:ext cx="6396317" cy="4801314"/>
          </a:xfrm>
          <a:prstGeom prst="rect">
            <a:avLst/>
          </a:prstGeom>
          <a:noFill/>
          <a:ln>
            <a:solidFill>
              <a:schemeClr val="accent2"/>
            </a:solidFill>
          </a:ln>
        </p:spPr>
        <p:txBody>
          <a:bodyPr wrap="square" rtlCol="0">
            <a:spAutoFit/>
          </a:bodyPr>
          <a:lstStyle/>
          <a:p>
            <a:r>
              <a:rPr lang="en-IN" dirty="0"/>
              <a:t>        add(n);</a:t>
            </a:r>
          </a:p>
          <a:p>
            <a:r>
              <a:rPr lang="en-IN" dirty="0"/>
              <a:t>        add(</a:t>
            </a:r>
            <a:r>
              <a:rPr lang="en-IN" dirty="0" err="1"/>
              <a:t>Uname</a:t>
            </a:r>
            <a:r>
              <a:rPr lang="en-IN" dirty="0"/>
              <a:t>);</a:t>
            </a:r>
          </a:p>
          <a:p>
            <a:r>
              <a:rPr lang="en-IN" dirty="0"/>
              <a:t>        add(p);</a:t>
            </a:r>
          </a:p>
          <a:p>
            <a:r>
              <a:rPr lang="en-IN" dirty="0"/>
              <a:t>        add(pass);</a:t>
            </a:r>
          </a:p>
          <a:p>
            <a:r>
              <a:rPr lang="en-IN" dirty="0"/>
              <a:t>        add(b1);</a:t>
            </a:r>
          </a:p>
          <a:p>
            <a:r>
              <a:rPr lang="en-IN" dirty="0"/>
              <a:t>        add(b2);</a:t>
            </a:r>
          </a:p>
          <a:p>
            <a:r>
              <a:rPr lang="en-IN" dirty="0"/>
              <a:t>        </a:t>
            </a:r>
            <a:r>
              <a:rPr lang="en-IN" dirty="0" err="1"/>
              <a:t>n.setBounds</a:t>
            </a:r>
            <a:r>
              <a:rPr lang="en-IN" dirty="0"/>
              <a:t>(70,90,90,60);</a:t>
            </a:r>
          </a:p>
          <a:p>
            <a:r>
              <a:rPr lang="en-IN" dirty="0"/>
              <a:t>        </a:t>
            </a:r>
            <a:r>
              <a:rPr lang="en-IN" dirty="0" err="1"/>
              <a:t>p.setBounds</a:t>
            </a:r>
            <a:r>
              <a:rPr lang="en-IN" dirty="0"/>
              <a:t>(70,130,90,60);</a:t>
            </a:r>
          </a:p>
          <a:p>
            <a:r>
              <a:rPr lang="en-IN" dirty="0"/>
              <a:t>        </a:t>
            </a:r>
            <a:r>
              <a:rPr lang="en-IN" dirty="0" err="1"/>
              <a:t>Uname.setBounds</a:t>
            </a:r>
            <a:r>
              <a:rPr lang="en-IN" dirty="0"/>
              <a:t>(280,100,90,20);</a:t>
            </a:r>
          </a:p>
          <a:p>
            <a:r>
              <a:rPr lang="en-IN" dirty="0"/>
              <a:t>        </a:t>
            </a:r>
            <a:r>
              <a:rPr lang="en-IN" dirty="0" err="1"/>
              <a:t>pass.setBounds</a:t>
            </a:r>
            <a:r>
              <a:rPr lang="en-IN" dirty="0"/>
              <a:t>(200,140,90,20);</a:t>
            </a:r>
          </a:p>
          <a:p>
            <a:r>
              <a:rPr lang="en-IN" dirty="0"/>
              <a:t>        b1.setBounds(100,260,70,40);</a:t>
            </a:r>
          </a:p>
          <a:p>
            <a:r>
              <a:rPr lang="en-IN" dirty="0"/>
              <a:t>        b2.setBounds(180,260,70,40);</a:t>
            </a:r>
          </a:p>
          <a:p>
            <a:r>
              <a:rPr lang="en-IN" dirty="0"/>
              <a:t>    }</a:t>
            </a:r>
          </a:p>
          <a:p>
            <a:r>
              <a:rPr lang="en-IN" dirty="0"/>
              <a:t>    public void paint(Graphics g)</a:t>
            </a:r>
          </a:p>
          <a:p>
            <a:r>
              <a:rPr lang="en-IN" dirty="0"/>
              <a:t>    {        repaint();</a:t>
            </a:r>
          </a:p>
          <a:p>
            <a:r>
              <a:rPr lang="en-IN" dirty="0"/>
              <a:t>    }</a:t>
            </a:r>
          </a:p>
          <a:p>
            <a:r>
              <a:rPr lang="en-IN" dirty="0"/>
              <a:t>}</a:t>
            </a:r>
          </a:p>
        </p:txBody>
      </p:sp>
      <p:sp>
        <p:nvSpPr>
          <p:cNvPr id="7" name="TextBox 6">
            <a:extLst>
              <a:ext uri="{FF2B5EF4-FFF2-40B4-BE49-F238E27FC236}">
                <a16:creationId xmlns:a16="http://schemas.microsoft.com/office/drawing/2014/main" xmlns="" id="{6E7B3530-36F0-76C1-2709-006FCF08A4C2}"/>
              </a:ext>
            </a:extLst>
          </p:cNvPr>
          <p:cNvSpPr txBox="1"/>
          <p:nvPr/>
        </p:nvSpPr>
        <p:spPr>
          <a:xfrm>
            <a:off x="0" y="0"/>
            <a:ext cx="12192000" cy="6858000"/>
          </a:xfrm>
          <a:prstGeom prst="rect">
            <a:avLst/>
          </a:prstGeom>
          <a:noFill/>
          <a:ln w="76200">
            <a:solidFill>
              <a:srgbClr val="FFC000"/>
            </a:solidFill>
          </a:ln>
        </p:spPr>
        <p:txBody>
          <a:bodyPr wrap="square">
            <a:spAutoFit/>
          </a:bodyPr>
          <a:lstStyle/>
          <a:p>
            <a:endParaRPr lang="en-IN" dirty="0"/>
          </a:p>
        </p:txBody>
      </p:sp>
      <p:sp>
        <p:nvSpPr>
          <p:cNvPr id="8" name="Title 4">
            <a:extLst>
              <a:ext uri="{FF2B5EF4-FFF2-40B4-BE49-F238E27FC236}">
                <a16:creationId xmlns:a16="http://schemas.microsoft.com/office/drawing/2014/main" xmlns="" id="{AA9A8C5C-C965-3AEE-010A-CD88EB38641E}"/>
              </a:ext>
            </a:extLst>
          </p:cNvPr>
          <p:cNvSpPr>
            <a:spLocks noGrp="1"/>
          </p:cNvSpPr>
          <p:nvPr>
            <p:ph type="title"/>
          </p:nvPr>
        </p:nvSpPr>
        <p:spPr>
          <a:xfrm>
            <a:off x="71021" y="62753"/>
            <a:ext cx="9969449" cy="475599"/>
          </a:xfr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txBody>
          <a:bodyPr>
            <a:noAutofit/>
          </a:bodyPr>
          <a:lstStyle/>
          <a:p>
            <a:pPr algn="ctr"/>
            <a:r>
              <a:rPr lang="en-US" sz="3600" b="1" dirty="0">
                <a:latin typeface="Times New Roman" panose="02020603050405020304" pitchFamily="18" charset="0"/>
                <a:cs typeface="Times New Roman" panose="02020603050405020304" pitchFamily="18" charset="0"/>
              </a:rPr>
              <a:t>JAVA APPLETS </a:t>
            </a:r>
            <a:endParaRPr lang="en-IN" sz="3600" b="1" dirty="0">
              <a:latin typeface="Times New Roman" panose="02020603050405020304" pitchFamily="18" charset="0"/>
              <a:cs typeface="Times New Roman" panose="02020603050405020304" pitchFamily="18" charset="0"/>
            </a:endParaRPr>
          </a:p>
        </p:txBody>
      </p:sp>
      <p:sp>
        <p:nvSpPr>
          <p:cNvPr id="11" name="Date Placeholder 5"/>
          <p:cNvSpPr txBox="1">
            <a:spLocks/>
          </p:cNvSpPr>
          <p:nvPr/>
        </p:nvSpPr>
        <p:spPr>
          <a:xfrm>
            <a:off x="0" y="6496050"/>
            <a:ext cx="40386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1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B50BFFBF-F734-44E5-BDDD-7F962E4810AF}" type="datetime1">
              <a:rPr lang="en-IN" smtClean="0">
                <a:solidFill>
                  <a:srgbClr val="0000FF"/>
                </a:solidFill>
                <a:latin typeface="Bookman Old Style" panose="02050604050505020204" pitchFamily="18" charset="0"/>
              </a:rPr>
              <a:pPr/>
              <a:t>28-08-2023</a:t>
            </a:fld>
            <a:endParaRPr lang="en-IN" dirty="0">
              <a:solidFill>
                <a:srgbClr val="0000FF"/>
              </a:solidFill>
              <a:latin typeface="Bookman Old Style" panose="02050604050505020204" pitchFamily="18" charset="0"/>
            </a:endParaRPr>
          </a:p>
        </p:txBody>
      </p:sp>
      <p:sp>
        <p:nvSpPr>
          <p:cNvPr id="13" name="Date Placeholder 5"/>
          <p:cNvSpPr txBox="1">
            <a:spLocks/>
          </p:cNvSpPr>
          <p:nvPr/>
        </p:nvSpPr>
        <p:spPr>
          <a:xfrm>
            <a:off x="4038600" y="6489699"/>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Tree>
    <p:extLst>
      <p:ext uri="{BB962C8B-B14F-4D97-AF65-F5344CB8AC3E}">
        <p14:creationId xmlns:p14="http://schemas.microsoft.com/office/powerpoint/2010/main" val="234153932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0A9103-5F38-889F-2C15-67B83560FA26}"/>
              </a:ext>
            </a:extLst>
          </p:cNvPr>
          <p:cNvSpPr>
            <a:spLocks noGrp="1"/>
          </p:cNvSpPr>
          <p:nvPr>
            <p:ph type="title"/>
          </p:nvPr>
        </p:nvSpPr>
        <p:spPr>
          <a:xfrm>
            <a:off x="838200" y="914400"/>
            <a:ext cx="10515600" cy="776288"/>
          </a:xfrm>
        </p:spPr>
        <p:txBody>
          <a:bodyPr/>
          <a:lstStyle/>
          <a:p>
            <a:r>
              <a:rPr lang="en-US" dirty="0"/>
              <a:t>Output:</a:t>
            </a:r>
            <a:endParaRPr lang="en-IN" dirty="0"/>
          </a:p>
        </p:txBody>
      </p:sp>
      <p:sp>
        <p:nvSpPr>
          <p:cNvPr id="11" name="Content Placeholder 10">
            <a:extLst>
              <a:ext uri="{FF2B5EF4-FFF2-40B4-BE49-F238E27FC236}">
                <a16:creationId xmlns:a16="http://schemas.microsoft.com/office/drawing/2014/main" xmlns="" id="{76BF0C28-8950-F629-338F-AF09CAC7CC50}"/>
              </a:ext>
            </a:extLst>
          </p:cNvPr>
          <p:cNvSpPr>
            <a:spLocks noGrp="1"/>
          </p:cNvSpPr>
          <p:nvPr>
            <p:ph idx="1"/>
          </p:nvPr>
        </p:nvSpPr>
        <p:spPr/>
        <p:txBody>
          <a:bodyPr/>
          <a:lstStyle/>
          <a:p>
            <a:pPr marL="0" indent="0">
              <a:buNone/>
            </a:pPr>
            <a:r>
              <a:rPr lang="en-US" dirty="0"/>
              <a:t>  </a:t>
            </a:r>
            <a:endParaRPr lang="en-IN" dirty="0"/>
          </a:p>
        </p:txBody>
      </p:sp>
      <p:sp>
        <p:nvSpPr>
          <p:cNvPr id="4" name="Date Placeholder 3">
            <a:extLst>
              <a:ext uri="{FF2B5EF4-FFF2-40B4-BE49-F238E27FC236}">
                <a16:creationId xmlns:a16="http://schemas.microsoft.com/office/drawing/2014/main" xmlns="" id="{41CFD96B-9265-1E56-39C1-C0A6A30331D4}"/>
              </a:ext>
            </a:extLst>
          </p:cNvPr>
          <p:cNvSpPr>
            <a:spLocks noGrp="1"/>
          </p:cNvSpPr>
          <p:nvPr>
            <p:ph type="dt" sz="half" idx="10"/>
          </p:nvPr>
        </p:nvSpPr>
        <p:spPr>
          <a:xfrm>
            <a:off x="838200" y="6688138"/>
            <a:ext cx="3902476" cy="365125"/>
          </a:xfrm>
        </p:spPr>
        <p:txBody>
          <a:bodyPr/>
          <a:lstStyle/>
          <a:p>
            <a:fld id="{7A999394-0123-4E3B-A185-641A1585F4EF}" type="datetime1">
              <a:rPr lang="en-IN" smtClean="0"/>
              <a:t>28-08-2023</a:t>
            </a:fld>
            <a:endParaRPr lang="en-IN" dirty="0"/>
          </a:p>
        </p:txBody>
      </p:sp>
      <p:sp>
        <p:nvSpPr>
          <p:cNvPr id="5" name="Footer Placeholder 4">
            <a:extLst>
              <a:ext uri="{FF2B5EF4-FFF2-40B4-BE49-F238E27FC236}">
                <a16:creationId xmlns:a16="http://schemas.microsoft.com/office/drawing/2014/main" xmlns="" id="{03B57913-EDCD-91CD-5CD5-8DBC9F9F01F5}"/>
              </a:ext>
            </a:extLst>
          </p:cNvPr>
          <p:cNvSpPr>
            <a:spLocks noGrp="1"/>
          </p:cNvSpPr>
          <p:nvPr>
            <p:ph type="ftr" sz="quarter" idx="11"/>
          </p:nvPr>
        </p:nvSpPr>
        <p:spPr/>
        <p:txBody>
          <a:bodyPr/>
          <a:lstStyle/>
          <a:p>
            <a:r>
              <a:rPr lang="en-IN" smtClean="0"/>
              <a:t>APP Faculties - CINTEL</a:t>
            </a:r>
            <a:endParaRPr lang="en-IN" dirty="0"/>
          </a:p>
        </p:txBody>
      </p:sp>
      <p:sp>
        <p:nvSpPr>
          <p:cNvPr id="6" name="Slide Number Placeholder 5">
            <a:extLst>
              <a:ext uri="{FF2B5EF4-FFF2-40B4-BE49-F238E27FC236}">
                <a16:creationId xmlns:a16="http://schemas.microsoft.com/office/drawing/2014/main" xmlns="" id="{E35E6957-2DBB-A788-8632-599465C10FA5}"/>
              </a:ext>
            </a:extLst>
          </p:cNvPr>
          <p:cNvSpPr>
            <a:spLocks noGrp="1"/>
          </p:cNvSpPr>
          <p:nvPr>
            <p:ph type="sldNum" sz="quarter" idx="12"/>
          </p:nvPr>
        </p:nvSpPr>
        <p:spPr/>
        <p:txBody>
          <a:bodyPr/>
          <a:lstStyle/>
          <a:p>
            <a:fld id="{6DE21BCB-44D1-4B3A-ADF0-DF0465C2F5A4}" type="slidenum">
              <a:rPr lang="en-IN" smtClean="0"/>
              <a:pPr/>
              <a:t>64</a:t>
            </a:fld>
            <a:endParaRPr lang="en-IN" dirty="0"/>
          </a:p>
        </p:txBody>
      </p:sp>
      <p:sp>
        <p:nvSpPr>
          <p:cNvPr id="9" name="Title 4">
            <a:extLst>
              <a:ext uri="{FF2B5EF4-FFF2-40B4-BE49-F238E27FC236}">
                <a16:creationId xmlns:a16="http://schemas.microsoft.com/office/drawing/2014/main" xmlns="" id="{9976510A-C14B-5F7F-7F0C-B3575FA772ED}"/>
              </a:ext>
            </a:extLst>
          </p:cNvPr>
          <p:cNvSpPr txBox="1">
            <a:spLocks/>
          </p:cNvSpPr>
          <p:nvPr/>
        </p:nvSpPr>
        <p:spPr>
          <a:xfrm>
            <a:off x="627529" y="0"/>
            <a:ext cx="9475695" cy="4667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Times New Roman" panose="02020603050405020304" pitchFamily="18" charset="0"/>
                <a:cs typeface="Times New Roman" panose="02020603050405020304" pitchFamily="18" charset="0"/>
              </a:rPr>
              <a:t>JAVA APPLETS </a:t>
            </a:r>
            <a:endParaRPr lang="en-IN" sz="3600" dirty="0">
              <a:latin typeface="Times New Roman" panose="02020603050405020304" pitchFamily="18" charset="0"/>
              <a:cs typeface="Times New Roman" panose="02020603050405020304" pitchFamily="18" charset="0"/>
            </a:endParaRPr>
          </a:p>
        </p:txBody>
      </p:sp>
      <p:pic>
        <p:nvPicPr>
          <p:cNvPr id="13" name="Picture 12">
            <a:extLst>
              <a:ext uri="{FF2B5EF4-FFF2-40B4-BE49-F238E27FC236}">
                <a16:creationId xmlns:a16="http://schemas.microsoft.com/office/drawing/2014/main" xmlns="" id="{5F24BAD8-6CC4-8D25-1F84-BEA932288539}"/>
              </a:ext>
            </a:extLst>
          </p:cNvPr>
          <p:cNvPicPr>
            <a:picLocks noChangeAspect="1"/>
          </p:cNvPicPr>
          <p:nvPr/>
        </p:nvPicPr>
        <p:blipFill>
          <a:blip r:embed="rId2"/>
          <a:stretch>
            <a:fillRect/>
          </a:stretch>
        </p:blipFill>
        <p:spPr>
          <a:xfrm>
            <a:off x="964266" y="1757643"/>
            <a:ext cx="9582150" cy="4371975"/>
          </a:xfrm>
          <a:prstGeom prst="rect">
            <a:avLst/>
          </a:prstGeom>
        </p:spPr>
      </p:pic>
      <p:sp>
        <p:nvSpPr>
          <p:cNvPr id="7" name="TextBox 6">
            <a:extLst>
              <a:ext uri="{FF2B5EF4-FFF2-40B4-BE49-F238E27FC236}">
                <a16:creationId xmlns:a16="http://schemas.microsoft.com/office/drawing/2014/main" xmlns="" id="{7914AF00-8866-ED24-A3DF-E6D69704FF8C}"/>
              </a:ext>
            </a:extLst>
          </p:cNvPr>
          <p:cNvSpPr txBox="1"/>
          <p:nvPr/>
        </p:nvSpPr>
        <p:spPr>
          <a:xfrm>
            <a:off x="0" y="0"/>
            <a:ext cx="12192000" cy="6858000"/>
          </a:xfrm>
          <a:prstGeom prst="rect">
            <a:avLst/>
          </a:prstGeom>
          <a:noFill/>
          <a:ln w="76200">
            <a:solidFill>
              <a:srgbClr val="FFC000"/>
            </a:solidFill>
          </a:ln>
        </p:spPr>
        <p:txBody>
          <a:bodyPr wrap="square">
            <a:spAutoFit/>
          </a:bodyPr>
          <a:lstStyle/>
          <a:p>
            <a:endParaRPr lang="en-IN" dirty="0"/>
          </a:p>
        </p:txBody>
      </p:sp>
      <p:sp>
        <p:nvSpPr>
          <p:cNvPr id="8" name="Title 4">
            <a:extLst>
              <a:ext uri="{FF2B5EF4-FFF2-40B4-BE49-F238E27FC236}">
                <a16:creationId xmlns:a16="http://schemas.microsoft.com/office/drawing/2014/main" xmlns="" id="{B7E78649-A221-ED18-4300-C237511CEF02}"/>
              </a:ext>
            </a:extLst>
          </p:cNvPr>
          <p:cNvSpPr txBox="1">
            <a:spLocks/>
          </p:cNvSpPr>
          <p:nvPr/>
        </p:nvSpPr>
        <p:spPr>
          <a:xfrm>
            <a:off x="71021" y="0"/>
            <a:ext cx="9969449" cy="538352"/>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latin typeface="Times New Roman" panose="02020603050405020304" pitchFamily="18" charset="0"/>
                <a:cs typeface="Times New Roman" panose="02020603050405020304" pitchFamily="18" charset="0"/>
              </a:rPr>
              <a:t>JAVA APPLETS </a:t>
            </a:r>
            <a:endParaRPr lang="en-IN" sz="3600" b="1" dirty="0">
              <a:latin typeface="Times New Roman" panose="02020603050405020304" pitchFamily="18" charset="0"/>
              <a:cs typeface="Times New Roman" panose="02020603050405020304" pitchFamily="18" charset="0"/>
            </a:endParaRPr>
          </a:p>
        </p:txBody>
      </p:sp>
      <p:sp>
        <p:nvSpPr>
          <p:cNvPr id="12" name="Date Placeholder 5"/>
          <p:cNvSpPr txBox="1">
            <a:spLocks/>
          </p:cNvSpPr>
          <p:nvPr/>
        </p:nvSpPr>
        <p:spPr>
          <a:xfrm>
            <a:off x="0" y="6496050"/>
            <a:ext cx="40386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1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B50BFFBF-F734-44E5-BDDD-7F962E4810AF}" type="datetime1">
              <a:rPr lang="en-IN" smtClean="0">
                <a:solidFill>
                  <a:srgbClr val="0000FF"/>
                </a:solidFill>
                <a:latin typeface="Bookman Old Style" panose="02050604050505020204" pitchFamily="18" charset="0"/>
              </a:rPr>
              <a:pPr/>
              <a:t>28-08-2023</a:t>
            </a:fld>
            <a:endParaRPr lang="en-IN" dirty="0">
              <a:solidFill>
                <a:srgbClr val="0000FF"/>
              </a:solidFill>
              <a:latin typeface="Bookman Old Style" panose="02050604050505020204" pitchFamily="18" charset="0"/>
            </a:endParaRPr>
          </a:p>
        </p:txBody>
      </p:sp>
      <p:sp>
        <p:nvSpPr>
          <p:cNvPr id="14" name="Date Placeholder 5"/>
          <p:cNvSpPr txBox="1">
            <a:spLocks/>
          </p:cNvSpPr>
          <p:nvPr/>
        </p:nvSpPr>
        <p:spPr>
          <a:xfrm>
            <a:off x="4038600" y="6492875"/>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Tree>
    <p:extLst>
      <p:ext uri="{BB962C8B-B14F-4D97-AF65-F5344CB8AC3E}">
        <p14:creationId xmlns:p14="http://schemas.microsoft.com/office/powerpoint/2010/main" val="230762948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96FF7DE-F4A0-A3B9-0C57-4B63E71E987F}"/>
              </a:ext>
            </a:extLst>
          </p:cNvPr>
          <p:cNvSpPr>
            <a:spLocks noGrp="1"/>
          </p:cNvSpPr>
          <p:nvPr>
            <p:ph idx="1"/>
          </p:nvPr>
        </p:nvSpPr>
        <p:spPr>
          <a:xfrm>
            <a:off x="80683" y="466726"/>
            <a:ext cx="11582400" cy="6026148"/>
          </a:xfrm>
        </p:spPr>
        <p:txBody>
          <a:bodyPr/>
          <a:lstStyle/>
          <a:p>
            <a:pPr marL="0" indent="0">
              <a:buNone/>
            </a:pPr>
            <a:r>
              <a:rPr lang="en-IN" sz="1800" b="1" dirty="0">
                <a:solidFill>
                  <a:srgbClr val="232629"/>
                </a:solidFill>
                <a:latin typeface="Times New Roman" panose="02020603050405020304" pitchFamily="18" charset="0"/>
                <a:cs typeface="Times New Roman" panose="02020603050405020304" pitchFamily="18" charset="0"/>
              </a:rPr>
              <a:t>Sample Applet Program-3</a:t>
            </a:r>
          </a:p>
        </p:txBody>
      </p:sp>
      <p:sp>
        <p:nvSpPr>
          <p:cNvPr id="4" name="Date Placeholder 3">
            <a:extLst>
              <a:ext uri="{FF2B5EF4-FFF2-40B4-BE49-F238E27FC236}">
                <a16:creationId xmlns:a16="http://schemas.microsoft.com/office/drawing/2014/main" xmlns="" id="{C6CADD45-5CD0-F630-8DB1-B2C302FB4639}"/>
              </a:ext>
            </a:extLst>
          </p:cNvPr>
          <p:cNvSpPr>
            <a:spLocks noGrp="1"/>
          </p:cNvSpPr>
          <p:nvPr>
            <p:ph type="dt" sz="half" idx="10"/>
          </p:nvPr>
        </p:nvSpPr>
        <p:spPr/>
        <p:txBody>
          <a:bodyPr/>
          <a:lstStyle/>
          <a:p>
            <a:fld id="{67D923A9-FDDD-4ABE-AC2D-1FE9BF503119}" type="datetime1">
              <a:rPr lang="en-IN" smtClean="0"/>
              <a:t>28-08-2023</a:t>
            </a:fld>
            <a:endParaRPr lang="en-IN" dirty="0"/>
          </a:p>
        </p:txBody>
      </p:sp>
      <p:sp>
        <p:nvSpPr>
          <p:cNvPr id="5" name="Footer Placeholder 4">
            <a:extLst>
              <a:ext uri="{FF2B5EF4-FFF2-40B4-BE49-F238E27FC236}">
                <a16:creationId xmlns:a16="http://schemas.microsoft.com/office/drawing/2014/main" xmlns="" id="{54F4EBBA-1F87-4088-52E3-BAB393B9F554}"/>
              </a:ext>
            </a:extLst>
          </p:cNvPr>
          <p:cNvSpPr>
            <a:spLocks noGrp="1"/>
          </p:cNvSpPr>
          <p:nvPr>
            <p:ph type="ftr" sz="quarter" idx="11"/>
          </p:nvPr>
        </p:nvSpPr>
        <p:spPr/>
        <p:txBody>
          <a:bodyPr/>
          <a:lstStyle/>
          <a:p>
            <a:r>
              <a:rPr lang="en-IN" smtClean="0"/>
              <a:t>APP Faculties - CINTEL</a:t>
            </a:r>
            <a:endParaRPr lang="en-IN" dirty="0"/>
          </a:p>
        </p:txBody>
      </p:sp>
      <p:sp>
        <p:nvSpPr>
          <p:cNvPr id="6" name="Slide Number Placeholder 5">
            <a:extLst>
              <a:ext uri="{FF2B5EF4-FFF2-40B4-BE49-F238E27FC236}">
                <a16:creationId xmlns:a16="http://schemas.microsoft.com/office/drawing/2014/main" xmlns="" id="{CBA2D7EC-46D4-EEF9-FE8E-F065AA4B1F39}"/>
              </a:ext>
            </a:extLst>
          </p:cNvPr>
          <p:cNvSpPr>
            <a:spLocks noGrp="1"/>
          </p:cNvSpPr>
          <p:nvPr>
            <p:ph type="sldNum" sz="quarter" idx="12"/>
          </p:nvPr>
        </p:nvSpPr>
        <p:spPr/>
        <p:txBody>
          <a:bodyPr/>
          <a:lstStyle/>
          <a:p>
            <a:fld id="{6DE21BCB-44D1-4B3A-ADF0-DF0465C2F5A4}" type="slidenum">
              <a:rPr lang="en-IN" smtClean="0"/>
              <a:pPr/>
              <a:t>65</a:t>
            </a:fld>
            <a:endParaRPr lang="en-IN" dirty="0"/>
          </a:p>
        </p:txBody>
      </p:sp>
      <p:sp>
        <p:nvSpPr>
          <p:cNvPr id="9" name="TextBox 8">
            <a:extLst>
              <a:ext uri="{FF2B5EF4-FFF2-40B4-BE49-F238E27FC236}">
                <a16:creationId xmlns:a16="http://schemas.microsoft.com/office/drawing/2014/main" xmlns="" id="{A8CC8090-8C9A-1849-AF9F-45958CBA3870}"/>
              </a:ext>
            </a:extLst>
          </p:cNvPr>
          <p:cNvSpPr txBox="1"/>
          <p:nvPr/>
        </p:nvSpPr>
        <p:spPr>
          <a:xfrm>
            <a:off x="144289" y="933452"/>
            <a:ext cx="6123345" cy="5632311"/>
          </a:xfrm>
          <a:prstGeom prst="rect">
            <a:avLst/>
          </a:prstGeom>
          <a:noFill/>
          <a:ln>
            <a:solidFill>
              <a:schemeClr val="accent2"/>
            </a:solidFill>
          </a:ln>
        </p:spPr>
        <p:txBody>
          <a:bodyPr wrap="square" rtlCol="0">
            <a:spAutoFit/>
          </a:bodyPr>
          <a:lstStyle/>
          <a:p>
            <a:pPr algn="l"/>
            <a:r>
              <a:rPr lang="en-IN" sz="1800" b="1" dirty="0">
                <a:solidFill>
                  <a:srgbClr val="7F0055"/>
                </a:solidFill>
                <a:latin typeface="Consolas" panose="020B0609020204030204" pitchFamily="49" charset="0"/>
              </a:rPr>
              <a:t>import</a:t>
            </a:r>
            <a:r>
              <a:rPr lang="en-IN" sz="1800" b="1" dirty="0">
                <a:solidFill>
                  <a:srgbClr val="000000"/>
                </a:solidFill>
                <a:latin typeface="Consolas" panose="020B0609020204030204" pitchFamily="49" charset="0"/>
              </a:rPr>
              <a:t> </a:t>
            </a:r>
            <a:r>
              <a:rPr lang="en-IN" sz="1800" b="1" dirty="0" err="1">
                <a:solidFill>
                  <a:srgbClr val="000000"/>
                </a:solidFill>
                <a:latin typeface="Consolas" panose="020B0609020204030204" pitchFamily="49" charset="0"/>
              </a:rPr>
              <a:t>java.applet</a:t>
            </a:r>
            <a:r>
              <a:rPr lang="en-IN" sz="1800" b="1" dirty="0">
                <a:solidFill>
                  <a:srgbClr val="000000"/>
                </a:solidFill>
                <a:latin typeface="Consolas" panose="020B0609020204030204" pitchFamily="49" charset="0"/>
              </a:rPr>
              <a:t>.*;</a:t>
            </a:r>
          </a:p>
          <a:p>
            <a:pPr algn="l"/>
            <a:r>
              <a:rPr lang="en-IN" sz="1800" b="1" dirty="0">
                <a:solidFill>
                  <a:srgbClr val="7F0055"/>
                </a:solidFill>
                <a:latin typeface="Consolas" panose="020B0609020204030204" pitchFamily="49" charset="0"/>
              </a:rPr>
              <a:t>import</a:t>
            </a:r>
            <a:r>
              <a:rPr lang="en-IN" sz="1800" b="1" dirty="0">
                <a:solidFill>
                  <a:srgbClr val="000000"/>
                </a:solidFill>
                <a:latin typeface="Consolas" panose="020B0609020204030204" pitchFamily="49" charset="0"/>
              </a:rPr>
              <a:t> </a:t>
            </a:r>
            <a:r>
              <a:rPr lang="en-IN" sz="1800" b="1" dirty="0" err="1">
                <a:solidFill>
                  <a:srgbClr val="000000"/>
                </a:solidFill>
                <a:latin typeface="Consolas" panose="020B0609020204030204" pitchFamily="49" charset="0"/>
              </a:rPr>
              <a:t>java.awt</a:t>
            </a:r>
            <a:r>
              <a:rPr lang="en-IN" sz="1800" b="1" dirty="0">
                <a:solidFill>
                  <a:srgbClr val="000000"/>
                </a:solidFill>
                <a:latin typeface="Consolas" panose="020B0609020204030204" pitchFamily="49" charset="0"/>
              </a:rPr>
              <a:t>.*;</a:t>
            </a:r>
          </a:p>
          <a:p>
            <a:pPr algn="l"/>
            <a:r>
              <a:rPr lang="en-IN" sz="1800" b="1" dirty="0">
                <a:solidFill>
                  <a:srgbClr val="7F0055"/>
                </a:solidFill>
                <a:latin typeface="Consolas" panose="020B0609020204030204" pitchFamily="49" charset="0"/>
              </a:rPr>
              <a:t>import</a:t>
            </a:r>
            <a:r>
              <a:rPr lang="en-IN" sz="1800" b="1" dirty="0">
                <a:solidFill>
                  <a:srgbClr val="000000"/>
                </a:solidFill>
                <a:latin typeface="Consolas" panose="020B0609020204030204" pitchFamily="49" charset="0"/>
              </a:rPr>
              <a:t> </a:t>
            </a:r>
            <a:r>
              <a:rPr lang="en-IN" sz="1800" b="1" dirty="0" err="1">
                <a:solidFill>
                  <a:srgbClr val="000000"/>
                </a:solidFill>
                <a:latin typeface="Consolas" panose="020B0609020204030204" pitchFamily="49" charset="0"/>
              </a:rPr>
              <a:t>java.awt.event</a:t>
            </a:r>
            <a:r>
              <a:rPr lang="en-IN" sz="1800" b="1" dirty="0">
                <a:solidFill>
                  <a:srgbClr val="000000"/>
                </a:solidFill>
                <a:latin typeface="Consolas" panose="020B0609020204030204" pitchFamily="49" charset="0"/>
              </a:rPr>
              <a:t>.*;</a:t>
            </a:r>
          </a:p>
          <a:p>
            <a:pPr algn="l"/>
            <a:endParaRPr lang="en-IN" sz="1800" dirty="0">
              <a:latin typeface="Consolas" panose="020B0609020204030204" pitchFamily="49" charset="0"/>
            </a:endParaRPr>
          </a:p>
          <a:p>
            <a:pPr algn="l"/>
            <a:r>
              <a:rPr lang="en-IN" sz="1800" b="1" dirty="0">
                <a:solidFill>
                  <a:srgbClr val="7F0055"/>
                </a:solidFill>
                <a:latin typeface="Consolas" panose="020B0609020204030204" pitchFamily="49" charset="0"/>
              </a:rPr>
              <a:t>public</a:t>
            </a:r>
            <a:r>
              <a:rPr lang="en-IN" sz="1800" b="1" dirty="0">
                <a:solidFill>
                  <a:srgbClr val="000000"/>
                </a:solidFill>
                <a:latin typeface="Consolas" panose="020B0609020204030204" pitchFamily="49" charset="0"/>
              </a:rPr>
              <a:t> </a:t>
            </a:r>
            <a:r>
              <a:rPr lang="en-IN" sz="1800" b="1" dirty="0">
                <a:solidFill>
                  <a:srgbClr val="7F0055"/>
                </a:solidFill>
                <a:latin typeface="Consolas" panose="020B0609020204030204" pitchFamily="49" charset="0"/>
              </a:rPr>
              <a:t>class</a:t>
            </a:r>
            <a:r>
              <a:rPr lang="en-IN" sz="1800" b="1" dirty="0">
                <a:solidFill>
                  <a:srgbClr val="000000"/>
                </a:solidFill>
                <a:latin typeface="Consolas" panose="020B0609020204030204" pitchFamily="49" charset="0"/>
              </a:rPr>
              <a:t> </a:t>
            </a:r>
            <a:r>
              <a:rPr lang="en-IN" sz="1800" b="1" u="sng" dirty="0">
                <a:solidFill>
                  <a:srgbClr val="000000"/>
                </a:solidFill>
                <a:latin typeface="Consolas" panose="020B0609020204030204" pitchFamily="49" charset="0"/>
              </a:rPr>
              <a:t>AppletSample3 </a:t>
            </a:r>
            <a:r>
              <a:rPr lang="en-IN" sz="1800" b="1" u="sng" dirty="0">
                <a:solidFill>
                  <a:srgbClr val="7F0055"/>
                </a:solidFill>
                <a:latin typeface="Consolas" panose="020B0609020204030204" pitchFamily="49" charset="0"/>
              </a:rPr>
              <a:t>extends</a:t>
            </a:r>
            <a:r>
              <a:rPr lang="en-IN" sz="1800" b="1" u="sng" dirty="0">
                <a:solidFill>
                  <a:srgbClr val="000000"/>
                </a:solidFill>
                <a:latin typeface="Consolas" panose="020B0609020204030204" pitchFamily="49" charset="0"/>
              </a:rPr>
              <a:t> Applet </a:t>
            </a:r>
            <a:r>
              <a:rPr lang="en-IN" sz="1800" b="1" u="sng" dirty="0">
                <a:solidFill>
                  <a:srgbClr val="7F0055"/>
                </a:solidFill>
                <a:latin typeface="Consolas" panose="020B0609020204030204" pitchFamily="49" charset="0"/>
              </a:rPr>
              <a:t>implements</a:t>
            </a:r>
            <a:r>
              <a:rPr lang="en-IN" sz="1800" b="1" u="sng" dirty="0">
                <a:solidFill>
                  <a:srgbClr val="000000"/>
                </a:solidFill>
                <a:latin typeface="Consolas" panose="020B0609020204030204" pitchFamily="49" charset="0"/>
              </a:rPr>
              <a:t> ActionListener {</a:t>
            </a:r>
          </a:p>
          <a:p>
            <a:pPr algn="l"/>
            <a:r>
              <a:rPr lang="en-IN" sz="1800" b="1" dirty="0">
                <a:solidFill>
                  <a:srgbClr val="7F0055"/>
                </a:solidFill>
                <a:latin typeface="Consolas" panose="020B0609020204030204" pitchFamily="49" charset="0"/>
              </a:rPr>
              <a:t>public</a:t>
            </a:r>
            <a:r>
              <a:rPr lang="en-IN" sz="1800" b="1" dirty="0">
                <a:solidFill>
                  <a:srgbClr val="000000"/>
                </a:solidFill>
                <a:latin typeface="Consolas" panose="020B0609020204030204" pitchFamily="49" charset="0"/>
              </a:rPr>
              <a:t> </a:t>
            </a:r>
            <a:r>
              <a:rPr lang="en-IN" sz="1800" b="1" dirty="0">
                <a:solidFill>
                  <a:srgbClr val="7F0055"/>
                </a:solidFill>
                <a:latin typeface="Consolas" panose="020B0609020204030204" pitchFamily="49" charset="0"/>
              </a:rPr>
              <a:t>void</a:t>
            </a:r>
            <a:r>
              <a:rPr lang="en-IN" sz="1800" b="1" dirty="0">
                <a:solidFill>
                  <a:srgbClr val="000000"/>
                </a:solidFill>
                <a:latin typeface="Consolas" panose="020B0609020204030204" pitchFamily="49" charset="0"/>
              </a:rPr>
              <a:t> </a:t>
            </a:r>
            <a:r>
              <a:rPr lang="en-IN" sz="1800" b="1" dirty="0" err="1">
                <a:solidFill>
                  <a:srgbClr val="000000"/>
                </a:solidFill>
                <a:latin typeface="Consolas" panose="020B0609020204030204" pitchFamily="49" charset="0"/>
              </a:rPr>
              <a:t>init</a:t>
            </a:r>
            <a:r>
              <a:rPr lang="en-IN" sz="1800" b="1" dirty="0">
                <a:solidFill>
                  <a:srgbClr val="000000"/>
                </a:solidFill>
                <a:latin typeface="Consolas" panose="020B0609020204030204" pitchFamily="49" charset="0"/>
              </a:rPr>
              <a:t>() {</a:t>
            </a:r>
          </a:p>
          <a:p>
            <a:pPr algn="l"/>
            <a:r>
              <a:rPr lang="en-IN" sz="1800" dirty="0">
                <a:solidFill>
                  <a:srgbClr val="000000"/>
                </a:solidFill>
                <a:latin typeface="Consolas" panose="020B0609020204030204" pitchFamily="49" charset="0"/>
              </a:rPr>
              <a:t>Label </a:t>
            </a:r>
            <a:r>
              <a:rPr lang="en-IN" sz="1800" dirty="0">
                <a:solidFill>
                  <a:srgbClr val="6A3E3E"/>
                </a:solidFill>
                <a:latin typeface="Consolas" panose="020B0609020204030204" pitchFamily="49" charset="0"/>
              </a:rPr>
              <a:t>label1</a:t>
            </a:r>
            <a:r>
              <a:rPr lang="en-IN" sz="1800" dirty="0">
                <a:solidFill>
                  <a:srgbClr val="000000"/>
                </a:solidFill>
                <a:latin typeface="Consolas" panose="020B0609020204030204" pitchFamily="49" charset="0"/>
              </a:rPr>
              <a:t> = </a:t>
            </a:r>
            <a:r>
              <a:rPr lang="en-IN" sz="1800" b="1" dirty="0">
                <a:solidFill>
                  <a:srgbClr val="7F0055"/>
                </a:solidFill>
                <a:latin typeface="Consolas" panose="020B0609020204030204" pitchFamily="49" charset="0"/>
              </a:rPr>
              <a:t>new</a:t>
            </a:r>
            <a:r>
              <a:rPr lang="en-IN" sz="1800" b="1" dirty="0">
                <a:solidFill>
                  <a:srgbClr val="000000"/>
                </a:solidFill>
                <a:latin typeface="Consolas" panose="020B0609020204030204" pitchFamily="49" charset="0"/>
              </a:rPr>
              <a:t> Label(</a:t>
            </a:r>
            <a:r>
              <a:rPr lang="en-IN" sz="1800" b="1" dirty="0">
                <a:solidFill>
                  <a:srgbClr val="2A00FF"/>
                </a:solidFill>
                <a:latin typeface="Consolas" panose="020B0609020204030204" pitchFamily="49" charset="0"/>
              </a:rPr>
              <a:t>"TEXT1: "</a:t>
            </a:r>
            <a:r>
              <a:rPr lang="en-IN" sz="1800" b="1" dirty="0">
                <a:solidFill>
                  <a:srgbClr val="000000"/>
                </a:solidFill>
                <a:latin typeface="Consolas" panose="020B0609020204030204" pitchFamily="49" charset="0"/>
              </a:rPr>
              <a:t>);</a:t>
            </a:r>
          </a:p>
          <a:p>
            <a:pPr algn="l"/>
            <a:r>
              <a:rPr lang="en-IN" sz="1800" dirty="0">
                <a:solidFill>
                  <a:srgbClr val="0000C0"/>
                </a:solidFill>
                <a:latin typeface="Consolas" panose="020B0609020204030204" pitchFamily="49" charset="0"/>
              </a:rPr>
              <a:t>textField1</a:t>
            </a:r>
            <a:r>
              <a:rPr lang="en-IN" sz="1800" dirty="0">
                <a:solidFill>
                  <a:srgbClr val="000000"/>
                </a:solidFill>
                <a:latin typeface="Consolas" panose="020B0609020204030204" pitchFamily="49" charset="0"/>
              </a:rPr>
              <a:t> = </a:t>
            </a:r>
            <a:r>
              <a:rPr lang="en-IN" sz="1800" b="1" dirty="0">
                <a:solidFill>
                  <a:srgbClr val="7F0055"/>
                </a:solidFill>
                <a:latin typeface="Consolas" panose="020B0609020204030204" pitchFamily="49" charset="0"/>
              </a:rPr>
              <a:t>new</a:t>
            </a:r>
            <a:r>
              <a:rPr lang="en-IN" sz="1800" b="1" dirty="0">
                <a:solidFill>
                  <a:srgbClr val="000000"/>
                </a:solidFill>
                <a:latin typeface="Consolas" panose="020B0609020204030204" pitchFamily="49" charset="0"/>
              </a:rPr>
              <a:t> </a:t>
            </a:r>
            <a:r>
              <a:rPr lang="en-IN" sz="1800" b="1" dirty="0" err="1">
                <a:solidFill>
                  <a:srgbClr val="000000"/>
                </a:solidFill>
                <a:latin typeface="Consolas" panose="020B0609020204030204" pitchFamily="49" charset="0"/>
              </a:rPr>
              <a:t>TextField</a:t>
            </a:r>
            <a:r>
              <a:rPr lang="en-IN" sz="1800" b="1" dirty="0">
                <a:solidFill>
                  <a:srgbClr val="000000"/>
                </a:solidFill>
                <a:latin typeface="Consolas" panose="020B0609020204030204" pitchFamily="49" charset="0"/>
              </a:rPr>
              <a:t>(</a:t>
            </a:r>
            <a:r>
              <a:rPr lang="en-IN" sz="1800" b="1" dirty="0">
                <a:solidFill>
                  <a:srgbClr val="2A00FF"/>
                </a:solidFill>
                <a:latin typeface="Consolas" panose="020B0609020204030204" pitchFamily="49" charset="0"/>
              </a:rPr>
              <a:t>"WELCOME"</a:t>
            </a:r>
            <a:r>
              <a:rPr lang="en-IN" sz="1800" b="1" dirty="0">
                <a:solidFill>
                  <a:srgbClr val="000000"/>
                </a:solidFill>
                <a:latin typeface="Consolas" panose="020B0609020204030204" pitchFamily="49" charset="0"/>
              </a:rPr>
              <a:t>);</a:t>
            </a:r>
          </a:p>
          <a:p>
            <a:pPr algn="l"/>
            <a:r>
              <a:rPr lang="en-IN" sz="1800" dirty="0" err="1">
                <a:solidFill>
                  <a:srgbClr val="0000C0"/>
                </a:solidFill>
                <a:latin typeface="Consolas" panose="020B0609020204030204" pitchFamily="49" charset="0"/>
              </a:rPr>
              <a:t>swapBtn</a:t>
            </a:r>
            <a:r>
              <a:rPr lang="en-IN" sz="1800" dirty="0">
                <a:solidFill>
                  <a:srgbClr val="000000"/>
                </a:solidFill>
                <a:latin typeface="Consolas" panose="020B0609020204030204" pitchFamily="49" charset="0"/>
              </a:rPr>
              <a:t> = </a:t>
            </a:r>
            <a:r>
              <a:rPr lang="en-IN" sz="1800" b="1" dirty="0">
                <a:solidFill>
                  <a:srgbClr val="7F0055"/>
                </a:solidFill>
                <a:latin typeface="Consolas" panose="020B0609020204030204" pitchFamily="49" charset="0"/>
              </a:rPr>
              <a:t>new</a:t>
            </a:r>
            <a:r>
              <a:rPr lang="en-IN" sz="1800" b="1" dirty="0">
                <a:solidFill>
                  <a:srgbClr val="000000"/>
                </a:solidFill>
                <a:latin typeface="Consolas" panose="020B0609020204030204" pitchFamily="49" charset="0"/>
              </a:rPr>
              <a:t> Button(</a:t>
            </a:r>
            <a:r>
              <a:rPr lang="en-IN" sz="1800" b="1" dirty="0">
                <a:solidFill>
                  <a:srgbClr val="2A00FF"/>
                </a:solidFill>
                <a:latin typeface="Consolas" panose="020B0609020204030204" pitchFamily="49" charset="0"/>
              </a:rPr>
              <a:t>"</a:t>
            </a:r>
            <a:r>
              <a:rPr lang="en-IN" sz="1800" b="1" dirty="0" err="1">
                <a:solidFill>
                  <a:srgbClr val="2A00FF"/>
                </a:solidFill>
                <a:latin typeface="Consolas" panose="020B0609020204030204" pitchFamily="49" charset="0"/>
              </a:rPr>
              <a:t>SwapButton</a:t>
            </a:r>
            <a:r>
              <a:rPr lang="en-IN" sz="1800" b="1" dirty="0">
                <a:solidFill>
                  <a:srgbClr val="2A00FF"/>
                </a:solidFill>
                <a:latin typeface="Consolas" panose="020B0609020204030204" pitchFamily="49" charset="0"/>
              </a:rPr>
              <a:t>"</a:t>
            </a:r>
            <a:r>
              <a:rPr lang="en-IN" sz="1800" b="1" dirty="0">
                <a:solidFill>
                  <a:srgbClr val="000000"/>
                </a:solidFill>
                <a:latin typeface="Consolas" panose="020B0609020204030204" pitchFamily="49" charset="0"/>
              </a:rPr>
              <a:t>);</a:t>
            </a:r>
          </a:p>
          <a:p>
            <a:pPr algn="l"/>
            <a:r>
              <a:rPr lang="en-IN" sz="1800" dirty="0" err="1">
                <a:solidFill>
                  <a:srgbClr val="0000C0"/>
                </a:solidFill>
                <a:latin typeface="Consolas" panose="020B0609020204030204" pitchFamily="49" charset="0"/>
              </a:rPr>
              <a:t>swapBtn</a:t>
            </a:r>
            <a:r>
              <a:rPr lang="en-IN" sz="1800" dirty="0" err="1">
                <a:solidFill>
                  <a:srgbClr val="000000"/>
                </a:solidFill>
                <a:latin typeface="Consolas" panose="020B0609020204030204" pitchFamily="49" charset="0"/>
              </a:rPr>
              <a:t>.addActionListener</a:t>
            </a:r>
            <a:r>
              <a:rPr lang="en-IN" sz="1800" dirty="0">
                <a:solidFill>
                  <a:srgbClr val="000000"/>
                </a:solidFill>
                <a:latin typeface="Consolas" panose="020B0609020204030204" pitchFamily="49" charset="0"/>
              </a:rPr>
              <a:t>(</a:t>
            </a:r>
            <a:r>
              <a:rPr lang="en-IN" sz="1800" b="1" dirty="0">
                <a:solidFill>
                  <a:srgbClr val="7F0055"/>
                </a:solidFill>
                <a:latin typeface="Consolas" panose="020B0609020204030204" pitchFamily="49" charset="0"/>
              </a:rPr>
              <a:t>this</a:t>
            </a:r>
            <a:r>
              <a:rPr lang="en-IN" sz="1800" b="1" dirty="0">
                <a:solidFill>
                  <a:srgbClr val="000000"/>
                </a:solidFill>
                <a:latin typeface="Consolas" panose="020B0609020204030204" pitchFamily="49" charset="0"/>
              </a:rPr>
              <a:t>);</a:t>
            </a:r>
          </a:p>
          <a:p>
            <a:pPr algn="l"/>
            <a:r>
              <a:rPr lang="en-IN" sz="1800" dirty="0">
                <a:solidFill>
                  <a:srgbClr val="000000"/>
                </a:solidFill>
                <a:latin typeface="Consolas" panose="020B0609020204030204" pitchFamily="49" charset="0"/>
              </a:rPr>
              <a:t>Label </a:t>
            </a:r>
            <a:r>
              <a:rPr lang="en-IN" sz="1800" dirty="0">
                <a:solidFill>
                  <a:srgbClr val="6A3E3E"/>
                </a:solidFill>
                <a:latin typeface="Consolas" panose="020B0609020204030204" pitchFamily="49" charset="0"/>
              </a:rPr>
              <a:t>label2</a:t>
            </a:r>
            <a:r>
              <a:rPr lang="en-IN" sz="1800" dirty="0">
                <a:solidFill>
                  <a:srgbClr val="000000"/>
                </a:solidFill>
                <a:latin typeface="Consolas" panose="020B0609020204030204" pitchFamily="49" charset="0"/>
              </a:rPr>
              <a:t> = </a:t>
            </a:r>
            <a:r>
              <a:rPr lang="en-IN" sz="1800" b="1" dirty="0">
                <a:solidFill>
                  <a:srgbClr val="7F0055"/>
                </a:solidFill>
                <a:latin typeface="Consolas" panose="020B0609020204030204" pitchFamily="49" charset="0"/>
              </a:rPr>
              <a:t>new</a:t>
            </a:r>
            <a:r>
              <a:rPr lang="en-IN" sz="1800" b="1" dirty="0">
                <a:solidFill>
                  <a:srgbClr val="000000"/>
                </a:solidFill>
                <a:latin typeface="Consolas" panose="020B0609020204030204" pitchFamily="49" charset="0"/>
              </a:rPr>
              <a:t> Label(</a:t>
            </a:r>
            <a:r>
              <a:rPr lang="en-IN" sz="1800" b="1" dirty="0">
                <a:solidFill>
                  <a:srgbClr val="2A00FF"/>
                </a:solidFill>
                <a:latin typeface="Consolas" panose="020B0609020204030204" pitchFamily="49" charset="0"/>
              </a:rPr>
              <a:t>"TEXT2: "</a:t>
            </a:r>
            <a:r>
              <a:rPr lang="en-IN" sz="1800" b="1" dirty="0">
                <a:solidFill>
                  <a:srgbClr val="000000"/>
                </a:solidFill>
                <a:latin typeface="Consolas" panose="020B0609020204030204" pitchFamily="49" charset="0"/>
              </a:rPr>
              <a:t>);</a:t>
            </a:r>
          </a:p>
          <a:p>
            <a:pPr algn="l"/>
            <a:r>
              <a:rPr lang="en-IN" sz="1800" dirty="0">
                <a:solidFill>
                  <a:srgbClr val="0000C0"/>
                </a:solidFill>
                <a:latin typeface="Consolas" panose="020B0609020204030204" pitchFamily="49" charset="0"/>
              </a:rPr>
              <a:t>textField2</a:t>
            </a:r>
            <a:r>
              <a:rPr lang="en-IN" sz="1800" dirty="0">
                <a:solidFill>
                  <a:srgbClr val="000000"/>
                </a:solidFill>
                <a:latin typeface="Consolas" panose="020B0609020204030204" pitchFamily="49" charset="0"/>
              </a:rPr>
              <a:t> = </a:t>
            </a:r>
            <a:r>
              <a:rPr lang="en-IN" sz="1800" b="1" dirty="0">
                <a:solidFill>
                  <a:srgbClr val="7F0055"/>
                </a:solidFill>
                <a:latin typeface="Consolas" panose="020B0609020204030204" pitchFamily="49" charset="0"/>
              </a:rPr>
              <a:t>new</a:t>
            </a:r>
            <a:r>
              <a:rPr lang="en-IN" sz="1800" b="1" dirty="0">
                <a:solidFill>
                  <a:srgbClr val="000000"/>
                </a:solidFill>
                <a:latin typeface="Consolas" panose="020B0609020204030204" pitchFamily="49" charset="0"/>
              </a:rPr>
              <a:t> </a:t>
            </a:r>
            <a:r>
              <a:rPr lang="en-IN" sz="1800" b="1" dirty="0" err="1">
                <a:solidFill>
                  <a:srgbClr val="000000"/>
                </a:solidFill>
                <a:latin typeface="Consolas" panose="020B0609020204030204" pitchFamily="49" charset="0"/>
              </a:rPr>
              <a:t>TextField</a:t>
            </a:r>
            <a:r>
              <a:rPr lang="en-IN" sz="1800" b="1" dirty="0">
                <a:solidFill>
                  <a:srgbClr val="000000"/>
                </a:solidFill>
                <a:latin typeface="Consolas" panose="020B0609020204030204" pitchFamily="49" charset="0"/>
              </a:rPr>
              <a:t>(</a:t>
            </a:r>
            <a:r>
              <a:rPr lang="en-IN" sz="1800" b="1" dirty="0">
                <a:solidFill>
                  <a:srgbClr val="2A00FF"/>
                </a:solidFill>
                <a:latin typeface="Consolas" panose="020B0609020204030204" pitchFamily="49" charset="0"/>
              </a:rPr>
              <a:t>"GREETINGS!"</a:t>
            </a:r>
            <a:r>
              <a:rPr lang="en-IN" sz="1800" b="1" dirty="0">
                <a:solidFill>
                  <a:srgbClr val="000000"/>
                </a:solidFill>
                <a:latin typeface="Consolas" panose="020B0609020204030204" pitchFamily="49" charset="0"/>
              </a:rPr>
              <a:t>);</a:t>
            </a:r>
          </a:p>
          <a:p>
            <a:pPr algn="l"/>
            <a:r>
              <a:rPr lang="en-IN" sz="1800" dirty="0">
                <a:solidFill>
                  <a:srgbClr val="0000C0"/>
                </a:solidFill>
                <a:latin typeface="Consolas" panose="020B0609020204030204" pitchFamily="49" charset="0"/>
              </a:rPr>
              <a:t>textField2</a:t>
            </a:r>
            <a:r>
              <a:rPr lang="en-IN" sz="1800" dirty="0">
                <a:solidFill>
                  <a:srgbClr val="000000"/>
                </a:solidFill>
                <a:latin typeface="Consolas" panose="020B0609020204030204" pitchFamily="49" charset="0"/>
              </a:rPr>
              <a:t>.setEditable(</a:t>
            </a:r>
            <a:r>
              <a:rPr lang="en-IN" sz="1800" b="1" dirty="0">
                <a:solidFill>
                  <a:srgbClr val="7F0055"/>
                </a:solidFill>
                <a:latin typeface="Consolas" panose="020B0609020204030204" pitchFamily="49" charset="0"/>
              </a:rPr>
              <a:t>false</a:t>
            </a:r>
            <a:r>
              <a:rPr lang="en-IN" sz="1800" b="1" dirty="0">
                <a:solidFill>
                  <a:srgbClr val="000000"/>
                </a:solidFill>
                <a:latin typeface="Consolas" panose="020B0609020204030204" pitchFamily="49" charset="0"/>
              </a:rPr>
              <a:t>);</a:t>
            </a:r>
          </a:p>
          <a:p>
            <a:pPr algn="l"/>
            <a:r>
              <a:rPr lang="en-IN" sz="1800" dirty="0">
                <a:solidFill>
                  <a:srgbClr val="000000"/>
                </a:solidFill>
                <a:latin typeface="Consolas" panose="020B0609020204030204" pitchFamily="49" charset="0"/>
              </a:rPr>
              <a:t>add(</a:t>
            </a:r>
            <a:r>
              <a:rPr lang="en-IN" sz="1800" dirty="0">
                <a:solidFill>
                  <a:srgbClr val="6A3E3E"/>
                </a:solidFill>
                <a:latin typeface="Consolas" panose="020B0609020204030204" pitchFamily="49" charset="0"/>
              </a:rPr>
              <a:t>label1</a:t>
            </a:r>
            <a:r>
              <a:rPr lang="en-IN" sz="1800" dirty="0">
                <a:solidFill>
                  <a:srgbClr val="000000"/>
                </a:solidFill>
                <a:latin typeface="Consolas" panose="020B0609020204030204" pitchFamily="49" charset="0"/>
              </a:rPr>
              <a:t>);</a:t>
            </a:r>
          </a:p>
          <a:p>
            <a:pPr algn="l"/>
            <a:r>
              <a:rPr lang="en-IN" sz="1800" dirty="0">
                <a:solidFill>
                  <a:srgbClr val="000000"/>
                </a:solidFill>
                <a:latin typeface="Consolas" panose="020B0609020204030204" pitchFamily="49" charset="0"/>
              </a:rPr>
              <a:t>add(</a:t>
            </a:r>
            <a:r>
              <a:rPr lang="en-IN" sz="1800" dirty="0">
                <a:solidFill>
                  <a:srgbClr val="0000C0"/>
                </a:solidFill>
                <a:latin typeface="Consolas" panose="020B0609020204030204" pitchFamily="49" charset="0"/>
              </a:rPr>
              <a:t>textField1</a:t>
            </a:r>
            <a:r>
              <a:rPr lang="en-IN" sz="1800" dirty="0">
                <a:solidFill>
                  <a:srgbClr val="000000"/>
                </a:solidFill>
                <a:latin typeface="Consolas" panose="020B0609020204030204" pitchFamily="49" charset="0"/>
              </a:rPr>
              <a:t>);</a:t>
            </a:r>
          </a:p>
          <a:p>
            <a:pPr algn="l"/>
            <a:r>
              <a:rPr lang="en-IN" sz="1800" dirty="0">
                <a:solidFill>
                  <a:srgbClr val="000000"/>
                </a:solidFill>
                <a:latin typeface="Consolas" panose="020B0609020204030204" pitchFamily="49" charset="0"/>
              </a:rPr>
              <a:t>add(</a:t>
            </a:r>
            <a:r>
              <a:rPr lang="en-IN" sz="1800" dirty="0" err="1">
                <a:solidFill>
                  <a:srgbClr val="0000C0"/>
                </a:solidFill>
                <a:latin typeface="Consolas" panose="020B0609020204030204" pitchFamily="49" charset="0"/>
              </a:rPr>
              <a:t>swapBtn</a:t>
            </a:r>
            <a:r>
              <a:rPr lang="en-IN" sz="1800" dirty="0">
                <a:solidFill>
                  <a:srgbClr val="000000"/>
                </a:solidFill>
                <a:latin typeface="Consolas" panose="020B0609020204030204" pitchFamily="49" charset="0"/>
              </a:rPr>
              <a:t>);</a:t>
            </a:r>
          </a:p>
          <a:p>
            <a:pPr algn="l"/>
            <a:r>
              <a:rPr lang="en-IN" sz="1800" dirty="0">
                <a:solidFill>
                  <a:srgbClr val="000000"/>
                </a:solidFill>
                <a:latin typeface="Consolas" panose="020B0609020204030204" pitchFamily="49" charset="0"/>
              </a:rPr>
              <a:t>add(</a:t>
            </a:r>
            <a:r>
              <a:rPr lang="en-IN" sz="1800" dirty="0">
                <a:solidFill>
                  <a:srgbClr val="6A3E3E"/>
                </a:solidFill>
                <a:latin typeface="Consolas" panose="020B0609020204030204" pitchFamily="49" charset="0"/>
              </a:rPr>
              <a:t>label2</a:t>
            </a:r>
            <a:r>
              <a:rPr lang="en-IN" sz="1800" dirty="0">
                <a:solidFill>
                  <a:srgbClr val="000000"/>
                </a:solidFill>
                <a:latin typeface="Consolas" panose="020B0609020204030204" pitchFamily="49" charset="0"/>
              </a:rPr>
              <a:t>);</a:t>
            </a:r>
          </a:p>
          <a:p>
            <a:pPr algn="l"/>
            <a:r>
              <a:rPr lang="en-IN" sz="1800" dirty="0">
                <a:solidFill>
                  <a:srgbClr val="000000"/>
                </a:solidFill>
                <a:latin typeface="Consolas" panose="020B0609020204030204" pitchFamily="49" charset="0"/>
              </a:rPr>
              <a:t>add(</a:t>
            </a:r>
            <a:r>
              <a:rPr lang="en-IN" sz="1800" dirty="0">
                <a:solidFill>
                  <a:srgbClr val="0000C0"/>
                </a:solidFill>
                <a:latin typeface="Consolas" panose="020B0609020204030204" pitchFamily="49" charset="0"/>
              </a:rPr>
              <a:t>textField2</a:t>
            </a:r>
            <a:r>
              <a:rPr lang="en-IN" sz="1800" dirty="0">
                <a:solidFill>
                  <a:srgbClr val="000000"/>
                </a:solidFill>
                <a:latin typeface="Consolas" panose="020B0609020204030204" pitchFamily="49" charset="0"/>
              </a:rPr>
              <a:t>);</a:t>
            </a:r>
          </a:p>
          <a:p>
            <a:pPr algn="l"/>
            <a:r>
              <a:rPr lang="en-IN" sz="1800" dirty="0">
                <a:solidFill>
                  <a:srgbClr val="000000"/>
                </a:solidFill>
                <a:latin typeface="Consolas" panose="020B0609020204030204" pitchFamily="49" charset="0"/>
              </a:rPr>
              <a:t>}</a:t>
            </a:r>
            <a:endParaRPr lang="en-IN" dirty="0">
              <a:solidFill>
                <a:srgbClr val="B01C35"/>
              </a:solidFill>
            </a:endParaRPr>
          </a:p>
        </p:txBody>
      </p:sp>
      <p:sp>
        <p:nvSpPr>
          <p:cNvPr id="10" name="Title 4">
            <a:extLst>
              <a:ext uri="{FF2B5EF4-FFF2-40B4-BE49-F238E27FC236}">
                <a16:creationId xmlns:a16="http://schemas.microsoft.com/office/drawing/2014/main" xmlns="" id="{505DFF77-5AEF-4DE3-40A5-8BF66772840C}"/>
              </a:ext>
            </a:extLst>
          </p:cNvPr>
          <p:cNvSpPr txBox="1">
            <a:spLocks/>
          </p:cNvSpPr>
          <p:nvPr/>
        </p:nvSpPr>
        <p:spPr>
          <a:xfrm>
            <a:off x="627529" y="0"/>
            <a:ext cx="9475695" cy="4667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Times New Roman" panose="02020603050405020304" pitchFamily="18" charset="0"/>
                <a:cs typeface="Times New Roman" panose="02020603050405020304" pitchFamily="18" charset="0"/>
              </a:rPr>
              <a:t>JAVA APPLETS </a:t>
            </a:r>
            <a:endParaRPr lang="en-IN" sz="3600" dirty="0">
              <a:latin typeface="Times New Roman" panose="02020603050405020304" pitchFamily="18" charset="0"/>
              <a:cs typeface="Times New Roman" panose="02020603050405020304" pitchFamily="18" charset="0"/>
            </a:endParaRPr>
          </a:p>
        </p:txBody>
      </p:sp>
      <p:sp>
        <p:nvSpPr>
          <p:cNvPr id="12" name="TextBox 11">
            <a:extLst>
              <a:ext uri="{FF2B5EF4-FFF2-40B4-BE49-F238E27FC236}">
                <a16:creationId xmlns:a16="http://schemas.microsoft.com/office/drawing/2014/main" xmlns="" id="{53B68FB9-2665-0CEA-AE0E-12D79F357860}"/>
              </a:ext>
            </a:extLst>
          </p:cNvPr>
          <p:cNvSpPr txBox="1"/>
          <p:nvPr/>
        </p:nvSpPr>
        <p:spPr>
          <a:xfrm>
            <a:off x="6331240" y="933452"/>
            <a:ext cx="5494060" cy="3139321"/>
          </a:xfrm>
          <a:prstGeom prst="rect">
            <a:avLst/>
          </a:prstGeom>
          <a:noFill/>
          <a:ln>
            <a:solidFill>
              <a:schemeClr val="accent2"/>
            </a:solidFill>
          </a:ln>
        </p:spPr>
        <p:txBody>
          <a:bodyPr wrap="square" rtlCol="0">
            <a:spAutoFit/>
          </a:bodyPr>
          <a:lstStyle/>
          <a:p>
            <a:pPr algn="l"/>
            <a:r>
              <a:rPr lang="en-IN" sz="1800" b="1" dirty="0">
                <a:solidFill>
                  <a:srgbClr val="7F0055"/>
                </a:solidFill>
                <a:latin typeface="Consolas" panose="020B0609020204030204" pitchFamily="49" charset="0"/>
              </a:rPr>
              <a:t>public</a:t>
            </a:r>
            <a:r>
              <a:rPr lang="en-IN" sz="1800" b="1" dirty="0">
                <a:solidFill>
                  <a:srgbClr val="000000"/>
                </a:solidFill>
                <a:latin typeface="Consolas" panose="020B0609020204030204" pitchFamily="49" charset="0"/>
              </a:rPr>
              <a:t> </a:t>
            </a:r>
            <a:r>
              <a:rPr lang="en-IN" sz="1800" b="1" dirty="0">
                <a:solidFill>
                  <a:srgbClr val="7F0055"/>
                </a:solidFill>
                <a:latin typeface="Consolas" panose="020B0609020204030204" pitchFamily="49" charset="0"/>
              </a:rPr>
              <a:t>void</a:t>
            </a:r>
            <a:r>
              <a:rPr lang="en-IN" sz="1800" b="1" dirty="0">
                <a:solidFill>
                  <a:srgbClr val="000000"/>
                </a:solidFill>
                <a:latin typeface="Consolas" panose="020B0609020204030204" pitchFamily="49" charset="0"/>
              </a:rPr>
              <a:t> </a:t>
            </a:r>
            <a:r>
              <a:rPr lang="en-IN" sz="1800" b="1" dirty="0" err="1">
                <a:solidFill>
                  <a:srgbClr val="000000"/>
                </a:solidFill>
                <a:latin typeface="Consolas" panose="020B0609020204030204" pitchFamily="49" charset="0"/>
              </a:rPr>
              <a:t>actionPerformed</a:t>
            </a:r>
            <a:r>
              <a:rPr lang="en-IN" sz="1800" b="1" dirty="0">
                <a:solidFill>
                  <a:srgbClr val="000000"/>
                </a:solidFill>
                <a:latin typeface="Consolas" panose="020B0609020204030204" pitchFamily="49" charset="0"/>
              </a:rPr>
              <a:t>(</a:t>
            </a:r>
            <a:r>
              <a:rPr lang="en-IN" sz="1800" b="1" dirty="0" err="1">
                <a:solidFill>
                  <a:srgbClr val="000000"/>
                </a:solidFill>
                <a:latin typeface="Consolas" panose="020B0609020204030204" pitchFamily="49" charset="0"/>
              </a:rPr>
              <a:t>ActionEvent</a:t>
            </a:r>
            <a:r>
              <a:rPr lang="en-IN" sz="1800" b="1" dirty="0">
                <a:solidFill>
                  <a:srgbClr val="000000"/>
                </a:solidFill>
                <a:latin typeface="Consolas" panose="020B0609020204030204" pitchFamily="49" charset="0"/>
              </a:rPr>
              <a:t> </a:t>
            </a:r>
            <a:r>
              <a:rPr lang="en-IN" sz="1800" b="1" dirty="0">
                <a:solidFill>
                  <a:srgbClr val="6A3E3E"/>
                </a:solidFill>
                <a:latin typeface="Consolas" panose="020B0609020204030204" pitchFamily="49" charset="0"/>
              </a:rPr>
              <a:t>e</a:t>
            </a:r>
            <a:r>
              <a:rPr lang="en-IN" sz="1800" b="1" dirty="0">
                <a:solidFill>
                  <a:srgbClr val="000000"/>
                </a:solidFill>
                <a:latin typeface="Consolas" panose="020B0609020204030204" pitchFamily="49" charset="0"/>
              </a:rPr>
              <a:t>) {</a:t>
            </a:r>
          </a:p>
          <a:p>
            <a:pPr algn="l"/>
            <a:r>
              <a:rPr lang="en-IN" sz="1800" dirty="0">
                <a:solidFill>
                  <a:srgbClr val="000000"/>
                </a:solidFill>
                <a:latin typeface="Consolas" panose="020B0609020204030204" pitchFamily="49" charset="0"/>
              </a:rPr>
              <a:t>String </a:t>
            </a:r>
            <a:r>
              <a:rPr lang="en-IN" sz="1800" dirty="0">
                <a:solidFill>
                  <a:srgbClr val="6A3E3E"/>
                </a:solidFill>
                <a:latin typeface="Consolas" panose="020B0609020204030204" pitchFamily="49" charset="0"/>
              </a:rPr>
              <a:t>temp</a:t>
            </a:r>
            <a:r>
              <a:rPr lang="en-IN" sz="1800" dirty="0">
                <a:solidFill>
                  <a:srgbClr val="000000"/>
                </a:solidFill>
                <a:latin typeface="Consolas" panose="020B0609020204030204" pitchFamily="49" charset="0"/>
              </a:rPr>
              <a:t> = </a:t>
            </a:r>
            <a:r>
              <a:rPr lang="en-IN" sz="1800" dirty="0">
                <a:solidFill>
                  <a:srgbClr val="0000C0"/>
                </a:solidFill>
                <a:latin typeface="Consolas" panose="020B0609020204030204" pitchFamily="49" charset="0"/>
              </a:rPr>
              <a:t>textField1</a:t>
            </a:r>
            <a:r>
              <a:rPr lang="en-IN" sz="1800" dirty="0">
                <a:solidFill>
                  <a:srgbClr val="000000"/>
                </a:solidFill>
                <a:latin typeface="Consolas" panose="020B0609020204030204" pitchFamily="49" charset="0"/>
              </a:rPr>
              <a:t>.getText();</a:t>
            </a:r>
          </a:p>
          <a:p>
            <a:pPr algn="l"/>
            <a:r>
              <a:rPr lang="en-IN" sz="1800" dirty="0">
                <a:solidFill>
                  <a:srgbClr val="0000C0"/>
                </a:solidFill>
                <a:latin typeface="Consolas" panose="020B0609020204030204" pitchFamily="49" charset="0"/>
              </a:rPr>
              <a:t>textField1</a:t>
            </a:r>
            <a:r>
              <a:rPr lang="en-IN" sz="1800" dirty="0">
                <a:solidFill>
                  <a:srgbClr val="000000"/>
                </a:solidFill>
                <a:latin typeface="Consolas" panose="020B0609020204030204" pitchFamily="49" charset="0"/>
              </a:rPr>
              <a:t>.setText(</a:t>
            </a:r>
            <a:r>
              <a:rPr lang="en-IN" sz="1800" dirty="0">
                <a:solidFill>
                  <a:srgbClr val="0000C0"/>
                </a:solidFill>
                <a:latin typeface="Consolas" panose="020B0609020204030204" pitchFamily="49" charset="0"/>
              </a:rPr>
              <a:t>textField2</a:t>
            </a:r>
            <a:r>
              <a:rPr lang="en-IN" sz="1800" dirty="0">
                <a:solidFill>
                  <a:srgbClr val="000000"/>
                </a:solidFill>
                <a:latin typeface="Consolas" panose="020B0609020204030204" pitchFamily="49" charset="0"/>
              </a:rPr>
              <a:t>.getText());</a:t>
            </a:r>
          </a:p>
          <a:p>
            <a:pPr algn="l"/>
            <a:r>
              <a:rPr lang="en-IN" sz="1800" dirty="0">
                <a:solidFill>
                  <a:srgbClr val="0000C0"/>
                </a:solidFill>
                <a:latin typeface="Consolas" panose="020B0609020204030204" pitchFamily="49" charset="0"/>
              </a:rPr>
              <a:t>textField2</a:t>
            </a:r>
            <a:r>
              <a:rPr lang="en-IN" sz="1800" dirty="0">
                <a:solidFill>
                  <a:srgbClr val="000000"/>
                </a:solidFill>
                <a:latin typeface="Consolas" panose="020B0609020204030204" pitchFamily="49" charset="0"/>
              </a:rPr>
              <a:t>.setText(</a:t>
            </a:r>
            <a:r>
              <a:rPr lang="en-IN" sz="1800" dirty="0">
                <a:solidFill>
                  <a:srgbClr val="6A3E3E"/>
                </a:solidFill>
                <a:latin typeface="Consolas" panose="020B0609020204030204" pitchFamily="49" charset="0"/>
              </a:rPr>
              <a:t>temp</a:t>
            </a:r>
            <a:r>
              <a:rPr lang="en-IN" sz="1800" dirty="0">
                <a:solidFill>
                  <a:srgbClr val="000000"/>
                </a:solidFill>
                <a:latin typeface="Consolas" panose="020B0609020204030204" pitchFamily="49" charset="0"/>
              </a:rPr>
              <a:t>);</a:t>
            </a:r>
          </a:p>
          <a:p>
            <a:pPr algn="l"/>
            <a:r>
              <a:rPr lang="en-IN" sz="1800" dirty="0">
                <a:solidFill>
                  <a:srgbClr val="000000"/>
                </a:solidFill>
                <a:latin typeface="Consolas" panose="020B0609020204030204" pitchFamily="49" charset="0"/>
              </a:rPr>
              <a:t>}</a:t>
            </a:r>
          </a:p>
          <a:p>
            <a:pPr algn="l"/>
            <a:endParaRPr lang="en-IN" sz="1800" dirty="0">
              <a:latin typeface="Consolas" panose="020B0609020204030204" pitchFamily="49" charset="0"/>
            </a:endParaRPr>
          </a:p>
          <a:p>
            <a:pPr algn="l"/>
            <a:r>
              <a:rPr lang="en-IN" sz="1800" dirty="0" err="1">
                <a:solidFill>
                  <a:srgbClr val="000000"/>
                </a:solidFill>
                <a:latin typeface="Consolas" panose="020B0609020204030204" pitchFamily="49" charset="0"/>
              </a:rPr>
              <a:t>TextField</a:t>
            </a:r>
            <a:r>
              <a:rPr lang="en-IN" sz="1800" dirty="0">
                <a:solidFill>
                  <a:srgbClr val="000000"/>
                </a:solidFill>
                <a:latin typeface="Consolas" panose="020B0609020204030204" pitchFamily="49" charset="0"/>
              </a:rPr>
              <a:t> </a:t>
            </a:r>
            <a:r>
              <a:rPr lang="en-IN" sz="1800" dirty="0">
                <a:solidFill>
                  <a:srgbClr val="0000C0"/>
                </a:solidFill>
                <a:latin typeface="Consolas" panose="020B0609020204030204" pitchFamily="49" charset="0"/>
              </a:rPr>
              <a:t>textField1</a:t>
            </a:r>
            <a:r>
              <a:rPr lang="en-IN" sz="1800" dirty="0">
                <a:solidFill>
                  <a:srgbClr val="000000"/>
                </a:solidFill>
                <a:latin typeface="Consolas" panose="020B0609020204030204" pitchFamily="49" charset="0"/>
              </a:rPr>
              <a:t>, </a:t>
            </a:r>
            <a:r>
              <a:rPr lang="en-IN" sz="1800" dirty="0">
                <a:solidFill>
                  <a:srgbClr val="0000C0"/>
                </a:solidFill>
                <a:latin typeface="Consolas" panose="020B0609020204030204" pitchFamily="49" charset="0"/>
              </a:rPr>
              <a:t>textField2</a:t>
            </a:r>
            <a:r>
              <a:rPr lang="en-IN" sz="1800" dirty="0">
                <a:solidFill>
                  <a:srgbClr val="000000"/>
                </a:solidFill>
                <a:latin typeface="Consolas" panose="020B0609020204030204" pitchFamily="49" charset="0"/>
              </a:rPr>
              <a:t>;</a:t>
            </a:r>
          </a:p>
          <a:p>
            <a:pPr algn="l"/>
            <a:r>
              <a:rPr lang="en-IN" sz="1800" dirty="0">
                <a:solidFill>
                  <a:srgbClr val="000000"/>
                </a:solidFill>
                <a:latin typeface="Consolas" panose="020B0609020204030204" pitchFamily="49" charset="0"/>
              </a:rPr>
              <a:t>Button </a:t>
            </a:r>
            <a:r>
              <a:rPr lang="en-IN" sz="1800" dirty="0" err="1">
                <a:solidFill>
                  <a:srgbClr val="0000C0"/>
                </a:solidFill>
                <a:latin typeface="Consolas" panose="020B0609020204030204" pitchFamily="49" charset="0"/>
              </a:rPr>
              <a:t>swapBtn</a:t>
            </a:r>
            <a:r>
              <a:rPr lang="en-IN" sz="1800" dirty="0">
                <a:solidFill>
                  <a:srgbClr val="000000"/>
                </a:solidFill>
                <a:latin typeface="Consolas" panose="020B0609020204030204" pitchFamily="49" charset="0"/>
              </a:rPr>
              <a:t>;</a:t>
            </a:r>
          </a:p>
          <a:p>
            <a:pPr algn="l"/>
            <a:r>
              <a:rPr lang="en-IN" sz="1800" dirty="0">
                <a:solidFill>
                  <a:srgbClr val="000000"/>
                </a:solidFill>
                <a:latin typeface="Consolas" panose="020B0609020204030204" pitchFamily="49" charset="0"/>
              </a:rPr>
              <a:t>}</a:t>
            </a:r>
          </a:p>
          <a:p>
            <a:endParaRPr lang="en-IN" dirty="0"/>
          </a:p>
        </p:txBody>
      </p:sp>
      <p:sp>
        <p:nvSpPr>
          <p:cNvPr id="2" name="TextBox 1">
            <a:extLst>
              <a:ext uri="{FF2B5EF4-FFF2-40B4-BE49-F238E27FC236}">
                <a16:creationId xmlns:a16="http://schemas.microsoft.com/office/drawing/2014/main" xmlns="" id="{39FB793C-1796-A534-1CC6-B822C4845F2C}"/>
              </a:ext>
            </a:extLst>
          </p:cNvPr>
          <p:cNvSpPr txBox="1"/>
          <p:nvPr/>
        </p:nvSpPr>
        <p:spPr>
          <a:xfrm>
            <a:off x="6476258" y="4354833"/>
            <a:ext cx="5349041" cy="923330"/>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The above applet program is used to swap Text1 string to Text2 and vice versa while clicking on the button “</a:t>
            </a:r>
            <a:r>
              <a:rPr lang="en-US" dirty="0" err="1">
                <a:latin typeface="Times New Roman" panose="02020603050405020304" pitchFamily="18" charset="0"/>
                <a:cs typeface="Times New Roman" panose="02020603050405020304" pitchFamily="18" charset="0"/>
              </a:rPr>
              <a:t>SwapButton</a:t>
            </a:r>
            <a:r>
              <a:rPr lang="en-US" dirty="0">
                <a:latin typeface="Times New Roman" panose="02020603050405020304" pitchFamily="18" charset="0"/>
                <a:cs typeface="Times New Roman" panose="02020603050405020304" pitchFamily="18" charset="0"/>
              </a:rPr>
              <a:t>”. </a:t>
            </a:r>
            <a:endParaRPr lang="en-IN"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xmlns="" id="{325D7461-8880-ED5A-3B1C-C4F88570C6D5}"/>
              </a:ext>
            </a:extLst>
          </p:cNvPr>
          <p:cNvSpPr txBox="1"/>
          <p:nvPr/>
        </p:nvSpPr>
        <p:spPr>
          <a:xfrm>
            <a:off x="0" y="0"/>
            <a:ext cx="12192000" cy="6858000"/>
          </a:xfrm>
          <a:prstGeom prst="rect">
            <a:avLst/>
          </a:prstGeom>
          <a:noFill/>
          <a:ln w="76200">
            <a:solidFill>
              <a:srgbClr val="FFC000"/>
            </a:solidFill>
          </a:ln>
        </p:spPr>
        <p:txBody>
          <a:bodyPr wrap="square">
            <a:spAutoFit/>
          </a:bodyPr>
          <a:lstStyle/>
          <a:p>
            <a:endParaRPr lang="en-IN" dirty="0"/>
          </a:p>
        </p:txBody>
      </p:sp>
      <p:sp>
        <p:nvSpPr>
          <p:cNvPr id="11" name="Title 4">
            <a:extLst>
              <a:ext uri="{FF2B5EF4-FFF2-40B4-BE49-F238E27FC236}">
                <a16:creationId xmlns:a16="http://schemas.microsoft.com/office/drawing/2014/main" xmlns="" id="{0231BFD1-C082-8EF8-5D1F-AB86997B0E31}"/>
              </a:ext>
            </a:extLst>
          </p:cNvPr>
          <p:cNvSpPr>
            <a:spLocks noGrp="1"/>
          </p:cNvSpPr>
          <p:nvPr>
            <p:ph type="title"/>
          </p:nvPr>
        </p:nvSpPr>
        <p:spPr>
          <a:xfrm>
            <a:off x="71021" y="71626"/>
            <a:ext cx="9969449" cy="466726"/>
          </a:xfr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txBody>
          <a:bodyPr>
            <a:noAutofit/>
          </a:bodyPr>
          <a:lstStyle/>
          <a:p>
            <a:pPr algn="ctr"/>
            <a:r>
              <a:rPr lang="en-US" sz="3600" b="1" dirty="0">
                <a:latin typeface="Times New Roman" panose="02020603050405020304" pitchFamily="18" charset="0"/>
                <a:cs typeface="Times New Roman" panose="02020603050405020304" pitchFamily="18" charset="0"/>
              </a:rPr>
              <a:t>JAVA APPLETS </a:t>
            </a:r>
            <a:endParaRPr lang="en-IN" sz="3600" b="1" dirty="0">
              <a:latin typeface="Times New Roman" panose="02020603050405020304" pitchFamily="18" charset="0"/>
              <a:cs typeface="Times New Roman" panose="02020603050405020304" pitchFamily="18" charset="0"/>
            </a:endParaRPr>
          </a:p>
        </p:txBody>
      </p:sp>
      <p:sp>
        <p:nvSpPr>
          <p:cNvPr id="13" name="Date Placeholder 5"/>
          <p:cNvSpPr txBox="1">
            <a:spLocks/>
          </p:cNvSpPr>
          <p:nvPr/>
        </p:nvSpPr>
        <p:spPr>
          <a:xfrm>
            <a:off x="0" y="6496050"/>
            <a:ext cx="40386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1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B50BFFBF-F734-44E5-BDDD-7F962E4810AF}" type="datetime1">
              <a:rPr lang="en-IN" smtClean="0">
                <a:solidFill>
                  <a:srgbClr val="0000FF"/>
                </a:solidFill>
                <a:latin typeface="Bookman Old Style" panose="02050604050505020204" pitchFamily="18" charset="0"/>
              </a:rPr>
              <a:pPr/>
              <a:t>28-08-2023</a:t>
            </a:fld>
            <a:endParaRPr lang="en-IN" dirty="0">
              <a:solidFill>
                <a:srgbClr val="0000FF"/>
              </a:solidFill>
              <a:latin typeface="Bookman Old Style" panose="02050604050505020204" pitchFamily="18" charset="0"/>
            </a:endParaRPr>
          </a:p>
        </p:txBody>
      </p:sp>
      <p:sp>
        <p:nvSpPr>
          <p:cNvPr id="14" name="Date Placeholder 5"/>
          <p:cNvSpPr txBox="1">
            <a:spLocks/>
          </p:cNvSpPr>
          <p:nvPr/>
        </p:nvSpPr>
        <p:spPr>
          <a:xfrm>
            <a:off x="4048262" y="6482698"/>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Tree>
    <p:extLst>
      <p:ext uri="{BB962C8B-B14F-4D97-AF65-F5344CB8AC3E}">
        <p14:creationId xmlns:p14="http://schemas.microsoft.com/office/powerpoint/2010/main" val="58324483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0A9103-5F38-889F-2C15-67B83560FA26}"/>
              </a:ext>
            </a:extLst>
          </p:cNvPr>
          <p:cNvSpPr>
            <a:spLocks noGrp="1"/>
          </p:cNvSpPr>
          <p:nvPr>
            <p:ph type="title"/>
          </p:nvPr>
        </p:nvSpPr>
        <p:spPr>
          <a:xfrm>
            <a:off x="261152" y="457848"/>
            <a:ext cx="10515600" cy="776288"/>
          </a:xfrm>
        </p:spPr>
        <p:txBody>
          <a:bodyPr/>
          <a:lstStyle/>
          <a:p>
            <a:r>
              <a:rPr lang="en-US" dirty="0"/>
              <a:t>Output:</a:t>
            </a:r>
            <a:endParaRPr lang="en-IN" dirty="0"/>
          </a:p>
        </p:txBody>
      </p:sp>
      <p:sp>
        <p:nvSpPr>
          <p:cNvPr id="11" name="Content Placeholder 10">
            <a:extLst>
              <a:ext uri="{FF2B5EF4-FFF2-40B4-BE49-F238E27FC236}">
                <a16:creationId xmlns:a16="http://schemas.microsoft.com/office/drawing/2014/main" xmlns="" id="{76BF0C28-8950-F629-338F-AF09CAC7CC50}"/>
              </a:ext>
            </a:extLst>
          </p:cNvPr>
          <p:cNvSpPr>
            <a:spLocks noGrp="1"/>
          </p:cNvSpPr>
          <p:nvPr>
            <p:ph idx="1"/>
          </p:nvPr>
        </p:nvSpPr>
        <p:spPr/>
        <p:txBody>
          <a:bodyPr/>
          <a:lstStyle/>
          <a:p>
            <a:pPr marL="0" indent="0">
              <a:buNone/>
            </a:pPr>
            <a:r>
              <a:rPr lang="en-US" dirty="0"/>
              <a:t>  </a:t>
            </a:r>
            <a:endParaRPr lang="en-IN" dirty="0"/>
          </a:p>
        </p:txBody>
      </p:sp>
      <p:sp>
        <p:nvSpPr>
          <p:cNvPr id="4" name="Date Placeholder 3">
            <a:extLst>
              <a:ext uri="{FF2B5EF4-FFF2-40B4-BE49-F238E27FC236}">
                <a16:creationId xmlns:a16="http://schemas.microsoft.com/office/drawing/2014/main" xmlns="" id="{41CFD96B-9265-1E56-39C1-C0A6A30331D4}"/>
              </a:ext>
            </a:extLst>
          </p:cNvPr>
          <p:cNvSpPr>
            <a:spLocks noGrp="1"/>
          </p:cNvSpPr>
          <p:nvPr>
            <p:ph type="dt" sz="half" idx="10"/>
          </p:nvPr>
        </p:nvSpPr>
        <p:spPr/>
        <p:txBody>
          <a:bodyPr/>
          <a:lstStyle/>
          <a:p>
            <a:fld id="{EDB7C445-C4A6-4524-BB41-F81FDF85072B}" type="datetime1">
              <a:rPr lang="en-IN" smtClean="0"/>
              <a:t>28-08-2023</a:t>
            </a:fld>
            <a:endParaRPr lang="en-IN" dirty="0"/>
          </a:p>
        </p:txBody>
      </p:sp>
      <p:sp>
        <p:nvSpPr>
          <p:cNvPr id="5" name="Footer Placeholder 4">
            <a:extLst>
              <a:ext uri="{FF2B5EF4-FFF2-40B4-BE49-F238E27FC236}">
                <a16:creationId xmlns:a16="http://schemas.microsoft.com/office/drawing/2014/main" xmlns="" id="{03B57913-EDCD-91CD-5CD5-8DBC9F9F01F5}"/>
              </a:ext>
            </a:extLst>
          </p:cNvPr>
          <p:cNvSpPr>
            <a:spLocks noGrp="1"/>
          </p:cNvSpPr>
          <p:nvPr>
            <p:ph type="ftr" sz="quarter" idx="11"/>
          </p:nvPr>
        </p:nvSpPr>
        <p:spPr/>
        <p:txBody>
          <a:bodyPr/>
          <a:lstStyle/>
          <a:p>
            <a:r>
              <a:rPr lang="en-IN" smtClean="0"/>
              <a:t>APP Faculties - CINTEL</a:t>
            </a:r>
            <a:endParaRPr lang="en-IN" dirty="0"/>
          </a:p>
        </p:txBody>
      </p:sp>
      <p:sp>
        <p:nvSpPr>
          <p:cNvPr id="6" name="Slide Number Placeholder 5">
            <a:extLst>
              <a:ext uri="{FF2B5EF4-FFF2-40B4-BE49-F238E27FC236}">
                <a16:creationId xmlns:a16="http://schemas.microsoft.com/office/drawing/2014/main" xmlns="" id="{E35E6957-2DBB-A788-8632-599465C10FA5}"/>
              </a:ext>
            </a:extLst>
          </p:cNvPr>
          <p:cNvSpPr>
            <a:spLocks noGrp="1"/>
          </p:cNvSpPr>
          <p:nvPr>
            <p:ph type="sldNum" sz="quarter" idx="12"/>
          </p:nvPr>
        </p:nvSpPr>
        <p:spPr/>
        <p:txBody>
          <a:bodyPr/>
          <a:lstStyle/>
          <a:p>
            <a:fld id="{6DE21BCB-44D1-4B3A-ADF0-DF0465C2F5A4}" type="slidenum">
              <a:rPr lang="en-IN" smtClean="0"/>
              <a:pPr/>
              <a:t>66</a:t>
            </a:fld>
            <a:endParaRPr lang="en-IN" dirty="0"/>
          </a:p>
        </p:txBody>
      </p:sp>
      <p:sp>
        <p:nvSpPr>
          <p:cNvPr id="9" name="Title 4">
            <a:extLst>
              <a:ext uri="{FF2B5EF4-FFF2-40B4-BE49-F238E27FC236}">
                <a16:creationId xmlns:a16="http://schemas.microsoft.com/office/drawing/2014/main" xmlns="" id="{9976510A-C14B-5F7F-7F0C-B3575FA772ED}"/>
              </a:ext>
            </a:extLst>
          </p:cNvPr>
          <p:cNvSpPr txBox="1">
            <a:spLocks/>
          </p:cNvSpPr>
          <p:nvPr/>
        </p:nvSpPr>
        <p:spPr>
          <a:xfrm>
            <a:off x="627529" y="0"/>
            <a:ext cx="9475695" cy="4667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Times New Roman" panose="02020603050405020304" pitchFamily="18" charset="0"/>
                <a:cs typeface="Times New Roman" panose="02020603050405020304" pitchFamily="18" charset="0"/>
              </a:rPr>
              <a:t>JAVA APPLETS </a:t>
            </a:r>
            <a:endParaRPr lang="en-IN" sz="3600" dirty="0">
              <a:latin typeface="Times New Roman" panose="02020603050405020304" pitchFamily="18" charset="0"/>
              <a:cs typeface="Times New Roman" panose="02020603050405020304" pitchFamily="18" charset="0"/>
            </a:endParaRPr>
          </a:p>
        </p:txBody>
      </p:sp>
      <p:pic>
        <p:nvPicPr>
          <p:cNvPr id="10" name="Picture 9">
            <a:extLst>
              <a:ext uri="{FF2B5EF4-FFF2-40B4-BE49-F238E27FC236}">
                <a16:creationId xmlns:a16="http://schemas.microsoft.com/office/drawing/2014/main" xmlns="" id="{5FC0E023-C92D-45A1-8764-582B6E330300}"/>
              </a:ext>
            </a:extLst>
          </p:cNvPr>
          <p:cNvPicPr>
            <a:picLocks noChangeAspect="1"/>
          </p:cNvPicPr>
          <p:nvPr/>
        </p:nvPicPr>
        <p:blipFill>
          <a:blip r:embed="rId2"/>
          <a:stretch>
            <a:fillRect/>
          </a:stretch>
        </p:blipFill>
        <p:spPr>
          <a:xfrm>
            <a:off x="1259657" y="1265035"/>
            <a:ext cx="7582502" cy="4678565"/>
          </a:xfrm>
          <a:prstGeom prst="rect">
            <a:avLst/>
          </a:prstGeom>
        </p:spPr>
      </p:pic>
      <p:sp>
        <p:nvSpPr>
          <p:cNvPr id="7" name="TextBox 6">
            <a:extLst>
              <a:ext uri="{FF2B5EF4-FFF2-40B4-BE49-F238E27FC236}">
                <a16:creationId xmlns:a16="http://schemas.microsoft.com/office/drawing/2014/main" xmlns="" id="{8AD7D2C3-3556-3A80-E82C-DA6F3AA0125F}"/>
              </a:ext>
            </a:extLst>
          </p:cNvPr>
          <p:cNvSpPr txBox="1"/>
          <p:nvPr/>
        </p:nvSpPr>
        <p:spPr>
          <a:xfrm>
            <a:off x="0" y="0"/>
            <a:ext cx="12192000" cy="6858000"/>
          </a:xfrm>
          <a:prstGeom prst="rect">
            <a:avLst/>
          </a:prstGeom>
          <a:noFill/>
          <a:ln w="76200">
            <a:solidFill>
              <a:srgbClr val="FFC000"/>
            </a:solidFill>
          </a:ln>
        </p:spPr>
        <p:txBody>
          <a:bodyPr wrap="square">
            <a:spAutoFit/>
          </a:bodyPr>
          <a:lstStyle/>
          <a:p>
            <a:endParaRPr lang="en-IN" dirty="0"/>
          </a:p>
        </p:txBody>
      </p:sp>
      <p:sp>
        <p:nvSpPr>
          <p:cNvPr id="8" name="Title 4">
            <a:extLst>
              <a:ext uri="{FF2B5EF4-FFF2-40B4-BE49-F238E27FC236}">
                <a16:creationId xmlns:a16="http://schemas.microsoft.com/office/drawing/2014/main" xmlns="" id="{7B6C5C18-3728-9C64-3F07-3F1079D5354A}"/>
              </a:ext>
            </a:extLst>
          </p:cNvPr>
          <p:cNvSpPr txBox="1">
            <a:spLocks/>
          </p:cNvSpPr>
          <p:nvPr/>
        </p:nvSpPr>
        <p:spPr>
          <a:xfrm>
            <a:off x="71021" y="71626"/>
            <a:ext cx="9969449" cy="466726"/>
          </a:xfrm>
          <a:prstGeom prst="rect">
            <a:avLst/>
          </a:prstGeo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dirty="0">
                <a:latin typeface="Times New Roman" panose="02020603050405020304" pitchFamily="18" charset="0"/>
                <a:cs typeface="Times New Roman" panose="02020603050405020304" pitchFamily="18" charset="0"/>
              </a:rPr>
              <a:t>JAVA APPLETS </a:t>
            </a:r>
            <a:endParaRPr lang="en-IN" sz="3600" b="1" dirty="0">
              <a:latin typeface="Times New Roman" panose="02020603050405020304" pitchFamily="18" charset="0"/>
              <a:cs typeface="Times New Roman" panose="02020603050405020304" pitchFamily="18" charset="0"/>
            </a:endParaRPr>
          </a:p>
        </p:txBody>
      </p:sp>
      <p:sp>
        <p:nvSpPr>
          <p:cNvPr id="12" name="Date Placeholder 5"/>
          <p:cNvSpPr txBox="1">
            <a:spLocks/>
          </p:cNvSpPr>
          <p:nvPr/>
        </p:nvSpPr>
        <p:spPr>
          <a:xfrm>
            <a:off x="0" y="6496050"/>
            <a:ext cx="40386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1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B50BFFBF-F734-44E5-BDDD-7F962E4810AF}" type="datetime1">
              <a:rPr lang="en-IN" smtClean="0">
                <a:solidFill>
                  <a:srgbClr val="0000FF"/>
                </a:solidFill>
                <a:latin typeface="Bookman Old Style" panose="02050604050505020204" pitchFamily="18" charset="0"/>
              </a:rPr>
              <a:pPr/>
              <a:t>28-08-2023</a:t>
            </a:fld>
            <a:endParaRPr lang="en-IN" dirty="0">
              <a:solidFill>
                <a:srgbClr val="0000FF"/>
              </a:solidFill>
              <a:latin typeface="Bookman Old Style" panose="02050604050505020204" pitchFamily="18" charset="0"/>
            </a:endParaRPr>
          </a:p>
        </p:txBody>
      </p:sp>
      <p:sp>
        <p:nvSpPr>
          <p:cNvPr id="13" name="Date Placeholder 5"/>
          <p:cNvSpPr txBox="1">
            <a:spLocks/>
          </p:cNvSpPr>
          <p:nvPr/>
        </p:nvSpPr>
        <p:spPr>
          <a:xfrm>
            <a:off x="4038600" y="6499225"/>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Tree>
    <p:extLst>
      <p:ext uri="{BB962C8B-B14F-4D97-AF65-F5344CB8AC3E}">
        <p14:creationId xmlns:p14="http://schemas.microsoft.com/office/powerpoint/2010/main" val="418242374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23EB648D-9218-E2F9-9B42-0FD14C4CC53C}"/>
              </a:ext>
            </a:extLst>
          </p:cNvPr>
          <p:cNvSpPr>
            <a:spLocks noGrp="1"/>
          </p:cNvSpPr>
          <p:nvPr>
            <p:ph idx="1"/>
          </p:nvPr>
        </p:nvSpPr>
        <p:spPr>
          <a:xfrm>
            <a:off x="179294" y="98612"/>
            <a:ext cx="11582400" cy="6394262"/>
          </a:xfrm>
        </p:spPr>
        <p:txBody>
          <a:bodyPr/>
          <a:lstStyle/>
          <a:p>
            <a:pPr marL="0" indent="0">
              <a:buNone/>
            </a:pPr>
            <a:endParaRPr lang="en-IN" dirty="0"/>
          </a:p>
          <a:p>
            <a:pPr marL="0" indent="0">
              <a:buNone/>
            </a:pPr>
            <a:r>
              <a:rPr lang="en-IN" dirty="0"/>
              <a:t>Commonly used methods of Graphics class:</a:t>
            </a:r>
          </a:p>
          <a:p>
            <a:pPr marL="0" indent="0">
              <a:buNone/>
            </a:pPr>
            <a:endParaRPr lang="en-IN" dirty="0"/>
          </a:p>
        </p:txBody>
      </p:sp>
      <p:sp>
        <p:nvSpPr>
          <p:cNvPr id="4" name="Date Placeholder 3">
            <a:extLst>
              <a:ext uri="{FF2B5EF4-FFF2-40B4-BE49-F238E27FC236}">
                <a16:creationId xmlns:a16="http://schemas.microsoft.com/office/drawing/2014/main" xmlns="" id="{334C128C-2400-B592-D136-51AD8FAD091B}"/>
              </a:ext>
            </a:extLst>
          </p:cNvPr>
          <p:cNvSpPr>
            <a:spLocks noGrp="1"/>
          </p:cNvSpPr>
          <p:nvPr>
            <p:ph type="dt" sz="half" idx="10"/>
          </p:nvPr>
        </p:nvSpPr>
        <p:spPr/>
        <p:txBody>
          <a:bodyPr/>
          <a:lstStyle/>
          <a:p>
            <a:fld id="{DE483B26-8BD8-44DC-A771-02972DC6DD88}" type="datetime1">
              <a:rPr lang="en-IN" smtClean="0"/>
              <a:t>28-08-2023</a:t>
            </a:fld>
            <a:endParaRPr lang="en-IN" dirty="0"/>
          </a:p>
        </p:txBody>
      </p:sp>
      <p:sp>
        <p:nvSpPr>
          <p:cNvPr id="5" name="Footer Placeholder 4">
            <a:extLst>
              <a:ext uri="{FF2B5EF4-FFF2-40B4-BE49-F238E27FC236}">
                <a16:creationId xmlns:a16="http://schemas.microsoft.com/office/drawing/2014/main" xmlns="" id="{FB833895-0182-A5EE-480F-19C093E674DF}"/>
              </a:ext>
            </a:extLst>
          </p:cNvPr>
          <p:cNvSpPr>
            <a:spLocks noGrp="1"/>
          </p:cNvSpPr>
          <p:nvPr>
            <p:ph type="ftr" sz="quarter" idx="11"/>
          </p:nvPr>
        </p:nvSpPr>
        <p:spPr/>
        <p:txBody>
          <a:bodyPr/>
          <a:lstStyle/>
          <a:p>
            <a:r>
              <a:rPr lang="en-IN" smtClean="0"/>
              <a:t>APP Faculties - CINTEL</a:t>
            </a:r>
            <a:endParaRPr lang="en-IN" dirty="0"/>
          </a:p>
        </p:txBody>
      </p:sp>
      <p:sp>
        <p:nvSpPr>
          <p:cNvPr id="6" name="Slide Number Placeholder 5">
            <a:extLst>
              <a:ext uri="{FF2B5EF4-FFF2-40B4-BE49-F238E27FC236}">
                <a16:creationId xmlns:a16="http://schemas.microsoft.com/office/drawing/2014/main" xmlns="" id="{ED2D49C2-4F25-10F1-BFE1-0289F75EB6BB}"/>
              </a:ext>
            </a:extLst>
          </p:cNvPr>
          <p:cNvSpPr>
            <a:spLocks noGrp="1"/>
          </p:cNvSpPr>
          <p:nvPr>
            <p:ph type="sldNum" sz="quarter" idx="12"/>
          </p:nvPr>
        </p:nvSpPr>
        <p:spPr/>
        <p:txBody>
          <a:bodyPr/>
          <a:lstStyle/>
          <a:p>
            <a:fld id="{6DE21BCB-44D1-4B3A-ADF0-DF0465C2F5A4}" type="slidenum">
              <a:rPr lang="en-IN" smtClean="0"/>
              <a:pPr/>
              <a:t>67</a:t>
            </a:fld>
            <a:endParaRPr lang="en-IN" dirty="0"/>
          </a:p>
        </p:txBody>
      </p:sp>
      <p:sp>
        <p:nvSpPr>
          <p:cNvPr id="9" name="TextBox 8">
            <a:extLst>
              <a:ext uri="{FF2B5EF4-FFF2-40B4-BE49-F238E27FC236}">
                <a16:creationId xmlns:a16="http://schemas.microsoft.com/office/drawing/2014/main" xmlns="" id="{EA7DB46A-CA64-D444-B01C-3FC988044701}"/>
              </a:ext>
            </a:extLst>
          </p:cNvPr>
          <p:cNvSpPr txBox="1"/>
          <p:nvPr/>
        </p:nvSpPr>
        <p:spPr>
          <a:xfrm>
            <a:off x="228679" y="1238883"/>
            <a:ext cx="6185249" cy="5436553"/>
          </a:xfrm>
          <a:prstGeom prst="rect">
            <a:avLst/>
          </a:prstGeom>
          <a:noFill/>
        </p:spPr>
        <p:txBody>
          <a:bodyPr wrap="square" rtlCol="0">
            <a:spAutoFit/>
          </a:bodyPr>
          <a:lstStyle/>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1. </a:t>
            </a:r>
            <a:r>
              <a:rPr lang="en-IN" sz="1800" b="1"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public abstract void </a:t>
            </a:r>
            <a:r>
              <a:rPr lang="en-IN" sz="1800" b="1" kern="100" dirty="0"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drawString</a:t>
            </a:r>
            <a:r>
              <a:rPr lang="en-IN" sz="1800" b="1"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(String str, int x, int y):</a:t>
            </a:r>
            <a:r>
              <a:rPr lang="en-IN" sz="1800"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is used to draw the specified string.</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2. </a:t>
            </a:r>
            <a:r>
              <a:rPr lang="en-IN" sz="1800" b="1"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public void </a:t>
            </a:r>
            <a:r>
              <a:rPr lang="en-IN" sz="1800" b="1" kern="100" dirty="0"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drawRect</a:t>
            </a:r>
            <a:r>
              <a:rPr lang="en-IN" sz="1800" b="1"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(int x, int y, int width, int height):</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draws a rectangle with the specified width and height.</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3. </a:t>
            </a:r>
            <a:r>
              <a:rPr lang="en-IN" sz="1800" b="1"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public abstract void </a:t>
            </a:r>
            <a:r>
              <a:rPr lang="en-IN" sz="1800" b="1" kern="100" dirty="0"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fillRect</a:t>
            </a:r>
            <a:r>
              <a:rPr lang="en-IN" sz="1800" b="1"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(int x, int y, int width, int height):</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is used to fill rectangle with the default </a:t>
            </a: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color</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and specified width and height.</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4. </a:t>
            </a:r>
            <a:r>
              <a:rPr lang="en-IN" sz="1800" b="1"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public abstract void </a:t>
            </a:r>
            <a:r>
              <a:rPr lang="en-IN" sz="1800" b="1" kern="100" dirty="0"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drawOval</a:t>
            </a:r>
            <a:r>
              <a:rPr lang="en-IN" sz="1800" b="1"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(int x, int y, int width, int height): is</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used to draw oval with the specified width and height.</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5. </a:t>
            </a:r>
            <a:r>
              <a:rPr lang="en-IN" sz="1800" b="1"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public abstract void </a:t>
            </a:r>
            <a:r>
              <a:rPr lang="en-IN" sz="1800" b="1" kern="100" dirty="0"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fillOval</a:t>
            </a:r>
            <a:r>
              <a:rPr lang="en-IN" sz="1800" b="1"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(int x, int y, int width, int height):</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is used to fill oval with the default </a:t>
            </a: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color</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and specified width and height.</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6. </a:t>
            </a:r>
            <a:r>
              <a:rPr lang="en-IN" sz="1800" b="1"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public abstract void </a:t>
            </a:r>
            <a:r>
              <a:rPr lang="en-IN" sz="1800" b="1" kern="100" dirty="0"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drawLine</a:t>
            </a:r>
            <a:r>
              <a:rPr lang="en-IN" sz="1800" b="1"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(int x1, int y1, int x2, int y2): is</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used to draw line between the points(x1, y1) and (x2, y2).</a:t>
            </a:r>
          </a:p>
          <a:p>
            <a:pPr>
              <a:lnSpc>
                <a:spcPct val="107000"/>
              </a:lnSpc>
              <a:spcAft>
                <a:spcPts val="800"/>
              </a:spcAft>
            </a:pP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xmlns="" id="{5062E6EA-64AE-C791-111E-74D211960CAF}"/>
              </a:ext>
            </a:extLst>
          </p:cNvPr>
          <p:cNvSpPr txBox="1"/>
          <p:nvPr/>
        </p:nvSpPr>
        <p:spPr>
          <a:xfrm>
            <a:off x="6463315" y="1238883"/>
            <a:ext cx="5347765" cy="4593693"/>
          </a:xfrm>
          <a:prstGeom prst="rect">
            <a:avLst/>
          </a:prstGeom>
          <a:noFill/>
        </p:spPr>
        <p:txBody>
          <a:bodyPr wrap="square" rtlCol="0">
            <a:spAutoFit/>
          </a:bodyPr>
          <a:lstStyle/>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7. </a:t>
            </a:r>
            <a:r>
              <a:rPr lang="en-IN" sz="1800" b="1"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public abstract </a:t>
            </a:r>
            <a:r>
              <a:rPr lang="en-IN" sz="1800" b="1" kern="100" dirty="0"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boolean</a:t>
            </a:r>
            <a:r>
              <a:rPr lang="en-IN" sz="1800" b="1"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a:t>
            </a:r>
            <a:r>
              <a:rPr lang="en-IN" sz="1800" b="1" kern="100" dirty="0"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drawImage</a:t>
            </a:r>
            <a:r>
              <a:rPr lang="en-IN" sz="1800" b="1"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(Image </a:t>
            </a:r>
            <a:r>
              <a:rPr lang="en-IN" sz="1800" b="1" kern="100" dirty="0"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img</a:t>
            </a:r>
            <a:r>
              <a:rPr lang="en-IN" sz="1800" b="1"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int x, int y, </a:t>
            </a:r>
            <a:r>
              <a:rPr lang="en-IN" sz="1800" b="1" kern="100" dirty="0"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ImageObserver</a:t>
            </a:r>
            <a:r>
              <a:rPr lang="en-IN" sz="1800" b="1"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observer):</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is used draw the specified image.</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8. </a:t>
            </a:r>
            <a:r>
              <a:rPr lang="en-IN" sz="1800" b="1"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public abstract void </a:t>
            </a:r>
            <a:r>
              <a:rPr lang="en-IN" sz="1800" b="1" kern="100" dirty="0"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drawArc</a:t>
            </a:r>
            <a:r>
              <a:rPr lang="en-IN" sz="1800" b="1"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(int x, int y, int width, int height, int </a:t>
            </a:r>
            <a:r>
              <a:rPr lang="en-IN" sz="1800" b="1" kern="100" dirty="0"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startAngle</a:t>
            </a:r>
            <a:r>
              <a:rPr lang="en-IN" sz="1800" b="1"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int </a:t>
            </a:r>
            <a:r>
              <a:rPr lang="en-IN" sz="1800" b="1" kern="100" dirty="0"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arcAngle</a:t>
            </a:r>
            <a:r>
              <a:rPr lang="en-IN" sz="1800" b="1"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is used draw a circular or elliptical arc.</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9. </a:t>
            </a:r>
            <a:r>
              <a:rPr lang="en-IN" sz="1800" b="1"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public abstract void </a:t>
            </a:r>
            <a:r>
              <a:rPr lang="en-IN" sz="1800" b="1" kern="100" dirty="0"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fillArc</a:t>
            </a:r>
            <a:r>
              <a:rPr lang="en-IN" sz="1800" b="1"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(int x, int y, int width, int height, int </a:t>
            </a:r>
            <a:r>
              <a:rPr lang="en-IN" sz="1800" b="1" kern="100" dirty="0"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startAngle</a:t>
            </a:r>
            <a:r>
              <a:rPr lang="en-IN" sz="1800" b="1"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int </a:t>
            </a:r>
            <a:r>
              <a:rPr lang="en-IN" sz="1800" b="1" kern="100" dirty="0"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arcAngle</a:t>
            </a:r>
            <a:r>
              <a:rPr lang="en-IN" sz="1800" b="1"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is used to fill a circular or elliptical arc.</a:t>
            </a:r>
          </a:p>
          <a:p>
            <a:pPr>
              <a:lnSpc>
                <a:spcPct val="107000"/>
              </a:lnSpc>
              <a:spcAft>
                <a:spcPts val="800"/>
              </a:spcAft>
            </a:pP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10</a:t>
            </a:r>
            <a:r>
              <a:rPr lang="en-IN" sz="1800" b="1"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.public abstract void </a:t>
            </a:r>
            <a:r>
              <a:rPr lang="en-IN" sz="1800" b="1" kern="100" dirty="0"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setColor</a:t>
            </a:r>
            <a:r>
              <a:rPr lang="en-IN" sz="1800" b="1"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a:t>
            </a:r>
            <a:r>
              <a:rPr lang="en-IN" sz="1800" b="1" kern="100" dirty="0"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Color</a:t>
            </a:r>
            <a:r>
              <a:rPr lang="en-IN" sz="1800" b="1" kern="100"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 c):</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is used to set the graphics current </a:t>
            </a: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color</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 to the specified </a:t>
            </a:r>
            <a:r>
              <a:rPr lang="en-IN" sz="1800" kern="100" dirty="0" err="1">
                <a:effectLst/>
                <a:latin typeface="Calibri" panose="020F0502020204030204" pitchFamily="34" charset="0"/>
                <a:ea typeface="Calibri" panose="020F0502020204030204" pitchFamily="34" charset="0"/>
                <a:cs typeface="Times New Roman" panose="02020603050405020304" pitchFamily="18" charset="0"/>
              </a:rPr>
              <a:t>color</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a:t>
            </a:r>
          </a:p>
          <a:p>
            <a:r>
              <a:rPr lang="en-IN" sz="1800" dirty="0">
                <a:effectLst/>
                <a:latin typeface="Calibri" panose="020F0502020204030204" pitchFamily="34" charset="0"/>
                <a:ea typeface="Calibri" panose="020F0502020204030204" pitchFamily="34" charset="0"/>
                <a:cs typeface="Times New Roman" panose="02020603050405020304" pitchFamily="18" charset="0"/>
              </a:rPr>
              <a:t>11.</a:t>
            </a:r>
            <a:r>
              <a:rPr lang="en-IN" sz="1800" b="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public abstract void </a:t>
            </a:r>
            <a:r>
              <a:rPr lang="en-IN" sz="1800" b="1" dirty="0" err="1">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setFont</a:t>
            </a:r>
            <a:r>
              <a:rPr lang="en-IN" sz="1800" b="1" dirty="0">
                <a:solidFill>
                  <a:srgbClr val="002060"/>
                </a:solidFill>
                <a:effectLst/>
                <a:latin typeface="Calibri" panose="020F0502020204030204" pitchFamily="34" charset="0"/>
                <a:ea typeface="Calibri" panose="020F0502020204030204" pitchFamily="34" charset="0"/>
                <a:cs typeface="Times New Roman" panose="02020603050405020304" pitchFamily="18" charset="0"/>
              </a:rPr>
              <a:t>(Font font):</a:t>
            </a:r>
            <a:r>
              <a:rPr lang="en-IN" sz="1800" dirty="0">
                <a:effectLst/>
                <a:latin typeface="Calibri" panose="020F0502020204030204" pitchFamily="34" charset="0"/>
                <a:ea typeface="Calibri" panose="020F0502020204030204" pitchFamily="34" charset="0"/>
                <a:cs typeface="Times New Roman" panose="02020603050405020304" pitchFamily="18" charset="0"/>
              </a:rPr>
              <a:t> is used to set the graphics current font to the specified font.</a:t>
            </a:r>
            <a:endParaRPr lang="en-IN" dirty="0"/>
          </a:p>
          <a:p>
            <a:endParaRPr lang="en-IN" dirty="0"/>
          </a:p>
        </p:txBody>
      </p:sp>
      <p:sp>
        <p:nvSpPr>
          <p:cNvPr id="13" name="Title 4">
            <a:extLst>
              <a:ext uri="{FF2B5EF4-FFF2-40B4-BE49-F238E27FC236}">
                <a16:creationId xmlns:a16="http://schemas.microsoft.com/office/drawing/2014/main" xmlns="" id="{F8D7E196-4E3D-A045-8EDD-D50C38DE74BF}"/>
              </a:ext>
            </a:extLst>
          </p:cNvPr>
          <p:cNvSpPr txBox="1">
            <a:spLocks/>
          </p:cNvSpPr>
          <p:nvPr/>
        </p:nvSpPr>
        <p:spPr>
          <a:xfrm>
            <a:off x="627529" y="0"/>
            <a:ext cx="9475695" cy="4667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Times New Roman" panose="02020603050405020304" pitchFamily="18" charset="0"/>
                <a:cs typeface="Times New Roman" panose="02020603050405020304" pitchFamily="18" charset="0"/>
              </a:rPr>
              <a:t>JAVA APPLETS </a:t>
            </a:r>
            <a:endParaRPr lang="en-IN" sz="36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xmlns="" id="{E3E13F3E-DCEB-E242-3EFF-2EBDBC068813}"/>
              </a:ext>
            </a:extLst>
          </p:cNvPr>
          <p:cNvSpPr txBox="1"/>
          <p:nvPr/>
        </p:nvSpPr>
        <p:spPr>
          <a:xfrm>
            <a:off x="0" y="0"/>
            <a:ext cx="12192000" cy="6858000"/>
          </a:xfrm>
          <a:prstGeom prst="rect">
            <a:avLst/>
          </a:prstGeom>
          <a:noFill/>
          <a:ln w="76200">
            <a:solidFill>
              <a:srgbClr val="FFC000"/>
            </a:solidFill>
          </a:ln>
        </p:spPr>
        <p:txBody>
          <a:bodyPr wrap="square">
            <a:spAutoFit/>
          </a:bodyPr>
          <a:lstStyle/>
          <a:p>
            <a:endParaRPr lang="en-IN" dirty="0"/>
          </a:p>
        </p:txBody>
      </p:sp>
      <p:sp>
        <p:nvSpPr>
          <p:cNvPr id="8" name="Title 4">
            <a:extLst>
              <a:ext uri="{FF2B5EF4-FFF2-40B4-BE49-F238E27FC236}">
                <a16:creationId xmlns:a16="http://schemas.microsoft.com/office/drawing/2014/main" xmlns="" id="{01011699-9584-498C-15A8-22F628112DF7}"/>
              </a:ext>
            </a:extLst>
          </p:cNvPr>
          <p:cNvSpPr>
            <a:spLocks noGrp="1"/>
          </p:cNvSpPr>
          <p:nvPr>
            <p:ph type="title"/>
          </p:nvPr>
        </p:nvSpPr>
        <p:spPr>
          <a:xfrm>
            <a:off x="71021" y="0"/>
            <a:ext cx="9969449" cy="538352"/>
          </a:xfr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txBody>
          <a:bodyPr>
            <a:noAutofit/>
          </a:bodyPr>
          <a:lstStyle/>
          <a:p>
            <a:pPr algn="ctr"/>
            <a:r>
              <a:rPr lang="en-US" sz="3600" b="1" dirty="0">
                <a:latin typeface="Times New Roman" panose="02020603050405020304" pitchFamily="18" charset="0"/>
                <a:cs typeface="Times New Roman" panose="02020603050405020304" pitchFamily="18" charset="0"/>
              </a:rPr>
              <a:t>JAVA APPLETS </a:t>
            </a:r>
            <a:endParaRPr lang="en-IN" sz="3600" b="1" dirty="0">
              <a:latin typeface="Times New Roman" panose="02020603050405020304" pitchFamily="18" charset="0"/>
              <a:cs typeface="Times New Roman" panose="02020603050405020304" pitchFamily="18" charset="0"/>
            </a:endParaRPr>
          </a:p>
        </p:txBody>
      </p:sp>
      <p:sp>
        <p:nvSpPr>
          <p:cNvPr id="12" name="Date Placeholder 5"/>
          <p:cNvSpPr txBox="1">
            <a:spLocks/>
          </p:cNvSpPr>
          <p:nvPr/>
        </p:nvSpPr>
        <p:spPr>
          <a:xfrm>
            <a:off x="0" y="6496050"/>
            <a:ext cx="40386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1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B50BFFBF-F734-44E5-BDDD-7F962E4810AF}" type="datetime1">
              <a:rPr lang="en-IN" smtClean="0">
                <a:solidFill>
                  <a:srgbClr val="0000FF"/>
                </a:solidFill>
                <a:latin typeface="Bookman Old Style" panose="02050604050505020204" pitchFamily="18" charset="0"/>
              </a:rPr>
              <a:pPr/>
              <a:t>28-08-2023</a:t>
            </a:fld>
            <a:endParaRPr lang="en-IN" dirty="0">
              <a:solidFill>
                <a:srgbClr val="0000FF"/>
              </a:solidFill>
              <a:latin typeface="Bookman Old Style" panose="02050604050505020204" pitchFamily="18" charset="0"/>
            </a:endParaRPr>
          </a:p>
        </p:txBody>
      </p:sp>
      <p:sp>
        <p:nvSpPr>
          <p:cNvPr id="14" name="Date Placeholder 5"/>
          <p:cNvSpPr txBox="1">
            <a:spLocks/>
          </p:cNvSpPr>
          <p:nvPr/>
        </p:nvSpPr>
        <p:spPr>
          <a:xfrm>
            <a:off x="4038600" y="6499225"/>
            <a:ext cx="8202785"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Tree>
    <p:extLst>
      <p:ext uri="{BB962C8B-B14F-4D97-AF65-F5344CB8AC3E}">
        <p14:creationId xmlns:p14="http://schemas.microsoft.com/office/powerpoint/2010/main" val="7237240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BAC26DC-7A89-2913-1299-8025E8C9E3CC}"/>
              </a:ext>
            </a:extLst>
          </p:cNvPr>
          <p:cNvSpPr>
            <a:spLocks noGrp="1"/>
          </p:cNvSpPr>
          <p:nvPr>
            <p:ph idx="1"/>
          </p:nvPr>
        </p:nvSpPr>
        <p:spPr>
          <a:xfrm>
            <a:off x="378457" y="779930"/>
            <a:ext cx="11445990" cy="5712944"/>
          </a:xfrm>
        </p:spPr>
        <p:txBody>
          <a:bodyPr>
            <a:normAutofit/>
          </a:bodyPr>
          <a:lstStyle/>
          <a:p>
            <a:pPr marL="0" indent="0">
              <a:lnSpc>
                <a:spcPct val="107000"/>
              </a:lnSpc>
              <a:spcAft>
                <a:spcPts val="800"/>
              </a:spcAft>
              <a:buNone/>
            </a:pPr>
            <a:r>
              <a:rPr lang="en-I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Some of the AWT supplies User Interface components</a:t>
            </a:r>
          </a:p>
          <a:p>
            <a:pPr>
              <a:lnSpc>
                <a:spcPct val="107000"/>
              </a:lnSpc>
              <a:spcAft>
                <a:spcPts val="800"/>
              </a:spcAft>
            </a:pPr>
            <a:r>
              <a:rPr lang="en-IN" sz="1800" kern="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I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Text Fields</a:t>
            </a:r>
            <a:endParaRPr lang="en-IN"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0000"/>
              </a:lnSpc>
              <a:spcAft>
                <a:spcPts val="800"/>
              </a:spcAft>
              <a:buSzPts val="1000"/>
              <a:buFont typeface="Symbol" panose="05050102010706020507" pitchFamily="18" charset="2"/>
              <a:buChar char=""/>
              <a:tabLst>
                <a:tab pos="457200" algn="l"/>
              </a:tabLst>
            </a:pPr>
            <a:r>
              <a:rPr lang="en-I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Text area</a:t>
            </a:r>
            <a:endParaRPr lang="en-IN"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0000"/>
              </a:lnSpc>
              <a:spcAft>
                <a:spcPts val="800"/>
              </a:spcAft>
              <a:buSzPts val="1000"/>
              <a:buFont typeface="Symbol" panose="05050102010706020507" pitchFamily="18" charset="2"/>
              <a:buChar char=""/>
              <a:tabLst>
                <a:tab pos="457200" algn="l"/>
              </a:tabLst>
            </a:pPr>
            <a:r>
              <a:rPr lang="en-I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Labels </a:t>
            </a:r>
            <a:endParaRPr lang="en-IN"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0000"/>
              </a:lnSpc>
              <a:spcAft>
                <a:spcPts val="800"/>
              </a:spcAft>
              <a:buSzPts val="1000"/>
              <a:buFont typeface="Symbol" panose="05050102010706020507" pitchFamily="18" charset="2"/>
              <a:buChar char=""/>
              <a:tabLst>
                <a:tab pos="457200" algn="l"/>
              </a:tabLst>
            </a:pPr>
            <a:r>
              <a:rPr lang="en-I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Checkboxes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0000"/>
              </a:lnSpc>
              <a:spcAft>
                <a:spcPts val="800"/>
              </a:spcAft>
              <a:buSzPts val="1000"/>
              <a:buFont typeface="Symbol" panose="05050102010706020507" pitchFamily="18" charset="2"/>
              <a:buChar char=""/>
              <a:tabLst>
                <a:tab pos="457200" algn="l"/>
              </a:tabLst>
            </a:pPr>
            <a:r>
              <a:rPr lang="en-I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Buttons</a:t>
            </a:r>
            <a:endParaRPr lang="en-IN"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0000"/>
              </a:lnSpc>
              <a:spcAft>
                <a:spcPts val="800"/>
              </a:spcAft>
              <a:buSzPts val="1000"/>
              <a:buFont typeface="Symbol" panose="05050102010706020507" pitchFamily="18" charset="2"/>
              <a:buChar char=""/>
              <a:tabLst>
                <a:tab pos="457200" algn="l"/>
              </a:tabLst>
            </a:pPr>
            <a:r>
              <a:rPr lang="en-I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Lists </a:t>
            </a:r>
            <a:endParaRPr lang="en-IN"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0000"/>
              </a:lnSpc>
              <a:spcAft>
                <a:spcPts val="800"/>
              </a:spcAft>
              <a:buSzPts val="1000"/>
              <a:buFont typeface="Symbol" panose="05050102010706020507" pitchFamily="18" charset="2"/>
              <a:buChar char=""/>
              <a:tabLst>
                <a:tab pos="457200" algn="l"/>
              </a:tabLst>
            </a:pPr>
            <a:r>
              <a:rPr lang="en-I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Sliders and scrollbars </a:t>
            </a:r>
            <a:endParaRPr lang="en-IN"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0000"/>
              </a:lnSpc>
              <a:spcAft>
                <a:spcPts val="800"/>
              </a:spcAft>
              <a:buSzPts val="1000"/>
              <a:buFont typeface="Symbol" panose="05050102010706020507" pitchFamily="18" charset="2"/>
              <a:buChar char=""/>
              <a:tabLst>
                <a:tab pos="457200" algn="l"/>
              </a:tabLst>
            </a:pPr>
            <a:r>
              <a:rPr lang="en-I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Drawing areas </a:t>
            </a:r>
            <a:endParaRPr lang="en-IN"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0000"/>
              </a:lnSpc>
              <a:spcAft>
                <a:spcPts val="800"/>
              </a:spcAft>
              <a:buSzPts val="1000"/>
              <a:buFont typeface="Symbol" panose="05050102010706020507" pitchFamily="18" charset="2"/>
              <a:buChar char=""/>
              <a:tabLst>
                <a:tab pos="457200" algn="l"/>
              </a:tabLst>
            </a:pPr>
            <a:r>
              <a:rPr lang="en-I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Menus </a:t>
            </a:r>
            <a:endParaRPr lang="en-IN" sz="1800" kern="1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0000"/>
              </a:lnSpc>
              <a:spcAft>
                <a:spcPts val="800"/>
              </a:spcAft>
              <a:buSzPts val="1000"/>
              <a:buFont typeface="Symbol" panose="05050102010706020507" pitchFamily="18" charset="2"/>
              <a:buChar char=""/>
              <a:tabLst>
                <a:tab pos="457200" algn="l"/>
              </a:tabLst>
            </a:pPr>
            <a:r>
              <a:rPr lang="en-IN" sz="1800" kern="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Containers </a:t>
            </a:r>
            <a:endParaRPr lang="en-IN" sz="1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Date Placeholder 3">
            <a:extLst>
              <a:ext uri="{FF2B5EF4-FFF2-40B4-BE49-F238E27FC236}">
                <a16:creationId xmlns:a16="http://schemas.microsoft.com/office/drawing/2014/main" xmlns="" id="{7982D859-0435-09A5-0693-1E0487E611E4}"/>
              </a:ext>
            </a:extLst>
          </p:cNvPr>
          <p:cNvSpPr>
            <a:spLocks noGrp="1"/>
          </p:cNvSpPr>
          <p:nvPr>
            <p:ph type="dt" sz="half" idx="10"/>
          </p:nvPr>
        </p:nvSpPr>
        <p:spPr/>
        <p:txBody>
          <a:bodyPr/>
          <a:lstStyle/>
          <a:p>
            <a:fld id="{9F3ED11B-CC28-4AF9-A6AA-25E57FC42F86}" type="datetime1">
              <a:rPr lang="en-IN" smtClean="0"/>
              <a:t>28-08-2023</a:t>
            </a:fld>
            <a:endParaRPr lang="en-IN" dirty="0"/>
          </a:p>
        </p:txBody>
      </p:sp>
      <p:sp>
        <p:nvSpPr>
          <p:cNvPr id="5" name="Footer Placeholder 4">
            <a:extLst>
              <a:ext uri="{FF2B5EF4-FFF2-40B4-BE49-F238E27FC236}">
                <a16:creationId xmlns:a16="http://schemas.microsoft.com/office/drawing/2014/main" xmlns="" id="{C8B932D4-17A7-0F1F-6B1F-99C131A24A6E}"/>
              </a:ext>
            </a:extLst>
          </p:cNvPr>
          <p:cNvSpPr>
            <a:spLocks noGrp="1"/>
          </p:cNvSpPr>
          <p:nvPr>
            <p:ph type="ftr" sz="quarter" idx="11"/>
          </p:nvPr>
        </p:nvSpPr>
        <p:spPr/>
        <p:txBody>
          <a:bodyPr/>
          <a:lstStyle/>
          <a:p>
            <a:r>
              <a:rPr lang="en-IN" smtClean="0"/>
              <a:t>APP Faculties - CINTEL</a:t>
            </a:r>
            <a:endParaRPr lang="en-IN" dirty="0"/>
          </a:p>
        </p:txBody>
      </p:sp>
      <p:sp>
        <p:nvSpPr>
          <p:cNvPr id="6" name="Slide Number Placeholder 5">
            <a:extLst>
              <a:ext uri="{FF2B5EF4-FFF2-40B4-BE49-F238E27FC236}">
                <a16:creationId xmlns:a16="http://schemas.microsoft.com/office/drawing/2014/main" xmlns="" id="{765CC89B-4295-F2E4-6152-8E655E56B2F9}"/>
              </a:ext>
            </a:extLst>
          </p:cNvPr>
          <p:cNvSpPr>
            <a:spLocks noGrp="1"/>
          </p:cNvSpPr>
          <p:nvPr>
            <p:ph type="sldNum" sz="quarter" idx="12"/>
          </p:nvPr>
        </p:nvSpPr>
        <p:spPr/>
        <p:txBody>
          <a:bodyPr/>
          <a:lstStyle/>
          <a:p>
            <a:fld id="{6DE21BCB-44D1-4B3A-ADF0-DF0465C2F5A4}" type="slidenum">
              <a:rPr lang="en-IN" smtClean="0"/>
              <a:pPr/>
              <a:t>68</a:t>
            </a:fld>
            <a:endParaRPr lang="en-IN" dirty="0"/>
          </a:p>
        </p:txBody>
      </p:sp>
      <p:sp>
        <p:nvSpPr>
          <p:cNvPr id="8" name="Title 4">
            <a:extLst>
              <a:ext uri="{FF2B5EF4-FFF2-40B4-BE49-F238E27FC236}">
                <a16:creationId xmlns:a16="http://schemas.microsoft.com/office/drawing/2014/main" xmlns="" id="{2A1410F4-968C-C53E-B7B2-0D72C1C28B64}"/>
              </a:ext>
            </a:extLst>
          </p:cNvPr>
          <p:cNvSpPr txBox="1">
            <a:spLocks/>
          </p:cNvSpPr>
          <p:nvPr/>
        </p:nvSpPr>
        <p:spPr>
          <a:xfrm>
            <a:off x="627529" y="0"/>
            <a:ext cx="9475695" cy="4667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Times New Roman" panose="02020603050405020304" pitchFamily="18" charset="0"/>
                <a:cs typeface="Times New Roman" panose="02020603050405020304" pitchFamily="18" charset="0"/>
              </a:rPr>
              <a:t>JAVA APPLETS </a:t>
            </a:r>
            <a:endParaRPr lang="en-IN" sz="36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xmlns="" id="{EE7B39D1-8238-8A8C-9A3C-BCE7EFFEE78C}"/>
              </a:ext>
            </a:extLst>
          </p:cNvPr>
          <p:cNvSpPr txBox="1"/>
          <p:nvPr/>
        </p:nvSpPr>
        <p:spPr>
          <a:xfrm>
            <a:off x="0" y="0"/>
            <a:ext cx="12192000" cy="6858000"/>
          </a:xfrm>
          <a:prstGeom prst="rect">
            <a:avLst/>
          </a:prstGeom>
          <a:noFill/>
          <a:ln w="76200">
            <a:solidFill>
              <a:srgbClr val="FFC000"/>
            </a:solidFill>
          </a:ln>
        </p:spPr>
        <p:txBody>
          <a:bodyPr wrap="square">
            <a:spAutoFit/>
          </a:bodyPr>
          <a:lstStyle/>
          <a:p>
            <a:endParaRPr lang="en-IN" dirty="0"/>
          </a:p>
        </p:txBody>
      </p:sp>
      <p:sp>
        <p:nvSpPr>
          <p:cNvPr id="9" name="Title 4">
            <a:extLst>
              <a:ext uri="{FF2B5EF4-FFF2-40B4-BE49-F238E27FC236}">
                <a16:creationId xmlns:a16="http://schemas.microsoft.com/office/drawing/2014/main" xmlns="" id="{13599C6C-2E6A-07B5-1763-E91BEA924F11}"/>
              </a:ext>
            </a:extLst>
          </p:cNvPr>
          <p:cNvSpPr>
            <a:spLocks noGrp="1"/>
          </p:cNvSpPr>
          <p:nvPr>
            <p:ph type="title"/>
          </p:nvPr>
        </p:nvSpPr>
        <p:spPr>
          <a:xfrm>
            <a:off x="71021" y="71626"/>
            <a:ext cx="9969449" cy="466726"/>
          </a:xfr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txBody>
          <a:bodyPr>
            <a:noAutofit/>
          </a:bodyPr>
          <a:lstStyle/>
          <a:p>
            <a:pPr algn="ctr"/>
            <a:r>
              <a:rPr lang="en-US" sz="3600" b="1" dirty="0">
                <a:latin typeface="Times New Roman" panose="02020603050405020304" pitchFamily="18" charset="0"/>
                <a:cs typeface="Times New Roman" panose="02020603050405020304" pitchFamily="18" charset="0"/>
              </a:rPr>
              <a:t>JAVA APPLETS </a:t>
            </a:r>
            <a:endParaRPr lang="en-IN" sz="3600" b="1" dirty="0">
              <a:latin typeface="Times New Roman" panose="02020603050405020304" pitchFamily="18" charset="0"/>
              <a:cs typeface="Times New Roman" panose="02020603050405020304" pitchFamily="18" charset="0"/>
            </a:endParaRPr>
          </a:p>
        </p:txBody>
      </p:sp>
      <p:sp>
        <p:nvSpPr>
          <p:cNvPr id="10" name="Date Placeholder 5"/>
          <p:cNvSpPr txBox="1">
            <a:spLocks/>
          </p:cNvSpPr>
          <p:nvPr/>
        </p:nvSpPr>
        <p:spPr>
          <a:xfrm>
            <a:off x="0" y="6496050"/>
            <a:ext cx="40386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1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B50BFFBF-F734-44E5-BDDD-7F962E4810AF}" type="datetime1">
              <a:rPr lang="en-IN" smtClean="0">
                <a:solidFill>
                  <a:srgbClr val="0000FF"/>
                </a:solidFill>
                <a:latin typeface="Bookman Old Style" panose="02050604050505020204" pitchFamily="18" charset="0"/>
              </a:rPr>
              <a:pPr/>
              <a:t>28-08-2023</a:t>
            </a:fld>
            <a:endParaRPr lang="en-IN" dirty="0">
              <a:solidFill>
                <a:srgbClr val="0000FF"/>
              </a:solidFill>
              <a:latin typeface="Bookman Old Style" panose="02050604050505020204" pitchFamily="18" charset="0"/>
            </a:endParaRPr>
          </a:p>
        </p:txBody>
      </p:sp>
      <p:sp>
        <p:nvSpPr>
          <p:cNvPr id="11" name="Date Placeholder 5"/>
          <p:cNvSpPr txBox="1">
            <a:spLocks/>
          </p:cNvSpPr>
          <p:nvPr/>
        </p:nvSpPr>
        <p:spPr>
          <a:xfrm>
            <a:off x="4038600" y="6499225"/>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Tree>
    <p:extLst>
      <p:ext uri="{BB962C8B-B14F-4D97-AF65-F5344CB8AC3E}">
        <p14:creationId xmlns:p14="http://schemas.microsoft.com/office/powerpoint/2010/main" val="290219977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BAC26DC-7A89-2913-1299-8025E8C9E3CC}"/>
              </a:ext>
            </a:extLst>
          </p:cNvPr>
          <p:cNvSpPr>
            <a:spLocks noGrp="1"/>
          </p:cNvSpPr>
          <p:nvPr>
            <p:ph idx="1"/>
          </p:nvPr>
        </p:nvSpPr>
        <p:spPr>
          <a:xfrm>
            <a:off x="134470" y="466726"/>
            <a:ext cx="11824447" cy="6026148"/>
          </a:xfrm>
        </p:spPr>
        <p:txBody>
          <a:bodyPr>
            <a:normAutofit/>
          </a:bodyPr>
          <a:lstStyle/>
          <a:p>
            <a:pPr marL="0" indent="0" algn="l">
              <a:buNone/>
            </a:pPr>
            <a:r>
              <a:rPr lang="en-IN" b="1" dirty="0"/>
              <a:t>EVENT HANDLING </a:t>
            </a:r>
          </a:p>
          <a:p>
            <a:pPr marL="0" indent="0" algn="just">
              <a:buNone/>
            </a:pPr>
            <a:r>
              <a:rPr lang="en-IN" sz="1800" dirty="0">
                <a:solidFill>
                  <a:srgbClr val="232629"/>
                </a:solidFill>
                <a:latin typeface="Times New Roman" panose="02020603050405020304" pitchFamily="18" charset="0"/>
                <a:cs typeface="Times New Roman" panose="02020603050405020304" pitchFamily="18" charset="0"/>
              </a:rPr>
              <a:t>The pathway to efficient applet programming is how to handle events. The majority of events to which the applet will react come from the user. The most frequent various types of events processed involve those triggered by the keyboard, mouse, and various controllers, including push buttons. Events are supported by the </a:t>
            </a:r>
            <a:r>
              <a:rPr lang="en-IN" sz="1800" b="1" i="1" dirty="0" err="1">
                <a:solidFill>
                  <a:srgbClr val="232629"/>
                </a:solidFill>
                <a:latin typeface="Times New Roman" panose="02020603050405020304" pitchFamily="18" charset="0"/>
                <a:cs typeface="Times New Roman" panose="02020603050405020304" pitchFamily="18" charset="0"/>
              </a:rPr>
              <a:t>java.awt.event</a:t>
            </a:r>
            <a:r>
              <a:rPr lang="en-IN" sz="1800" b="1" i="1" dirty="0">
                <a:solidFill>
                  <a:srgbClr val="232629"/>
                </a:solidFill>
                <a:latin typeface="Times New Roman" panose="02020603050405020304" pitchFamily="18" charset="0"/>
                <a:cs typeface="Times New Roman" panose="02020603050405020304" pitchFamily="18" charset="0"/>
              </a:rPr>
              <a:t> </a:t>
            </a:r>
            <a:r>
              <a:rPr lang="en-IN" sz="1800" dirty="0">
                <a:solidFill>
                  <a:srgbClr val="232629"/>
                </a:solidFill>
                <a:latin typeface="Times New Roman" panose="02020603050405020304" pitchFamily="18" charset="0"/>
                <a:cs typeface="Times New Roman" panose="02020603050405020304" pitchFamily="18" charset="0"/>
              </a:rPr>
              <a:t>package.</a:t>
            </a:r>
          </a:p>
          <a:p>
            <a:pPr marL="0" indent="0">
              <a:lnSpc>
                <a:spcPct val="100000"/>
              </a:lnSpc>
              <a:spcAft>
                <a:spcPts val="800"/>
              </a:spcAft>
              <a:buNone/>
            </a:pPr>
            <a:r>
              <a:rPr lang="en-IN" sz="1800" b="1" dirty="0">
                <a:solidFill>
                  <a:srgbClr val="232629"/>
                </a:solidFill>
                <a:latin typeface="Times New Roman" panose="02020603050405020304" pitchFamily="18" charset="0"/>
                <a:cs typeface="Times New Roman" panose="02020603050405020304" pitchFamily="18" charset="0"/>
              </a:rPr>
              <a:t>Steps to perform Event Handling</a:t>
            </a:r>
          </a:p>
          <a:p>
            <a:pPr marL="180000">
              <a:lnSpc>
                <a:spcPct val="100000"/>
              </a:lnSpc>
              <a:spcBef>
                <a:spcPts val="400"/>
              </a:spcBef>
              <a:spcAft>
                <a:spcPts val="400"/>
              </a:spcAft>
            </a:pPr>
            <a:r>
              <a:rPr lang="en-IN" sz="1800" dirty="0">
                <a:solidFill>
                  <a:srgbClr val="232629"/>
                </a:solidFill>
                <a:latin typeface="Times New Roman" panose="02020603050405020304" pitchFamily="18" charset="0"/>
                <a:cs typeface="Times New Roman" panose="02020603050405020304" pitchFamily="18" charset="0"/>
              </a:rPr>
              <a:t>Register the component with the Listener</a:t>
            </a:r>
          </a:p>
          <a:p>
            <a:pPr marL="180000">
              <a:lnSpc>
                <a:spcPct val="100000"/>
              </a:lnSpc>
              <a:spcBef>
                <a:spcPts val="400"/>
              </a:spcBef>
              <a:spcAft>
                <a:spcPts val="400"/>
              </a:spcAft>
            </a:pPr>
            <a:r>
              <a:rPr lang="en-IN" sz="1800" dirty="0">
                <a:solidFill>
                  <a:srgbClr val="232629"/>
                </a:solidFill>
                <a:latin typeface="Times New Roman" panose="02020603050405020304" pitchFamily="18" charset="0"/>
                <a:cs typeface="Times New Roman" panose="02020603050405020304" pitchFamily="18" charset="0"/>
              </a:rPr>
              <a:t>Registration Methods</a:t>
            </a:r>
          </a:p>
          <a:p>
            <a:pPr marL="180000">
              <a:lnSpc>
                <a:spcPct val="100000"/>
              </a:lnSpc>
              <a:spcBef>
                <a:spcPts val="400"/>
              </a:spcBef>
              <a:spcAft>
                <a:spcPts val="400"/>
              </a:spcAft>
            </a:pPr>
            <a:r>
              <a:rPr lang="en-IN" sz="1800" dirty="0">
                <a:solidFill>
                  <a:srgbClr val="232629"/>
                </a:solidFill>
                <a:latin typeface="Times New Roman" panose="02020603050405020304" pitchFamily="18" charset="0"/>
                <a:cs typeface="Times New Roman" panose="02020603050405020304" pitchFamily="18" charset="0"/>
              </a:rPr>
              <a:t>For registering the component with the Listener, many classes provide the registration methods. </a:t>
            </a:r>
          </a:p>
          <a:p>
            <a:pPr marL="0" indent="0">
              <a:lnSpc>
                <a:spcPct val="107000"/>
              </a:lnSpc>
              <a:spcAft>
                <a:spcPts val="800"/>
              </a:spcAft>
              <a:buNone/>
            </a:pPr>
            <a:r>
              <a:rPr lang="en-IN" sz="1800" dirty="0">
                <a:solidFill>
                  <a:srgbClr val="232629"/>
                </a:solidFill>
                <a:latin typeface="Times New Roman" panose="02020603050405020304" pitchFamily="18" charset="0"/>
                <a:cs typeface="Times New Roman" panose="02020603050405020304" pitchFamily="18" charset="0"/>
              </a:rPr>
              <a:t>	For example:</a:t>
            </a:r>
          </a:p>
          <a:p>
            <a:pPr marL="0" indent="0">
              <a:lnSpc>
                <a:spcPct val="107000"/>
              </a:lnSpc>
              <a:spcAft>
                <a:spcPts val="800"/>
              </a:spcAft>
              <a:buNone/>
            </a:pPr>
            <a:endParaRPr lang="en-IN" sz="1800" dirty="0">
              <a:solidFill>
                <a:srgbClr val="232629"/>
              </a:solidFill>
              <a:latin typeface="Times New Roman" panose="02020603050405020304" pitchFamily="18" charset="0"/>
              <a:cs typeface="Times New Roman" panose="02020603050405020304" pitchFamily="18" charset="0"/>
            </a:endParaRPr>
          </a:p>
          <a:p>
            <a:pPr marL="0" indent="0" algn="just">
              <a:buNone/>
            </a:pPr>
            <a:endParaRPr lang="en-IN" sz="1800" dirty="0">
              <a:solidFill>
                <a:srgbClr val="232629"/>
              </a:solidFill>
              <a:latin typeface="Times New Roman" panose="02020603050405020304" pitchFamily="18" charset="0"/>
              <a:cs typeface="Times New Roman" panose="02020603050405020304" pitchFamily="18" charset="0"/>
            </a:endParaRPr>
          </a:p>
        </p:txBody>
      </p:sp>
      <p:sp>
        <p:nvSpPr>
          <p:cNvPr id="4" name="Date Placeholder 3">
            <a:extLst>
              <a:ext uri="{FF2B5EF4-FFF2-40B4-BE49-F238E27FC236}">
                <a16:creationId xmlns:a16="http://schemas.microsoft.com/office/drawing/2014/main" xmlns="" id="{7982D859-0435-09A5-0693-1E0487E611E4}"/>
              </a:ext>
            </a:extLst>
          </p:cNvPr>
          <p:cNvSpPr>
            <a:spLocks noGrp="1"/>
          </p:cNvSpPr>
          <p:nvPr>
            <p:ph type="dt" sz="half" idx="10"/>
          </p:nvPr>
        </p:nvSpPr>
        <p:spPr/>
        <p:txBody>
          <a:bodyPr/>
          <a:lstStyle/>
          <a:p>
            <a:fld id="{D383C0E0-3567-44F9-B882-4B2CF199CABF}" type="datetime1">
              <a:rPr lang="en-IN" smtClean="0"/>
              <a:t>28-08-2023</a:t>
            </a:fld>
            <a:endParaRPr lang="en-IN" dirty="0"/>
          </a:p>
        </p:txBody>
      </p:sp>
      <p:sp>
        <p:nvSpPr>
          <p:cNvPr id="5" name="Footer Placeholder 4">
            <a:extLst>
              <a:ext uri="{FF2B5EF4-FFF2-40B4-BE49-F238E27FC236}">
                <a16:creationId xmlns:a16="http://schemas.microsoft.com/office/drawing/2014/main" xmlns="" id="{C8B932D4-17A7-0F1F-6B1F-99C131A24A6E}"/>
              </a:ext>
            </a:extLst>
          </p:cNvPr>
          <p:cNvSpPr>
            <a:spLocks noGrp="1"/>
          </p:cNvSpPr>
          <p:nvPr>
            <p:ph type="ftr" sz="quarter" idx="11"/>
          </p:nvPr>
        </p:nvSpPr>
        <p:spPr/>
        <p:txBody>
          <a:bodyPr/>
          <a:lstStyle/>
          <a:p>
            <a:r>
              <a:rPr lang="en-IN" smtClean="0"/>
              <a:t>APP Faculties - CINTEL</a:t>
            </a:r>
            <a:endParaRPr lang="en-IN" dirty="0"/>
          </a:p>
        </p:txBody>
      </p:sp>
      <p:sp>
        <p:nvSpPr>
          <p:cNvPr id="6" name="Slide Number Placeholder 5">
            <a:extLst>
              <a:ext uri="{FF2B5EF4-FFF2-40B4-BE49-F238E27FC236}">
                <a16:creationId xmlns:a16="http://schemas.microsoft.com/office/drawing/2014/main" xmlns="" id="{765CC89B-4295-F2E4-6152-8E655E56B2F9}"/>
              </a:ext>
            </a:extLst>
          </p:cNvPr>
          <p:cNvSpPr>
            <a:spLocks noGrp="1"/>
          </p:cNvSpPr>
          <p:nvPr>
            <p:ph type="sldNum" sz="quarter" idx="12"/>
          </p:nvPr>
        </p:nvSpPr>
        <p:spPr/>
        <p:txBody>
          <a:bodyPr/>
          <a:lstStyle/>
          <a:p>
            <a:fld id="{6DE21BCB-44D1-4B3A-ADF0-DF0465C2F5A4}" type="slidenum">
              <a:rPr lang="en-IN" smtClean="0"/>
              <a:pPr/>
              <a:t>69</a:t>
            </a:fld>
            <a:endParaRPr lang="en-IN" dirty="0"/>
          </a:p>
        </p:txBody>
      </p:sp>
      <p:sp>
        <p:nvSpPr>
          <p:cNvPr id="8" name="Title 4">
            <a:extLst>
              <a:ext uri="{FF2B5EF4-FFF2-40B4-BE49-F238E27FC236}">
                <a16:creationId xmlns:a16="http://schemas.microsoft.com/office/drawing/2014/main" xmlns="" id="{2A1410F4-968C-C53E-B7B2-0D72C1C28B64}"/>
              </a:ext>
            </a:extLst>
          </p:cNvPr>
          <p:cNvSpPr txBox="1">
            <a:spLocks/>
          </p:cNvSpPr>
          <p:nvPr/>
        </p:nvSpPr>
        <p:spPr>
          <a:xfrm>
            <a:off x="627529" y="0"/>
            <a:ext cx="9475695" cy="4667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a:latin typeface="Times New Roman" panose="02020603050405020304" pitchFamily="18" charset="0"/>
                <a:cs typeface="Times New Roman" panose="02020603050405020304" pitchFamily="18" charset="0"/>
              </a:rPr>
              <a:t>JAVA APPLETS </a:t>
            </a:r>
            <a:endParaRPr lang="en-IN" sz="3600" dirty="0">
              <a:latin typeface="Times New Roman" panose="02020603050405020304" pitchFamily="18" charset="0"/>
              <a:cs typeface="Times New Roman" panose="02020603050405020304" pitchFamily="18" charset="0"/>
            </a:endParaRPr>
          </a:p>
        </p:txBody>
      </p:sp>
      <p:graphicFrame>
        <p:nvGraphicFramePr>
          <p:cNvPr id="9" name="Table 8">
            <a:extLst>
              <a:ext uri="{FF2B5EF4-FFF2-40B4-BE49-F238E27FC236}">
                <a16:creationId xmlns:a16="http://schemas.microsoft.com/office/drawing/2014/main" xmlns="" id="{53C63071-C10F-7FA1-9FFE-425A73B4BDD5}"/>
              </a:ext>
            </a:extLst>
          </p:cNvPr>
          <p:cNvGraphicFramePr>
            <a:graphicFrameLocks noGrp="1"/>
          </p:cNvGraphicFramePr>
          <p:nvPr>
            <p:extLst/>
          </p:nvPr>
        </p:nvGraphicFramePr>
        <p:xfrm>
          <a:off x="2734322" y="3622090"/>
          <a:ext cx="5275579" cy="2573106"/>
        </p:xfrm>
        <a:graphic>
          <a:graphicData uri="http://schemas.openxmlformats.org/drawingml/2006/table">
            <a:tbl>
              <a:tblPr firstRow="1" firstCol="1" bandRow="1">
                <a:tableStyleId>{5C22544A-7EE6-4342-B048-85BDC9FD1C3A}</a:tableStyleId>
              </a:tblPr>
              <a:tblGrid>
                <a:gridCol w="1113702">
                  <a:extLst>
                    <a:ext uri="{9D8B030D-6E8A-4147-A177-3AD203B41FA5}">
                      <a16:colId xmlns:a16="http://schemas.microsoft.com/office/drawing/2014/main" xmlns="" val="479406155"/>
                    </a:ext>
                  </a:extLst>
                </a:gridCol>
                <a:gridCol w="4161877">
                  <a:extLst>
                    <a:ext uri="{9D8B030D-6E8A-4147-A177-3AD203B41FA5}">
                      <a16:colId xmlns:a16="http://schemas.microsoft.com/office/drawing/2014/main" xmlns="" val="539876771"/>
                    </a:ext>
                  </a:extLst>
                </a:gridCol>
              </a:tblGrid>
              <a:tr h="299463">
                <a:tc>
                  <a:txBody>
                    <a:bodyPr/>
                    <a:lstStyle/>
                    <a:p>
                      <a:pPr marL="0" algn="l" defTabSz="914400" rtl="0" eaLnBrk="1" latinLnBrk="0" hangingPunct="1">
                        <a:lnSpc>
                          <a:spcPct val="107000"/>
                        </a:lnSpc>
                        <a:spcAft>
                          <a:spcPts val="800"/>
                        </a:spcAft>
                      </a:pPr>
                      <a:r>
                        <a:rPr lang="en-IN" sz="1200" b="1" kern="100" dirty="0">
                          <a:solidFill>
                            <a:schemeClr val="lt1"/>
                          </a:solidFill>
                          <a:effectLst/>
                          <a:latin typeface="+mn-lt"/>
                          <a:ea typeface="+mn-ea"/>
                          <a:cs typeface="+mn-cs"/>
                        </a:rPr>
                        <a:t>Button</a:t>
                      </a:r>
                    </a:p>
                  </a:txBody>
                  <a:tcPr marL="68580" marR="68580" marT="0" marB="0">
                    <a:solidFill>
                      <a:schemeClr val="accent5">
                        <a:lumMod val="75000"/>
                      </a:schemeClr>
                    </a:solidFill>
                  </a:tcPr>
                </a:tc>
                <a:tc>
                  <a:txBody>
                    <a:bodyPr/>
                    <a:lstStyle/>
                    <a:p>
                      <a:pPr marL="0" lvl="0" indent="-342900" algn="l" defTabSz="914400" rtl="0" eaLnBrk="1" latinLnBrk="0" hangingPunct="1">
                        <a:lnSpc>
                          <a:spcPct val="107000"/>
                        </a:lnSpc>
                        <a:spcAft>
                          <a:spcPts val="800"/>
                        </a:spcAft>
                        <a:buSzPts val="1000"/>
                        <a:buFont typeface="Symbol" panose="05050102010706020507" pitchFamily="18" charset="2"/>
                        <a:buChar char=""/>
                        <a:tabLst>
                          <a:tab pos="457200" algn="l"/>
                        </a:tabLst>
                      </a:pPr>
                      <a:r>
                        <a:rPr lang="en-IN" sz="1200" b="1" kern="100" dirty="0">
                          <a:solidFill>
                            <a:schemeClr val="tx1"/>
                          </a:solidFill>
                          <a:effectLst/>
                          <a:latin typeface="+mn-lt"/>
                          <a:ea typeface="+mn-ea"/>
                          <a:cs typeface="+mn-cs"/>
                        </a:rPr>
                        <a:t>public void </a:t>
                      </a:r>
                      <a:r>
                        <a:rPr lang="en-IN" sz="1200" b="1" kern="100" dirty="0" err="1">
                          <a:solidFill>
                            <a:schemeClr val="tx1"/>
                          </a:solidFill>
                          <a:effectLst/>
                          <a:latin typeface="+mn-lt"/>
                          <a:ea typeface="+mn-ea"/>
                          <a:cs typeface="+mn-cs"/>
                        </a:rPr>
                        <a:t>addActionListener</a:t>
                      </a:r>
                      <a:r>
                        <a:rPr lang="en-IN" sz="1200" b="1" kern="100" dirty="0">
                          <a:solidFill>
                            <a:schemeClr val="tx1"/>
                          </a:solidFill>
                          <a:effectLst/>
                          <a:latin typeface="+mn-lt"/>
                          <a:ea typeface="+mn-ea"/>
                          <a:cs typeface="+mn-cs"/>
                        </a:rPr>
                        <a:t>(ActionListener a){}</a:t>
                      </a:r>
                    </a:p>
                  </a:txBody>
                  <a:tcPr marL="68580" marR="68580" marT="0" marB="0">
                    <a:solidFill>
                      <a:schemeClr val="bg2"/>
                    </a:solidFill>
                  </a:tcPr>
                </a:tc>
                <a:extLst>
                  <a:ext uri="{0D108BD9-81ED-4DB2-BD59-A6C34878D82A}">
                    <a16:rowId xmlns:a16="http://schemas.microsoft.com/office/drawing/2014/main" xmlns="" val="3841074539"/>
                  </a:ext>
                </a:extLst>
              </a:tr>
              <a:tr h="299463">
                <a:tc>
                  <a:txBody>
                    <a:bodyPr/>
                    <a:lstStyle/>
                    <a:p>
                      <a:pPr>
                        <a:lnSpc>
                          <a:spcPct val="107000"/>
                        </a:lnSpc>
                        <a:spcAft>
                          <a:spcPts val="800"/>
                        </a:spcAft>
                      </a:pPr>
                      <a:r>
                        <a:rPr lang="en-IN" sz="1200" b="1" kern="100" dirty="0" err="1">
                          <a:effectLst/>
                        </a:rPr>
                        <a:t>MenuItem</a:t>
                      </a:r>
                      <a:endParaRPr lang="en-IN"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solidFill>
                      <a:schemeClr val="accent5">
                        <a:lumMod val="75000"/>
                      </a:schemeClr>
                    </a:solidFill>
                  </a:tcPr>
                </a:tc>
                <a:tc>
                  <a:txBody>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1200" b="1" kern="100" dirty="0">
                          <a:effectLst/>
                        </a:rPr>
                        <a:t>public void </a:t>
                      </a:r>
                      <a:r>
                        <a:rPr lang="en-IN" sz="1200" b="1" kern="100" dirty="0" err="1">
                          <a:effectLst/>
                        </a:rPr>
                        <a:t>addActionListener</a:t>
                      </a:r>
                      <a:r>
                        <a:rPr lang="en-IN" sz="1200" b="1" kern="100" dirty="0">
                          <a:effectLst/>
                        </a:rPr>
                        <a:t>(ActionListener a){}</a:t>
                      </a:r>
                      <a:endParaRPr lang="en-IN"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964577147"/>
                  </a:ext>
                </a:extLst>
              </a:tr>
              <a:tr h="463000">
                <a:tc>
                  <a:txBody>
                    <a:bodyPr/>
                    <a:lstStyle/>
                    <a:p>
                      <a:pPr>
                        <a:lnSpc>
                          <a:spcPct val="107000"/>
                        </a:lnSpc>
                        <a:spcAft>
                          <a:spcPts val="800"/>
                        </a:spcAft>
                      </a:pPr>
                      <a:r>
                        <a:rPr lang="en-IN" sz="1200" b="1" kern="100" dirty="0" err="1">
                          <a:effectLst/>
                        </a:rPr>
                        <a:t>TextField</a:t>
                      </a:r>
                      <a:endParaRPr lang="en-IN"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42900" lvl="0" indent="-342900">
                        <a:lnSpc>
                          <a:spcPct val="107000"/>
                        </a:lnSpc>
                        <a:buSzPts val="1000"/>
                        <a:buFont typeface="Symbol" panose="05050102010706020507" pitchFamily="18" charset="2"/>
                        <a:buChar char=""/>
                        <a:tabLst>
                          <a:tab pos="457200" algn="l"/>
                        </a:tabLst>
                      </a:pPr>
                      <a:r>
                        <a:rPr lang="en-IN" sz="1200" b="1" kern="100" dirty="0">
                          <a:effectLst/>
                        </a:rPr>
                        <a:t>public void </a:t>
                      </a:r>
                      <a:r>
                        <a:rPr lang="en-IN" sz="1200" b="1" kern="100" dirty="0" err="1">
                          <a:effectLst/>
                        </a:rPr>
                        <a:t>addActionListener</a:t>
                      </a:r>
                      <a:r>
                        <a:rPr lang="en-IN" sz="1200" b="1" kern="100" dirty="0">
                          <a:effectLst/>
                        </a:rPr>
                        <a:t>(ActionListener a){}</a:t>
                      </a:r>
                    </a:p>
                    <a:p>
                      <a:pPr marL="342900" lvl="0" indent="-342900">
                        <a:lnSpc>
                          <a:spcPct val="107000"/>
                        </a:lnSpc>
                        <a:spcAft>
                          <a:spcPts val="800"/>
                        </a:spcAft>
                        <a:buSzPts val="1000"/>
                        <a:buFont typeface="Symbol" panose="05050102010706020507" pitchFamily="18" charset="2"/>
                        <a:buChar char=""/>
                        <a:tabLst>
                          <a:tab pos="457200" algn="l"/>
                        </a:tabLst>
                      </a:pPr>
                      <a:r>
                        <a:rPr lang="en-IN" sz="1200" b="1" kern="100" dirty="0">
                          <a:effectLst/>
                        </a:rPr>
                        <a:t>public void </a:t>
                      </a:r>
                      <a:r>
                        <a:rPr lang="en-IN" sz="1200" b="1" kern="100" dirty="0" err="1">
                          <a:effectLst/>
                        </a:rPr>
                        <a:t>addTextListener</a:t>
                      </a:r>
                      <a:r>
                        <a:rPr lang="en-IN" sz="1200" b="1" kern="100" dirty="0">
                          <a:effectLst/>
                        </a:rPr>
                        <a:t>(</a:t>
                      </a:r>
                      <a:r>
                        <a:rPr lang="en-IN" sz="1200" b="1" kern="100" dirty="0" err="1">
                          <a:effectLst/>
                        </a:rPr>
                        <a:t>TextListener</a:t>
                      </a:r>
                      <a:r>
                        <a:rPr lang="en-IN" sz="1200" b="1" kern="100" dirty="0">
                          <a:effectLst/>
                        </a:rPr>
                        <a:t> a){}</a:t>
                      </a:r>
                      <a:endParaRPr lang="en-IN"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533913867"/>
                  </a:ext>
                </a:extLst>
              </a:tr>
              <a:tr h="299463">
                <a:tc>
                  <a:txBody>
                    <a:bodyPr/>
                    <a:lstStyle/>
                    <a:p>
                      <a:pPr>
                        <a:lnSpc>
                          <a:spcPct val="107000"/>
                        </a:lnSpc>
                        <a:spcAft>
                          <a:spcPts val="800"/>
                        </a:spcAft>
                      </a:pPr>
                      <a:r>
                        <a:rPr lang="en-IN" sz="1200" b="1" kern="100">
                          <a:effectLst/>
                        </a:rPr>
                        <a:t>TextArea</a:t>
                      </a:r>
                      <a:endParaRPr lang="en-IN" sz="12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1200" b="1" kern="100" dirty="0">
                          <a:effectLst/>
                        </a:rPr>
                        <a:t>public void </a:t>
                      </a:r>
                      <a:r>
                        <a:rPr lang="en-IN" sz="1200" b="1" kern="100" dirty="0" err="1">
                          <a:effectLst/>
                        </a:rPr>
                        <a:t>addTextListener</a:t>
                      </a:r>
                      <a:r>
                        <a:rPr lang="en-IN" sz="1200" b="1" kern="100" dirty="0">
                          <a:effectLst/>
                        </a:rPr>
                        <a:t>(</a:t>
                      </a:r>
                      <a:r>
                        <a:rPr lang="en-IN" sz="1200" b="1" kern="100" dirty="0" err="1">
                          <a:effectLst/>
                        </a:rPr>
                        <a:t>TextListener</a:t>
                      </a:r>
                      <a:r>
                        <a:rPr lang="en-IN" sz="1200" b="1" kern="100" dirty="0">
                          <a:effectLst/>
                        </a:rPr>
                        <a:t> a){}</a:t>
                      </a:r>
                      <a:endParaRPr lang="en-IN"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3209294740"/>
                  </a:ext>
                </a:extLst>
              </a:tr>
              <a:tr h="299463">
                <a:tc>
                  <a:txBody>
                    <a:bodyPr/>
                    <a:lstStyle/>
                    <a:p>
                      <a:pPr>
                        <a:lnSpc>
                          <a:spcPct val="107000"/>
                        </a:lnSpc>
                        <a:spcAft>
                          <a:spcPts val="800"/>
                        </a:spcAft>
                      </a:pPr>
                      <a:r>
                        <a:rPr lang="en-IN" sz="1200" b="1" kern="100">
                          <a:effectLst/>
                        </a:rPr>
                        <a:t>Checkbox</a:t>
                      </a:r>
                      <a:endParaRPr lang="en-IN" sz="12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1200" b="1" kern="100" dirty="0">
                          <a:effectLst/>
                        </a:rPr>
                        <a:t>public void </a:t>
                      </a:r>
                      <a:r>
                        <a:rPr lang="en-IN" sz="1200" b="1" kern="100" dirty="0" err="1">
                          <a:effectLst/>
                        </a:rPr>
                        <a:t>addItemListener</a:t>
                      </a:r>
                      <a:r>
                        <a:rPr lang="en-IN" sz="1200" b="1" kern="100" dirty="0">
                          <a:effectLst/>
                        </a:rPr>
                        <a:t>(</a:t>
                      </a:r>
                      <a:r>
                        <a:rPr lang="en-IN" sz="1200" b="1" kern="100" dirty="0" err="1">
                          <a:effectLst/>
                        </a:rPr>
                        <a:t>ItemListener</a:t>
                      </a:r>
                      <a:r>
                        <a:rPr lang="en-IN" sz="1200" b="1" kern="100" dirty="0">
                          <a:effectLst/>
                        </a:rPr>
                        <a:t> a){}</a:t>
                      </a:r>
                      <a:endParaRPr lang="en-IN"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02212473"/>
                  </a:ext>
                </a:extLst>
              </a:tr>
              <a:tr h="299463">
                <a:tc>
                  <a:txBody>
                    <a:bodyPr/>
                    <a:lstStyle/>
                    <a:p>
                      <a:pPr>
                        <a:lnSpc>
                          <a:spcPct val="107000"/>
                        </a:lnSpc>
                        <a:spcAft>
                          <a:spcPts val="800"/>
                        </a:spcAft>
                      </a:pPr>
                      <a:r>
                        <a:rPr lang="en-IN" sz="1200" b="1" kern="100">
                          <a:effectLst/>
                        </a:rPr>
                        <a:t>Choice</a:t>
                      </a:r>
                      <a:endParaRPr lang="en-IN" sz="12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42900" lvl="0" indent="-342900">
                        <a:lnSpc>
                          <a:spcPct val="107000"/>
                        </a:lnSpc>
                        <a:spcAft>
                          <a:spcPts val="800"/>
                        </a:spcAft>
                        <a:buSzPts val="1000"/>
                        <a:buFont typeface="Symbol" panose="05050102010706020507" pitchFamily="18" charset="2"/>
                        <a:buChar char=""/>
                        <a:tabLst>
                          <a:tab pos="457200" algn="l"/>
                        </a:tabLst>
                      </a:pPr>
                      <a:r>
                        <a:rPr lang="en-IN" sz="1200" b="1" kern="100" dirty="0">
                          <a:effectLst/>
                        </a:rPr>
                        <a:t>public void </a:t>
                      </a:r>
                      <a:r>
                        <a:rPr lang="en-IN" sz="1200" b="1" kern="100" dirty="0" err="1">
                          <a:effectLst/>
                        </a:rPr>
                        <a:t>addItemListener</a:t>
                      </a:r>
                      <a:r>
                        <a:rPr lang="en-IN" sz="1200" b="1" kern="100" dirty="0">
                          <a:effectLst/>
                        </a:rPr>
                        <a:t>(</a:t>
                      </a:r>
                      <a:r>
                        <a:rPr lang="en-IN" sz="1200" b="1" kern="100" dirty="0" err="1">
                          <a:effectLst/>
                        </a:rPr>
                        <a:t>ItemListener</a:t>
                      </a:r>
                      <a:r>
                        <a:rPr lang="en-IN" sz="1200" b="1" kern="100" dirty="0">
                          <a:effectLst/>
                        </a:rPr>
                        <a:t> a){}</a:t>
                      </a:r>
                      <a:endParaRPr lang="en-IN"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717394402"/>
                  </a:ext>
                </a:extLst>
              </a:tr>
              <a:tr h="612791">
                <a:tc>
                  <a:txBody>
                    <a:bodyPr/>
                    <a:lstStyle/>
                    <a:p>
                      <a:pPr>
                        <a:lnSpc>
                          <a:spcPct val="107000"/>
                        </a:lnSpc>
                        <a:spcAft>
                          <a:spcPts val="800"/>
                        </a:spcAft>
                      </a:pPr>
                      <a:r>
                        <a:rPr lang="en-IN" sz="1200" b="1" kern="100">
                          <a:effectLst/>
                        </a:rPr>
                        <a:t>List </a:t>
                      </a:r>
                      <a:endParaRPr lang="en-IN" sz="1200" b="1"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342900" lvl="0" indent="-342900">
                        <a:lnSpc>
                          <a:spcPct val="107000"/>
                        </a:lnSpc>
                        <a:buSzPts val="1000"/>
                        <a:buFont typeface="Symbol" panose="05050102010706020507" pitchFamily="18" charset="2"/>
                        <a:buChar char=""/>
                        <a:tabLst>
                          <a:tab pos="457200" algn="l"/>
                        </a:tabLst>
                      </a:pPr>
                      <a:r>
                        <a:rPr lang="en-IN" sz="1200" b="1" kern="100" dirty="0">
                          <a:effectLst/>
                        </a:rPr>
                        <a:t>public void </a:t>
                      </a:r>
                      <a:r>
                        <a:rPr lang="en-IN" sz="1200" b="1" kern="100" dirty="0" err="1">
                          <a:effectLst/>
                        </a:rPr>
                        <a:t>addActionListener</a:t>
                      </a:r>
                      <a:r>
                        <a:rPr lang="en-IN" sz="1200" b="1" kern="100" dirty="0">
                          <a:effectLst/>
                        </a:rPr>
                        <a:t>(ActionListener a){} </a:t>
                      </a:r>
                    </a:p>
                    <a:p>
                      <a:pPr marL="342900" lvl="0" indent="-342900">
                        <a:lnSpc>
                          <a:spcPct val="107000"/>
                        </a:lnSpc>
                        <a:spcAft>
                          <a:spcPts val="800"/>
                        </a:spcAft>
                        <a:buSzPts val="1000"/>
                        <a:buFont typeface="Symbol" panose="05050102010706020507" pitchFamily="18" charset="2"/>
                        <a:buChar char=""/>
                        <a:tabLst>
                          <a:tab pos="457200" algn="l"/>
                        </a:tabLst>
                      </a:pPr>
                      <a:r>
                        <a:rPr lang="en-IN" sz="1200" b="1" kern="100" dirty="0">
                          <a:effectLst/>
                        </a:rPr>
                        <a:t>public void </a:t>
                      </a:r>
                      <a:r>
                        <a:rPr lang="en-IN" sz="1200" b="1" kern="100" dirty="0" err="1">
                          <a:effectLst/>
                        </a:rPr>
                        <a:t>addItemListener</a:t>
                      </a:r>
                      <a:r>
                        <a:rPr lang="en-IN" sz="1200" b="1" kern="100" dirty="0">
                          <a:effectLst/>
                        </a:rPr>
                        <a:t>(</a:t>
                      </a:r>
                      <a:r>
                        <a:rPr lang="en-IN" sz="1200" b="1" kern="100" dirty="0" err="1">
                          <a:effectLst/>
                        </a:rPr>
                        <a:t>ItemListener</a:t>
                      </a:r>
                      <a:r>
                        <a:rPr lang="en-IN" sz="1200" b="1" kern="100" dirty="0">
                          <a:effectLst/>
                        </a:rPr>
                        <a:t> a){}</a:t>
                      </a:r>
                      <a:endParaRPr lang="en-IN" sz="1200" b="1"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xmlns="" val="216248119"/>
                  </a:ext>
                </a:extLst>
              </a:tr>
            </a:tbl>
          </a:graphicData>
        </a:graphic>
      </p:graphicFrame>
      <p:sp>
        <p:nvSpPr>
          <p:cNvPr id="7" name="TextBox 6">
            <a:extLst>
              <a:ext uri="{FF2B5EF4-FFF2-40B4-BE49-F238E27FC236}">
                <a16:creationId xmlns:a16="http://schemas.microsoft.com/office/drawing/2014/main" xmlns="" id="{1ED561CB-FE71-12E4-1870-C58A27CB16F8}"/>
              </a:ext>
            </a:extLst>
          </p:cNvPr>
          <p:cNvSpPr txBox="1"/>
          <p:nvPr/>
        </p:nvSpPr>
        <p:spPr>
          <a:xfrm>
            <a:off x="0" y="0"/>
            <a:ext cx="12192000" cy="6858000"/>
          </a:xfrm>
          <a:prstGeom prst="rect">
            <a:avLst/>
          </a:prstGeom>
          <a:noFill/>
          <a:ln w="76200">
            <a:solidFill>
              <a:srgbClr val="FFC000"/>
            </a:solidFill>
          </a:ln>
        </p:spPr>
        <p:txBody>
          <a:bodyPr wrap="square">
            <a:spAutoFit/>
          </a:bodyPr>
          <a:lstStyle/>
          <a:p>
            <a:endParaRPr lang="en-IN" dirty="0"/>
          </a:p>
        </p:txBody>
      </p:sp>
      <p:sp>
        <p:nvSpPr>
          <p:cNvPr id="10" name="Title 4">
            <a:extLst>
              <a:ext uri="{FF2B5EF4-FFF2-40B4-BE49-F238E27FC236}">
                <a16:creationId xmlns:a16="http://schemas.microsoft.com/office/drawing/2014/main" xmlns="" id="{7A5201E8-2F6F-CC42-05ED-C1D06C0E57BD}"/>
              </a:ext>
            </a:extLst>
          </p:cNvPr>
          <p:cNvSpPr>
            <a:spLocks noGrp="1"/>
          </p:cNvSpPr>
          <p:nvPr>
            <p:ph type="title"/>
          </p:nvPr>
        </p:nvSpPr>
        <p:spPr>
          <a:xfrm>
            <a:off x="71021" y="0"/>
            <a:ext cx="9969449" cy="538352"/>
          </a:xfr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txBody>
          <a:bodyPr>
            <a:noAutofit/>
          </a:bodyPr>
          <a:lstStyle/>
          <a:p>
            <a:pPr algn="ctr"/>
            <a:r>
              <a:rPr lang="en-US" sz="3600" b="1" dirty="0">
                <a:latin typeface="Times New Roman" panose="02020603050405020304" pitchFamily="18" charset="0"/>
                <a:cs typeface="Times New Roman" panose="02020603050405020304" pitchFamily="18" charset="0"/>
              </a:rPr>
              <a:t>JAVA APPLETS </a:t>
            </a:r>
            <a:endParaRPr lang="en-IN" sz="3600" b="1" dirty="0">
              <a:latin typeface="Times New Roman" panose="02020603050405020304" pitchFamily="18" charset="0"/>
              <a:cs typeface="Times New Roman" panose="02020603050405020304" pitchFamily="18" charset="0"/>
            </a:endParaRPr>
          </a:p>
        </p:txBody>
      </p:sp>
      <p:sp>
        <p:nvSpPr>
          <p:cNvPr id="11" name="Date Placeholder 5"/>
          <p:cNvSpPr txBox="1">
            <a:spLocks/>
          </p:cNvSpPr>
          <p:nvPr/>
        </p:nvSpPr>
        <p:spPr>
          <a:xfrm>
            <a:off x="0" y="6496050"/>
            <a:ext cx="40386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1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B50BFFBF-F734-44E5-BDDD-7F962E4810AF}" type="datetime1">
              <a:rPr lang="en-IN" smtClean="0">
                <a:solidFill>
                  <a:srgbClr val="0000FF"/>
                </a:solidFill>
                <a:latin typeface="Bookman Old Style" panose="02050604050505020204" pitchFamily="18" charset="0"/>
              </a:rPr>
              <a:pPr/>
              <a:t>28-08-2023</a:t>
            </a:fld>
            <a:endParaRPr lang="en-IN" dirty="0">
              <a:solidFill>
                <a:srgbClr val="0000FF"/>
              </a:solidFill>
              <a:latin typeface="Bookman Old Style" panose="02050604050505020204" pitchFamily="18" charset="0"/>
            </a:endParaRPr>
          </a:p>
        </p:txBody>
      </p:sp>
      <p:sp>
        <p:nvSpPr>
          <p:cNvPr id="12" name="Date Placeholder 5"/>
          <p:cNvSpPr txBox="1">
            <a:spLocks/>
          </p:cNvSpPr>
          <p:nvPr/>
        </p:nvSpPr>
        <p:spPr>
          <a:xfrm>
            <a:off x="4038600" y="6489699"/>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Tree>
    <p:extLst>
      <p:ext uri="{BB962C8B-B14F-4D97-AF65-F5344CB8AC3E}">
        <p14:creationId xmlns:p14="http://schemas.microsoft.com/office/powerpoint/2010/main" val="180688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66E44AC3-9260-CF3D-5BF6-8285C1C145C7}"/>
              </a:ext>
            </a:extLst>
          </p:cNvPr>
          <p:cNvPicPr>
            <a:picLocks noChangeAspect="1"/>
          </p:cNvPicPr>
          <p:nvPr/>
        </p:nvPicPr>
        <p:blipFill>
          <a:blip r:embed="rId2"/>
          <a:stretch>
            <a:fillRect/>
          </a:stretch>
        </p:blipFill>
        <p:spPr>
          <a:xfrm>
            <a:off x="2258253" y="295275"/>
            <a:ext cx="7601363" cy="2971800"/>
          </a:xfrm>
          <a:prstGeom prst="rect">
            <a:avLst/>
          </a:prstGeom>
        </p:spPr>
      </p:pic>
      <p:pic>
        <p:nvPicPr>
          <p:cNvPr id="7" name="Picture 6">
            <a:extLst>
              <a:ext uri="{FF2B5EF4-FFF2-40B4-BE49-F238E27FC236}">
                <a16:creationId xmlns:a16="http://schemas.microsoft.com/office/drawing/2014/main" xmlns="" id="{4F6F3014-DAFB-0A34-767F-574021BF66E0}"/>
              </a:ext>
            </a:extLst>
          </p:cNvPr>
          <p:cNvPicPr>
            <a:picLocks noChangeAspect="1"/>
          </p:cNvPicPr>
          <p:nvPr/>
        </p:nvPicPr>
        <p:blipFill>
          <a:blip r:embed="rId3"/>
          <a:stretch>
            <a:fillRect/>
          </a:stretch>
        </p:blipFill>
        <p:spPr>
          <a:xfrm>
            <a:off x="37892" y="3429000"/>
            <a:ext cx="6768755" cy="2743200"/>
          </a:xfrm>
          <a:prstGeom prst="rect">
            <a:avLst/>
          </a:prstGeom>
        </p:spPr>
      </p:pic>
      <p:pic>
        <p:nvPicPr>
          <p:cNvPr id="9" name="Picture 8">
            <a:extLst>
              <a:ext uri="{FF2B5EF4-FFF2-40B4-BE49-F238E27FC236}">
                <a16:creationId xmlns:a16="http://schemas.microsoft.com/office/drawing/2014/main" xmlns="" id="{9F69BB6A-51C5-75D0-B0D0-20A6351BF3C0}"/>
              </a:ext>
            </a:extLst>
          </p:cNvPr>
          <p:cNvPicPr>
            <a:picLocks noChangeAspect="1"/>
          </p:cNvPicPr>
          <p:nvPr/>
        </p:nvPicPr>
        <p:blipFill>
          <a:blip r:embed="rId4"/>
          <a:stretch>
            <a:fillRect/>
          </a:stretch>
        </p:blipFill>
        <p:spPr>
          <a:xfrm>
            <a:off x="6999632" y="3428999"/>
            <a:ext cx="4686300" cy="2695161"/>
          </a:xfrm>
          <a:prstGeom prst="rect">
            <a:avLst/>
          </a:prstGeom>
        </p:spPr>
      </p:pic>
      <p:sp>
        <p:nvSpPr>
          <p:cNvPr id="6" name="Date Placeholder 5"/>
          <p:cNvSpPr>
            <a:spLocks noGrp="1"/>
          </p:cNvSpPr>
          <p:nvPr>
            <p:ph type="dt" sz="half" idx="10"/>
          </p:nvPr>
        </p:nvSpPr>
        <p:spPr>
          <a:xfrm>
            <a:off x="0" y="6496050"/>
            <a:ext cx="4038600" cy="365125"/>
          </a:xfrm>
        </p:spPr>
        <p:style>
          <a:lnRef idx="1">
            <a:schemeClr val="accent1"/>
          </a:lnRef>
          <a:fillRef idx="2">
            <a:schemeClr val="accent1"/>
          </a:fillRef>
          <a:effectRef idx="1">
            <a:schemeClr val="accent1"/>
          </a:effectRef>
          <a:fontRef idx="minor">
            <a:schemeClr val="dk1"/>
          </a:fontRef>
        </p:style>
        <p:txBody>
          <a:bodyPr/>
          <a:lstStyle/>
          <a:p>
            <a:fld id="{1930F341-EE9E-40DB-9B33-10DF50697F5B}" type="datetime1">
              <a:rPr lang="en-IN" b="1" smtClean="0">
                <a:solidFill>
                  <a:srgbClr val="0000FF"/>
                </a:solidFill>
                <a:latin typeface="Bookman Old Style" panose="02050604050505020204" pitchFamily="18" charset="0"/>
              </a:rPr>
              <a:t>28-08-2023</a:t>
            </a:fld>
            <a:endParaRPr lang="en-IN" b="1" dirty="0">
              <a:solidFill>
                <a:srgbClr val="0000FF"/>
              </a:solidFill>
              <a:latin typeface="Bookman Old Style" panose="02050604050505020204" pitchFamily="18" charset="0"/>
            </a:endParaRPr>
          </a:p>
        </p:txBody>
      </p:sp>
      <p:sp>
        <p:nvSpPr>
          <p:cNvPr id="8" name="Date Placeholder 5"/>
          <p:cNvSpPr txBox="1">
            <a:spLocks/>
          </p:cNvSpPr>
          <p:nvPr/>
        </p:nvSpPr>
        <p:spPr>
          <a:xfrm>
            <a:off x="4038600" y="6496050"/>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03812" y="0"/>
            <a:ext cx="964239" cy="959953"/>
          </a:xfrm>
          <a:prstGeom prst="rect">
            <a:avLst/>
          </a:prstGeom>
        </p:spPr>
      </p:pic>
      <p:sp>
        <p:nvSpPr>
          <p:cNvPr id="3" name="Footer Placeholder 2"/>
          <p:cNvSpPr>
            <a:spLocks noGrp="1"/>
          </p:cNvSpPr>
          <p:nvPr>
            <p:ph type="ftr" sz="quarter" idx="11"/>
          </p:nvPr>
        </p:nvSpPr>
        <p:spPr/>
        <p:txBody>
          <a:bodyPr/>
          <a:lstStyle/>
          <a:p>
            <a:r>
              <a:rPr lang="en-IN" smtClean="0"/>
              <a:t>APP Faculties - CINTEL</a:t>
            </a:r>
            <a:endParaRPr lang="en-IN"/>
          </a:p>
        </p:txBody>
      </p:sp>
      <p:sp>
        <p:nvSpPr>
          <p:cNvPr id="4" name="Slide Number Placeholder 3"/>
          <p:cNvSpPr>
            <a:spLocks noGrp="1"/>
          </p:cNvSpPr>
          <p:nvPr>
            <p:ph type="sldNum" sz="quarter" idx="12"/>
          </p:nvPr>
        </p:nvSpPr>
        <p:spPr/>
        <p:txBody>
          <a:bodyPr/>
          <a:lstStyle/>
          <a:p>
            <a:fld id="{F59C78FD-3676-4262-8623-CA1BA4C6293E}" type="slidenum">
              <a:rPr lang="en-IN" smtClean="0"/>
              <a:t>7</a:t>
            </a:fld>
            <a:endParaRPr lang="en-IN"/>
          </a:p>
        </p:txBody>
      </p:sp>
    </p:spTree>
    <p:extLst>
      <p:ext uri="{BB962C8B-B14F-4D97-AF65-F5344CB8AC3E}">
        <p14:creationId xmlns:p14="http://schemas.microsoft.com/office/powerpoint/2010/main" val="306822433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EBAC26DC-7A89-2913-1299-8025E8C9E3CC}"/>
              </a:ext>
            </a:extLst>
          </p:cNvPr>
          <p:cNvSpPr>
            <a:spLocks noGrp="1"/>
          </p:cNvSpPr>
          <p:nvPr>
            <p:ph idx="1"/>
          </p:nvPr>
        </p:nvSpPr>
        <p:spPr>
          <a:xfrm>
            <a:off x="284085" y="466726"/>
            <a:ext cx="11727402" cy="6026148"/>
          </a:xfrm>
        </p:spPr>
        <p:txBody>
          <a:bodyPr>
            <a:normAutofit/>
          </a:bodyPr>
          <a:lstStyle/>
          <a:p>
            <a:pPr marL="0" indent="0" algn="l">
              <a:buNone/>
            </a:pPr>
            <a:r>
              <a:rPr lang="en-IN" sz="2400" b="1" i="0" dirty="0">
                <a:effectLst/>
                <a:latin typeface="Times New Roman" panose="02020603050405020304" pitchFamily="18" charset="0"/>
                <a:cs typeface="Times New Roman" panose="02020603050405020304" pitchFamily="18" charset="0"/>
              </a:rPr>
              <a:t>Advantages of applets</a:t>
            </a:r>
          </a:p>
          <a:p>
            <a:r>
              <a:rPr lang="en-IN" sz="2000" dirty="0">
                <a:latin typeface="Times New Roman" panose="02020603050405020304" pitchFamily="18" charset="0"/>
                <a:cs typeface="Times New Roman" panose="02020603050405020304" pitchFamily="18" charset="0"/>
              </a:rPr>
              <a:t>The response time is quicker because it operates on the client-</a:t>
            </a:r>
            <a:r>
              <a:rPr lang="en-IN" sz="2000" dirty="0" err="1">
                <a:latin typeface="Times New Roman" panose="02020603050405020304" pitchFamily="18" charset="0"/>
                <a:cs typeface="Times New Roman" panose="02020603050405020304" pitchFamily="18" charset="0"/>
              </a:rPr>
              <a:t>side.It</a:t>
            </a:r>
            <a:r>
              <a:rPr lang="en-IN" sz="2000" dirty="0">
                <a:latin typeface="Times New Roman" panose="02020603050405020304" pitchFamily="18" charset="0"/>
                <a:cs typeface="Times New Roman" panose="02020603050405020304" pitchFamily="18" charset="0"/>
              </a:rPr>
              <a:t> is secured. </a:t>
            </a:r>
          </a:p>
          <a:p>
            <a:r>
              <a:rPr lang="en-IN" sz="2000" dirty="0">
                <a:latin typeface="Times New Roman" panose="02020603050405020304" pitchFamily="18" charset="0"/>
                <a:cs typeface="Times New Roman" panose="02020603050405020304" pitchFamily="18" charset="0"/>
              </a:rPr>
              <a:t>Web browsers must adhere to tight security regulations while using applets.</a:t>
            </a:r>
          </a:p>
          <a:p>
            <a:r>
              <a:rPr lang="en-IN" sz="2000" dirty="0">
                <a:latin typeface="Times New Roman" panose="02020603050405020304" pitchFamily="18" charset="0"/>
                <a:cs typeface="Times New Roman" panose="02020603050405020304" pitchFamily="18" charset="0"/>
              </a:rPr>
              <a:t>It is compatible with browsers on various operating systems, including Linux, Windows, and Mac OS.</a:t>
            </a: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r>
              <a:rPr lang="en-IN" sz="2400" b="1" dirty="0">
                <a:latin typeface="Times New Roman" panose="02020603050405020304" pitchFamily="18" charset="0"/>
                <a:cs typeface="Times New Roman" panose="02020603050405020304" pitchFamily="18" charset="0"/>
              </a:rPr>
              <a:t>Disadvantages of applets</a:t>
            </a:r>
          </a:p>
          <a:p>
            <a:r>
              <a:rPr lang="en-IN" sz="2000" dirty="0">
                <a:latin typeface="Times New Roman" panose="02020603050405020304" pitchFamily="18" charset="0"/>
                <a:cs typeface="Times New Roman" panose="02020603050405020304" pitchFamily="18" charset="0"/>
              </a:rPr>
              <a:t>The client browser requires a plugin to run the applet.</a:t>
            </a:r>
          </a:p>
          <a:p>
            <a:r>
              <a:rPr lang="en-IN" sz="2000" dirty="0">
                <a:latin typeface="Times New Roman" panose="02020603050405020304" pitchFamily="18" charset="0"/>
                <a:cs typeface="Times New Roman" panose="02020603050405020304" pitchFamily="18" charset="0"/>
              </a:rPr>
              <a:t>The mobile browser on iOS or Android does not run any Java applets. Desktop browsers have dropped support for Java applets along with the rise of mobile operating systems.</a:t>
            </a:r>
          </a:p>
          <a:p>
            <a:pPr marL="0" indent="0">
              <a:buNone/>
            </a:pPr>
            <a:endParaRPr lang="en-IN" sz="2000" dirty="0">
              <a:latin typeface="Times New Roman" panose="02020603050405020304" pitchFamily="18" charset="0"/>
              <a:cs typeface="Times New Roman" panose="02020603050405020304" pitchFamily="18" charset="0"/>
            </a:endParaRPr>
          </a:p>
          <a:p>
            <a:pPr marL="0" indent="0" algn="l">
              <a:buNone/>
            </a:pPr>
            <a:r>
              <a:rPr lang="en-IN" sz="2400" b="1" i="0" dirty="0">
                <a:effectLst/>
                <a:latin typeface="Times New Roman" panose="02020603050405020304" pitchFamily="18" charset="0"/>
                <a:cs typeface="Times New Roman" panose="02020603050405020304" pitchFamily="18" charset="0"/>
              </a:rPr>
              <a:t>Applet features over HTML</a:t>
            </a:r>
          </a:p>
          <a:p>
            <a:r>
              <a:rPr lang="en-IN" sz="2000" dirty="0">
                <a:latin typeface="Times New Roman" panose="02020603050405020304" pitchFamily="18" charset="0"/>
                <a:cs typeface="Times New Roman" panose="02020603050405020304" pitchFamily="18" charset="0"/>
              </a:rPr>
              <a:t>It displays the dynamic web pages of a web application.</a:t>
            </a:r>
          </a:p>
          <a:p>
            <a:r>
              <a:rPr lang="en-IN" sz="2000" dirty="0">
                <a:latin typeface="Times New Roman" panose="02020603050405020304" pitchFamily="18" charset="0"/>
                <a:cs typeface="Times New Roman" panose="02020603050405020304" pitchFamily="18" charset="0"/>
              </a:rPr>
              <a:t>Play audio files.</a:t>
            </a:r>
          </a:p>
          <a:p>
            <a:r>
              <a:rPr lang="en-IN" sz="2000" dirty="0">
                <a:latin typeface="Times New Roman" panose="02020603050405020304" pitchFamily="18" charset="0"/>
                <a:cs typeface="Times New Roman" panose="02020603050405020304" pitchFamily="18" charset="0"/>
              </a:rPr>
              <a:t>Display documents.</a:t>
            </a:r>
          </a:p>
          <a:p>
            <a:r>
              <a:rPr lang="en-IN" sz="2000" dirty="0">
                <a:latin typeface="Times New Roman" panose="02020603050405020304" pitchFamily="18" charset="0"/>
                <a:cs typeface="Times New Roman" panose="02020603050405020304" pitchFamily="18" charset="0"/>
              </a:rPr>
              <a:t>Play animations.</a:t>
            </a:r>
          </a:p>
          <a:p>
            <a:endParaRPr lang="en-IN" sz="2400" dirty="0">
              <a:latin typeface="Times New Roman" panose="02020603050405020304" pitchFamily="18" charset="0"/>
              <a:cs typeface="Times New Roman" panose="02020603050405020304" pitchFamily="18" charset="0"/>
            </a:endParaRPr>
          </a:p>
          <a:p>
            <a:pPr marL="0" indent="0">
              <a:buNone/>
            </a:pPr>
            <a:endParaRPr lang="en-IN" dirty="0"/>
          </a:p>
        </p:txBody>
      </p:sp>
      <p:sp>
        <p:nvSpPr>
          <p:cNvPr id="4" name="Date Placeholder 3">
            <a:extLst>
              <a:ext uri="{FF2B5EF4-FFF2-40B4-BE49-F238E27FC236}">
                <a16:creationId xmlns:a16="http://schemas.microsoft.com/office/drawing/2014/main" xmlns="" id="{7982D859-0435-09A5-0693-1E0487E611E4}"/>
              </a:ext>
            </a:extLst>
          </p:cNvPr>
          <p:cNvSpPr>
            <a:spLocks noGrp="1"/>
          </p:cNvSpPr>
          <p:nvPr>
            <p:ph type="dt" sz="half" idx="10"/>
          </p:nvPr>
        </p:nvSpPr>
        <p:spPr/>
        <p:txBody>
          <a:bodyPr/>
          <a:lstStyle/>
          <a:p>
            <a:fld id="{2E0ACEB8-C088-422D-87C6-254C34FE595A}" type="datetime1">
              <a:rPr lang="en-IN" smtClean="0"/>
              <a:t>28-08-2023</a:t>
            </a:fld>
            <a:endParaRPr lang="en-IN" dirty="0"/>
          </a:p>
        </p:txBody>
      </p:sp>
      <p:sp>
        <p:nvSpPr>
          <p:cNvPr id="5" name="Footer Placeholder 4">
            <a:extLst>
              <a:ext uri="{FF2B5EF4-FFF2-40B4-BE49-F238E27FC236}">
                <a16:creationId xmlns:a16="http://schemas.microsoft.com/office/drawing/2014/main" xmlns="" id="{C8B932D4-17A7-0F1F-6B1F-99C131A24A6E}"/>
              </a:ext>
            </a:extLst>
          </p:cNvPr>
          <p:cNvSpPr>
            <a:spLocks noGrp="1"/>
          </p:cNvSpPr>
          <p:nvPr>
            <p:ph type="ftr" sz="quarter" idx="11"/>
          </p:nvPr>
        </p:nvSpPr>
        <p:spPr/>
        <p:txBody>
          <a:bodyPr/>
          <a:lstStyle/>
          <a:p>
            <a:r>
              <a:rPr lang="en-IN" smtClean="0"/>
              <a:t>APP Faculties - CINTEL</a:t>
            </a:r>
            <a:endParaRPr lang="en-IN" dirty="0"/>
          </a:p>
        </p:txBody>
      </p:sp>
      <p:sp>
        <p:nvSpPr>
          <p:cNvPr id="6" name="Slide Number Placeholder 5">
            <a:extLst>
              <a:ext uri="{FF2B5EF4-FFF2-40B4-BE49-F238E27FC236}">
                <a16:creationId xmlns:a16="http://schemas.microsoft.com/office/drawing/2014/main" xmlns="" id="{765CC89B-4295-F2E4-6152-8E655E56B2F9}"/>
              </a:ext>
            </a:extLst>
          </p:cNvPr>
          <p:cNvSpPr>
            <a:spLocks noGrp="1"/>
          </p:cNvSpPr>
          <p:nvPr>
            <p:ph type="sldNum" sz="quarter" idx="12"/>
          </p:nvPr>
        </p:nvSpPr>
        <p:spPr/>
        <p:txBody>
          <a:bodyPr/>
          <a:lstStyle/>
          <a:p>
            <a:fld id="{6DE21BCB-44D1-4B3A-ADF0-DF0465C2F5A4}" type="slidenum">
              <a:rPr lang="en-IN" smtClean="0"/>
              <a:pPr/>
              <a:t>70</a:t>
            </a:fld>
            <a:endParaRPr lang="en-IN" dirty="0"/>
          </a:p>
        </p:txBody>
      </p:sp>
      <p:sp>
        <p:nvSpPr>
          <p:cNvPr id="8" name="Title 4">
            <a:extLst>
              <a:ext uri="{FF2B5EF4-FFF2-40B4-BE49-F238E27FC236}">
                <a16:creationId xmlns:a16="http://schemas.microsoft.com/office/drawing/2014/main" xmlns="" id="{2A1410F4-968C-C53E-B7B2-0D72C1C28B64}"/>
              </a:ext>
            </a:extLst>
          </p:cNvPr>
          <p:cNvSpPr txBox="1">
            <a:spLocks/>
          </p:cNvSpPr>
          <p:nvPr/>
        </p:nvSpPr>
        <p:spPr>
          <a:xfrm>
            <a:off x="627529" y="0"/>
            <a:ext cx="9475695" cy="46672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latin typeface="Times New Roman" panose="02020603050405020304" pitchFamily="18" charset="0"/>
                <a:cs typeface="Times New Roman" panose="02020603050405020304" pitchFamily="18" charset="0"/>
              </a:rPr>
              <a:t>JAVA APPLETS </a:t>
            </a:r>
            <a:endParaRPr lang="en-IN" sz="3600" dirty="0">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xmlns="" id="{8DFF1F44-6233-EE0F-CB79-62D487DC5EA1}"/>
              </a:ext>
            </a:extLst>
          </p:cNvPr>
          <p:cNvSpPr txBox="1"/>
          <p:nvPr/>
        </p:nvSpPr>
        <p:spPr>
          <a:xfrm>
            <a:off x="0" y="0"/>
            <a:ext cx="12192000" cy="6858000"/>
          </a:xfrm>
          <a:prstGeom prst="rect">
            <a:avLst/>
          </a:prstGeom>
          <a:noFill/>
          <a:ln w="76200">
            <a:solidFill>
              <a:srgbClr val="FFC000"/>
            </a:solidFill>
          </a:ln>
        </p:spPr>
        <p:txBody>
          <a:bodyPr wrap="square">
            <a:spAutoFit/>
          </a:bodyPr>
          <a:lstStyle/>
          <a:p>
            <a:endParaRPr lang="en-IN" dirty="0"/>
          </a:p>
        </p:txBody>
      </p:sp>
      <p:sp>
        <p:nvSpPr>
          <p:cNvPr id="9" name="Title 4">
            <a:extLst>
              <a:ext uri="{FF2B5EF4-FFF2-40B4-BE49-F238E27FC236}">
                <a16:creationId xmlns:a16="http://schemas.microsoft.com/office/drawing/2014/main" xmlns="" id="{20607640-7D08-C321-9D1E-03CB44883873}"/>
              </a:ext>
            </a:extLst>
          </p:cNvPr>
          <p:cNvSpPr>
            <a:spLocks noGrp="1"/>
          </p:cNvSpPr>
          <p:nvPr>
            <p:ph type="title"/>
          </p:nvPr>
        </p:nvSpPr>
        <p:spPr>
          <a:xfrm>
            <a:off x="71021" y="0"/>
            <a:ext cx="9969449" cy="538352"/>
          </a:xfrm>
          <a:gradFill flip="none" rotWithShape="1">
            <a:gsLst>
              <a:gs pos="0">
                <a:schemeClr val="accent6">
                  <a:lumMod val="5000"/>
                  <a:lumOff val="95000"/>
                </a:schemeClr>
              </a:gs>
              <a:gs pos="74000">
                <a:schemeClr val="accent6">
                  <a:lumMod val="45000"/>
                  <a:lumOff val="55000"/>
                </a:schemeClr>
              </a:gs>
              <a:gs pos="83000">
                <a:schemeClr val="accent6">
                  <a:lumMod val="45000"/>
                  <a:lumOff val="55000"/>
                </a:schemeClr>
              </a:gs>
              <a:gs pos="100000">
                <a:schemeClr val="accent6">
                  <a:lumMod val="30000"/>
                  <a:lumOff val="70000"/>
                </a:schemeClr>
              </a:gs>
            </a:gsLst>
            <a:lin ang="5400000" scaled="1"/>
            <a:tileRect/>
          </a:gradFill>
        </p:spPr>
        <p:txBody>
          <a:bodyPr>
            <a:noAutofit/>
          </a:bodyPr>
          <a:lstStyle/>
          <a:p>
            <a:pPr algn="ctr"/>
            <a:r>
              <a:rPr lang="en-US" sz="3600" b="1" dirty="0">
                <a:latin typeface="Times New Roman" panose="02020603050405020304" pitchFamily="18" charset="0"/>
                <a:cs typeface="Times New Roman" panose="02020603050405020304" pitchFamily="18" charset="0"/>
              </a:rPr>
              <a:t>JAVA APPLETS </a:t>
            </a:r>
            <a:endParaRPr lang="en-IN" sz="3600" b="1" dirty="0">
              <a:latin typeface="Times New Roman" panose="02020603050405020304" pitchFamily="18" charset="0"/>
              <a:cs typeface="Times New Roman" panose="02020603050405020304" pitchFamily="18" charset="0"/>
            </a:endParaRPr>
          </a:p>
        </p:txBody>
      </p:sp>
      <p:sp>
        <p:nvSpPr>
          <p:cNvPr id="10" name="Date Placeholder 5"/>
          <p:cNvSpPr txBox="1">
            <a:spLocks/>
          </p:cNvSpPr>
          <p:nvPr/>
        </p:nvSpPr>
        <p:spPr>
          <a:xfrm>
            <a:off x="0" y="6496050"/>
            <a:ext cx="40386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1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B50BFFBF-F734-44E5-BDDD-7F962E4810AF}" type="datetime1">
              <a:rPr lang="en-IN" smtClean="0">
                <a:solidFill>
                  <a:srgbClr val="0000FF"/>
                </a:solidFill>
                <a:latin typeface="Bookman Old Style" panose="02050604050505020204" pitchFamily="18" charset="0"/>
              </a:rPr>
              <a:pPr/>
              <a:t>28-08-2023</a:t>
            </a:fld>
            <a:endParaRPr lang="en-IN" dirty="0">
              <a:solidFill>
                <a:srgbClr val="0000FF"/>
              </a:solidFill>
              <a:latin typeface="Bookman Old Style" panose="02050604050505020204" pitchFamily="18" charset="0"/>
            </a:endParaRPr>
          </a:p>
        </p:txBody>
      </p:sp>
      <p:sp>
        <p:nvSpPr>
          <p:cNvPr id="11" name="Date Placeholder 5"/>
          <p:cNvSpPr txBox="1">
            <a:spLocks/>
          </p:cNvSpPr>
          <p:nvPr/>
        </p:nvSpPr>
        <p:spPr>
          <a:xfrm>
            <a:off x="4046722" y="6496050"/>
            <a:ext cx="8098055"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Tree>
    <p:extLst>
      <p:ext uri="{BB962C8B-B14F-4D97-AF65-F5344CB8AC3E}">
        <p14:creationId xmlns:p14="http://schemas.microsoft.com/office/powerpoint/2010/main" val="175406814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214A475E-B35B-4E8F-B96C-84EDFCC81C57}"/>
              </a:ext>
            </a:extLst>
          </p:cNvPr>
          <p:cNvSpPr>
            <a:spLocks noGrp="1"/>
          </p:cNvSpPr>
          <p:nvPr>
            <p:ph idx="1"/>
          </p:nvPr>
        </p:nvSpPr>
        <p:spPr>
          <a:xfrm>
            <a:off x="509319" y="871706"/>
            <a:ext cx="5917838" cy="8260363"/>
          </a:xfrm>
        </p:spPr>
        <p:txBody>
          <a:bodyPr>
            <a:noAutofit/>
          </a:bodyPr>
          <a:lstStyle/>
          <a:p>
            <a:pPr algn="just"/>
            <a:r>
              <a:rPr lang="en-US" sz="2200" dirty="0">
                <a:latin typeface="Times New Roman" panose="02020603050405020304" pitchFamily="18" charset="0"/>
                <a:cs typeface="Times New Roman" panose="02020603050405020304" pitchFamily="18" charset="0"/>
              </a:rPr>
              <a:t>Swing in Java is a lightweight and platform-independent class of the Java foundation class. It's used to make applications that run in windows. </a:t>
            </a:r>
          </a:p>
          <a:p>
            <a:pPr algn="just"/>
            <a:r>
              <a:rPr lang="en-US" sz="2200" dirty="0">
                <a:latin typeface="Times New Roman" panose="02020603050405020304" pitchFamily="18" charset="0"/>
                <a:cs typeface="Times New Roman" panose="02020603050405020304" pitchFamily="18" charset="0"/>
              </a:rPr>
              <a:t>It contains elements such as a button, a scroll bar, and a text field. A graphical user interface is created by combining all of these elements.</a:t>
            </a:r>
          </a:p>
          <a:p>
            <a:pPr algn="just"/>
            <a:r>
              <a:rPr lang="en-US" sz="2200" dirty="0">
                <a:latin typeface="Times New Roman" panose="02020603050405020304" pitchFamily="18" charset="0"/>
                <a:cs typeface="Times New Roman" panose="02020603050405020304" pitchFamily="18" charset="0"/>
              </a:rPr>
              <a:t>Swing Framework includes several classes that provide more vital and more versatile GUI (Graphical User Interface) components than AWT(Abstract Window Toolkit).</a:t>
            </a:r>
          </a:p>
          <a:p>
            <a:pPr algn="just"/>
            <a:r>
              <a:rPr lang="en-US" sz="2200" dirty="0">
                <a:latin typeface="Times New Roman" panose="02020603050405020304" pitchFamily="18" charset="0"/>
                <a:cs typeface="Times New Roman" panose="02020603050405020304" pitchFamily="18" charset="0"/>
              </a:rPr>
              <a:t>Swing is a Sun Microsystems-published official Java GUI toolkit that closely resembles the look and feels of modern Java GUIs. It is used to create the graphical user interface for Java Class. </a:t>
            </a:r>
          </a:p>
        </p:txBody>
      </p:sp>
      <p:sp>
        <p:nvSpPr>
          <p:cNvPr id="6" name="TextBox 5">
            <a:extLst>
              <a:ext uri="{FF2B5EF4-FFF2-40B4-BE49-F238E27FC236}">
                <a16:creationId xmlns:a16="http://schemas.microsoft.com/office/drawing/2014/main" xmlns="" id="{CA746683-29EA-4495-9526-CB66D4593A55}"/>
              </a:ext>
            </a:extLst>
          </p:cNvPr>
          <p:cNvSpPr txBox="1"/>
          <p:nvPr/>
        </p:nvSpPr>
        <p:spPr>
          <a:xfrm>
            <a:off x="2555419" y="256153"/>
            <a:ext cx="7071466" cy="615553"/>
          </a:xfrm>
          <a:prstGeom prst="rect">
            <a:avLst/>
          </a:prstGeom>
          <a:noFill/>
        </p:spPr>
        <p:txBody>
          <a:bodyPr wrap="square">
            <a:spAutoFit/>
          </a:bodyPr>
          <a:lstStyle/>
          <a:p>
            <a:pPr algn="ctr"/>
            <a:r>
              <a:rPr lang="en-US" sz="3400" b="1" dirty="0">
                <a:solidFill>
                  <a:srgbClr val="FF0000"/>
                </a:solidFill>
                <a:latin typeface="Copperplate Gothic Light" panose="020E0507020206020404" pitchFamily="34" charset="0"/>
                <a:cs typeface="Arial" panose="020B0604020202020204" pitchFamily="34" charset="0"/>
              </a:rPr>
              <a:t>Java </a:t>
            </a:r>
            <a:r>
              <a:rPr lang="en-US" sz="3400" b="1" dirty="0" smtClean="0">
                <a:solidFill>
                  <a:srgbClr val="FF0000"/>
                </a:solidFill>
                <a:latin typeface="Copperplate Gothic Light" panose="020E0507020206020404" pitchFamily="34" charset="0"/>
                <a:cs typeface="Arial" panose="020B0604020202020204" pitchFamily="34" charset="0"/>
              </a:rPr>
              <a:t>SWING - Introduction</a:t>
            </a:r>
            <a:endParaRPr lang="en-IN" sz="3400" b="1" dirty="0">
              <a:solidFill>
                <a:srgbClr val="FF0000"/>
              </a:solidFill>
              <a:latin typeface="Copperplate Gothic Light" panose="020E05070202060204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14990940-A753-2CE6-5619-0310BE102D53}"/>
              </a:ext>
            </a:extLst>
          </p:cNvPr>
          <p:cNvPicPr>
            <a:picLocks noChangeAspect="1"/>
          </p:cNvPicPr>
          <p:nvPr/>
        </p:nvPicPr>
        <p:blipFill>
          <a:blip r:embed="rId3"/>
          <a:stretch>
            <a:fillRect/>
          </a:stretch>
        </p:blipFill>
        <p:spPr>
          <a:xfrm>
            <a:off x="6095973" y="3428985"/>
            <a:ext cx="53" cy="30"/>
          </a:xfrm>
          <a:prstGeom prst="rect">
            <a:avLst/>
          </a:prstGeom>
        </p:spPr>
      </p:pic>
      <p:pic>
        <p:nvPicPr>
          <p:cNvPr id="9" name="Picture 8">
            <a:extLst>
              <a:ext uri="{FF2B5EF4-FFF2-40B4-BE49-F238E27FC236}">
                <a16:creationId xmlns:a16="http://schemas.microsoft.com/office/drawing/2014/main" xmlns="" id="{60226992-795C-266C-29E2-49B455C8BC9D}"/>
              </a:ext>
            </a:extLst>
          </p:cNvPr>
          <p:cNvPicPr>
            <a:picLocks noChangeAspect="1"/>
          </p:cNvPicPr>
          <p:nvPr/>
        </p:nvPicPr>
        <p:blipFill>
          <a:blip r:embed="rId4"/>
          <a:stretch>
            <a:fillRect/>
          </a:stretch>
        </p:blipFill>
        <p:spPr>
          <a:xfrm>
            <a:off x="6758288" y="1112669"/>
            <a:ext cx="5275470" cy="3603139"/>
          </a:xfrm>
          <a:prstGeom prst="rect">
            <a:avLst/>
          </a:prstGeom>
        </p:spPr>
      </p:pic>
      <p:sp>
        <p:nvSpPr>
          <p:cNvPr id="8" name="Date Placeholder 5"/>
          <p:cNvSpPr txBox="1">
            <a:spLocks/>
          </p:cNvSpPr>
          <p:nvPr/>
        </p:nvSpPr>
        <p:spPr>
          <a:xfrm>
            <a:off x="0" y="6496050"/>
            <a:ext cx="40386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1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B50BFFBF-F734-44E5-BDDD-7F962E4810AF}" type="datetime1">
              <a:rPr lang="en-IN" smtClean="0">
                <a:solidFill>
                  <a:srgbClr val="0000FF"/>
                </a:solidFill>
                <a:latin typeface="Bookman Old Style" panose="02050604050505020204" pitchFamily="18" charset="0"/>
              </a:rPr>
              <a:pPr/>
              <a:t>28-08-2023</a:t>
            </a:fld>
            <a:endParaRPr lang="en-IN" dirty="0">
              <a:solidFill>
                <a:srgbClr val="0000FF"/>
              </a:solidFill>
              <a:latin typeface="Bookman Old Style" panose="02050604050505020204" pitchFamily="18" charset="0"/>
            </a:endParaRPr>
          </a:p>
        </p:txBody>
      </p:sp>
      <p:sp>
        <p:nvSpPr>
          <p:cNvPr id="10" name="Date Placeholder 5"/>
          <p:cNvSpPr txBox="1">
            <a:spLocks/>
          </p:cNvSpPr>
          <p:nvPr/>
        </p:nvSpPr>
        <p:spPr>
          <a:xfrm>
            <a:off x="4038600" y="6492875"/>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
        <p:nvSpPr>
          <p:cNvPr id="3" name="Slide Number Placeholder 2"/>
          <p:cNvSpPr>
            <a:spLocks noGrp="1"/>
          </p:cNvSpPr>
          <p:nvPr>
            <p:ph type="sldNum" sz="quarter" idx="12"/>
          </p:nvPr>
        </p:nvSpPr>
        <p:spPr/>
        <p:txBody>
          <a:bodyPr/>
          <a:lstStyle/>
          <a:p>
            <a:fld id="{AD7ED525-5088-40CF-8CE0-E4296ADF624B}" type="slidenum">
              <a:rPr lang="en-IN" smtClean="0"/>
              <a:pPr/>
              <a:t>71</a:t>
            </a:fld>
            <a:endParaRPr lang="en-IN"/>
          </a:p>
        </p:txBody>
      </p:sp>
    </p:spTree>
    <p:extLst>
      <p:ext uri="{BB962C8B-B14F-4D97-AF65-F5344CB8AC3E}">
        <p14:creationId xmlns:p14="http://schemas.microsoft.com/office/powerpoint/2010/main" val="1728910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214A475E-B35B-4E8F-B96C-84EDFCC81C57}"/>
              </a:ext>
            </a:extLst>
          </p:cNvPr>
          <p:cNvSpPr>
            <a:spLocks noGrp="1"/>
          </p:cNvSpPr>
          <p:nvPr>
            <p:ph idx="1"/>
          </p:nvPr>
        </p:nvSpPr>
        <p:spPr>
          <a:xfrm>
            <a:off x="246580" y="944874"/>
            <a:ext cx="11722813" cy="5312087"/>
          </a:xfrm>
        </p:spPr>
        <p:txBody>
          <a:bodyPr>
            <a:noAutofit/>
          </a:bodyPr>
          <a:lstStyle/>
          <a:p>
            <a:pPr marL="0" indent="0" algn="just">
              <a:buNone/>
            </a:pPr>
            <a:r>
              <a:rPr lang="en-US" sz="2400" b="1" dirty="0">
                <a:latin typeface="Times New Roman" panose="02020603050405020304" pitchFamily="18" charset="0"/>
                <a:cs typeface="Times New Roman" panose="02020603050405020304" pitchFamily="18" charset="0"/>
              </a:rPr>
              <a:t>Platform Independent</a:t>
            </a:r>
          </a:p>
          <a:p>
            <a:pPr marL="0" indent="0" algn="just">
              <a:buNone/>
            </a:pPr>
            <a:r>
              <a:rPr lang="en-US" sz="2400" dirty="0">
                <a:latin typeface="Times New Roman" panose="02020603050405020304" pitchFamily="18" charset="0"/>
                <a:cs typeface="Times New Roman" panose="02020603050405020304" pitchFamily="18" charset="0"/>
              </a:rPr>
              <a:t>It is platform-independent, as the swing components used to construct the program are not platform-specific. It works on any platform and in any location.</a:t>
            </a:r>
          </a:p>
          <a:p>
            <a:pPr marL="0" indent="0" algn="just">
              <a:buNone/>
            </a:pPr>
            <a:r>
              <a:rPr lang="en-US" sz="2400" b="1" dirty="0">
                <a:latin typeface="Times New Roman" panose="02020603050405020304" pitchFamily="18" charset="0"/>
                <a:cs typeface="Times New Roman" panose="02020603050405020304" pitchFamily="18" charset="0"/>
              </a:rPr>
              <a:t>Customizable</a:t>
            </a:r>
          </a:p>
          <a:p>
            <a:pPr marL="0" indent="0" algn="just">
              <a:buNone/>
            </a:pPr>
            <a:r>
              <a:rPr lang="en-US" sz="2400" dirty="0">
                <a:latin typeface="Times New Roman" panose="02020603050405020304" pitchFamily="18" charset="0"/>
                <a:cs typeface="Times New Roman" panose="02020603050405020304" pitchFamily="18" charset="0"/>
              </a:rPr>
              <a:t>Swing controls are simple to customize. It can be changed, and the swing component application's visual appearance is independent of its internal representation.</a:t>
            </a:r>
          </a:p>
          <a:p>
            <a:pPr marL="0" indent="0">
              <a:buNone/>
            </a:pPr>
            <a:r>
              <a:rPr lang="en-US" sz="2400" dirty="0">
                <a:latin typeface="Times New Roman" panose="02020603050405020304" pitchFamily="18" charset="0"/>
                <a:cs typeface="Times New Roman" panose="02020603050405020304" pitchFamily="18" charset="0"/>
              </a:rPr>
              <a:t> </a:t>
            </a:r>
            <a:r>
              <a:rPr lang="en-US" sz="2400" b="1" dirty="0">
                <a:latin typeface="Times New Roman" panose="02020603050405020304" pitchFamily="18" charset="0"/>
                <a:cs typeface="Times New Roman" panose="02020603050405020304" pitchFamily="18" charset="0"/>
              </a:rPr>
              <a:t>Plugging </a:t>
            </a:r>
          </a:p>
          <a:p>
            <a:pPr algn="just"/>
            <a:r>
              <a:rPr lang="en-US" sz="2400" dirty="0">
                <a:latin typeface="Times New Roman" panose="02020603050405020304" pitchFamily="18" charset="0"/>
                <a:cs typeface="Times New Roman" panose="02020603050405020304" pitchFamily="18" charset="0"/>
              </a:rPr>
              <a:t>Java Swing has pluggable look and feel. This feature allows users to change the appearance and feel of Swing components without having to restart the application. </a:t>
            </a:r>
          </a:p>
          <a:p>
            <a:pPr algn="just"/>
            <a:r>
              <a:rPr lang="en-US" sz="2400" dirty="0">
                <a:latin typeface="Times New Roman" panose="02020603050405020304" pitchFamily="18" charset="0"/>
                <a:cs typeface="Times New Roman" panose="02020603050405020304" pitchFamily="18" charset="0"/>
              </a:rPr>
              <a:t>The Swing library will enable components to have the same look and feel across all platforms, regardless of where the program is running. </a:t>
            </a:r>
          </a:p>
          <a:p>
            <a:pPr algn="just"/>
            <a:r>
              <a:rPr lang="en-US" sz="2400" dirty="0">
                <a:latin typeface="Times New Roman" panose="02020603050405020304" pitchFamily="18" charset="0"/>
                <a:cs typeface="Times New Roman" panose="02020603050405020304" pitchFamily="18" charset="0"/>
              </a:rPr>
              <a:t>The Swing library provides an API that allows complete control over the appearance and feel of an application's graphical user interface</a:t>
            </a:r>
          </a:p>
        </p:txBody>
      </p:sp>
      <p:sp>
        <p:nvSpPr>
          <p:cNvPr id="6" name="TextBox 5">
            <a:extLst>
              <a:ext uri="{FF2B5EF4-FFF2-40B4-BE49-F238E27FC236}">
                <a16:creationId xmlns:a16="http://schemas.microsoft.com/office/drawing/2014/main" xmlns="" id="{CA746683-29EA-4495-9526-CB66D4593A55}"/>
              </a:ext>
            </a:extLst>
          </p:cNvPr>
          <p:cNvSpPr txBox="1"/>
          <p:nvPr/>
        </p:nvSpPr>
        <p:spPr>
          <a:xfrm>
            <a:off x="3182142" y="329321"/>
            <a:ext cx="6097604" cy="615553"/>
          </a:xfrm>
          <a:prstGeom prst="rect">
            <a:avLst/>
          </a:prstGeom>
          <a:noFill/>
        </p:spPr>
        <p:txBody>
          <a:bodyPr wrap="square">
            <a:spAutoFit/>
          </a:bodyPr>
          <a:lstStyle/>
          <a:p>
            <a:pPr algn="ctr"/>
            <a:r>
              <a:rPr lang="en-US" sz="3400" b="1" dirty="0">
                <a:solidFill>
                  <a:srgbClr val="FF0000"/>
                </a:solidFill>
                <a:latin typeface="Copperplate Gothic Light" panose="020E0507020206020404" pitchFamily="34" charset="0"/>
                <a:cs typeface="Arial" panose="020B0604020202020204" pitchFamily="34" charset="0"/>
              </a:rPr>
              <a:t>Java SWING FEATURES</a:t>
            </a:r>
            <a:endParaRPr lang="en-IN" sz="3400" b="1" dirty="0">
              <a:solidFill>
                <a:srgbClr val="FF0000"/>
              </a:solidFill>
              <a:latin typeface="Copperplate Gothic Light" panose="020E05070202060204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14990940-A753-2CE6-5619-0310BE102D53}"/>
              </a:ext>
            </a:extLst>
          </p:cNvPr>
          <p:cNvPicPr>
            <a:picLocks noChangeAspect="1"/>
          </p:cNvPicPr>
          <p:nvPr/>
        </p:nvPicPr>
        <p:blipFill>
          <a:blip r:embed="rId3"/>
          <a:stretch>
            <a:fillRect/>
          </a:stretch>
        </p:blipFill>
        <p:spPr>
          <a:xfrm>
            <a:off x="6095973" y="3428985"/>
            <a:ext cx="53" cy="30"/>
          </a:xfrm>
          <a:prstGeom prst="rect">
            <a:avLst/>
          </a:prstGeom>
        </p:spPr>
      </p:pic>
      <p:sp>
        <p:nvSpPr>
          <p:cNvPr id="5" name="Date Placeholder 5"/>
          <p:cNvSpPr txBox="1">
            <a:spLocks/>
          </p:cNvSpPr>
          <p:nvPr/>
        </p:nvSpPr>
        <p:spPr>
          <a:xfrm>
            <a:off x="0" y="6496050"/>
            <a:ext cx="40386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1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B50BFFBF-F734-44E5-BDDD-7F962E4810AF}" type="datetime1">
              <a:rPr lang="en-IN" smtClean="0">
                <a:solidFill>
                  <a:srgbClr val="0000FF"/>
                </a:solidFill>
                <a:latin typeface="Bookman Old Style" panose="02050604050505020204" pitchFamily="18" charset="0"/>
              </a:rPr>
              <a:pPr/>
              <a:t>28-08-2023</a:t>
            </a:fld>
            <a:endParaRPr lang="en-IN" dirty="0">
              <a:solidFill>
                <a:srgbClr val="0000FF"/>
              </a:solidFill>
              <a:latin typeface="Bookman Old Style" panose="02050604050505020204" pitchFamily="18" charset="0"/>
            </a:endParaRPr>
          </a:p>
        </p:txBody>
      </p:sp>
      <p:sp>
        <p:nvSpPr>
          <p:cNvPr id="8" name="Date Placeholder 5"/>
          <p:cNvSpPr txBox="1">
            <a:spLocks/>
          </p:cNvSpPr>
          <p:nvPr/>
        </p:nvSpPr>
        <p:spPr>
          <a:xfrm>
            <a:off x="4038600" y="6492875"/>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
        <p:nvSpPr>
          <p:cNvPr id="3" name="Slide Number Placeholder 2"/>
          <p:cNvSpPr>
            <a:spLocks noGrp="1"/>
          </p:cNvSpPr>
          <p:nvPr>
            <p:ph type="sldNum" sz="quarter" idx="12"/>
          </p:nvPr>
        </p:nvSpPr>
        <p:spPr/>
        <p:txBody>
          <a:bodyPr/>
          <a:lstStyle/>
          <a:p>
            <a:fld id="{AD7ED525-5088-40CF-8CE0-E4296ADF624B}" type="slidenum">
              <a:rPr lang="en-IN" smtClean="0"/>
              <a:pPr/>
              <a:t>72</a:t>
            </a:fld>
            <a:endParaRPr lang="en-IN"/>
          </a:p>
        </p:txBody>
      </p:sp>
    </p:spTree>
    <p:extLst>
      <p:ext uri="{BB962C8B-B14F-4D97-AF65-F5344CB8AC3E}">
        <p14:creationId xmlns:p14="http://schemas.microsoft.com/office/powerpoint/2010/main" val="1957869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214A475E-B35B-4E8F-B96C-84EDFCC81C57}"/>
              </a:ext>
            </a:extLst>
          </p:cNvPr>
          <p:cNvSpPr>
            <a:spLocks noGrp="1"/>
          </p:cNvSpPr>
          <p:nvPr>
            <p:ph idx="1"/>
          </p:nvPr>
        </p:nvSpPr>
        <p:spPr>
          <a:xfrm>
            <a:off x="424677" y="944874"/>
            <a:ext cx="11342592" cy="5416009"/>
          </a:xfrm>
        </p:spPr>
        <p:txBody>
          <a:bodyPr>
            <a:noAutofit/>
          </a:bodyPr>
          <a:lstStyle/>
          <a:p>
            <a:r>
              <a:rPr lang="en-US" sz="2400" dirty="0">
                <a:latin typeface="Times New Roman" panose="02020603050405020304" pitchFamily="18" charset="0"/>
                <a:cs typeface="Times New Roman" panose="02020603050405020304" pitchFamily="18" charset="0"/>
              </a:rPr>
              <a:t>MVC stands for </a:t>
            </a:r>
            <a:r>
              <a:rPr lang="en-US" sz="2400" b="1" dirty="0">
                <a:latin typeface="Times New Roman" panose="02020603050405020304" pitchFamily="18" charset="0"/>
                <a:cs typeface="Times New Roman" panose="02020603050405020304" pitchFamily="18" charset="0"/>
              </a:rPr>
              <a:t>Model-View-Controller.</a:t>
            </a:r>
          </a:p>
          <a:p>
            <a:r>
              <a:rPr lang="en-US" sz="2400" dirty="0">
                <a:latin typeface="Times New Roman" panose="02020603050405020304" pitchFamily="18" charset="0"/>
                <a:cs typeface="Times New Roman" panose="02020603050405020304" pitchFamily="18" charset="0"/>
              </a:rPr>
              <a:t>The model agrees with the state information associated with the Component in MVC terminology.</a:t>
            </a:r>
          </a:p>
          <a:p>
            <a:r>
              <a:rPr lang="en-US" sz="2400" dirty="0">
                <a:latin typeface="Times New Roman" panose="02020603050405020304" pitchFamily="18" charset="0"/>
                <a:cs typeface="Times New Roman" panose="02020603050405020304" pitchFamily="18" charset="0"/>
              </a:rPr>
              <a:t>The view determines how the component appears on screen and any aspects of the view that are influenced by the model's current state.</a:t>
            </a:r>
          </a:p>
          <a:p>
            <a:r>
              <a:rPr lang="en-US" sz="2400" dirty="0">
                <a:latin typeface="Times New Roman" panose="02020603050405020304" pitchFamily="18" charset="0"/>
                <a:cs typeface="Times New Roman" panose="02020603050405020304" pitchFamily="18" charset="0"/>
              </a:rPr>
              <a:t>The controller is in charge of determining how the component responds to the user.</a:t>
            </a:r>
          </a:p>
          <a:p>
            <a:pPr marL="0" indent="0" algn="just">
              <a:buNone/>
            </a:pPr>
            <a:r>
              <a:rPr lang="en-US" sz="2400" b="1" dirty="0">
                <a:latin typeface="Times New Roman" panose="02020603050405020304" pitchFamily="18" charset="0"/>
                <a:cs typeface="Times New Roman" panose="02020603050405020304" pitchFamily="18" charset="0"/>
              </a:rPr>
              <a:t>Manageable Look and Feel</a:t>
            </a:r>
          </a:p>
          <a:p>
            <a:pPr algn="just"/>
            <a:r>
              <a:rPr lang="en-US" sz="2400" dirty="0">
                <a:latin typeface="Times New Roman" panose="02020603050405020304" pitchFamily="18" charset="0"/>
                <a:cs typeface="Times New Roman" panose="02020603050405020304" pitchFamily="18" charset="0"/>
              </a:rPr>
              <a:t>It's simple to manage and configure. </a:t>
            </a:r>
          </a:p>
          <a:p>
            <a:pPr algn="just"/>
            <a:r>
              <a:rPr lang="en-US" sz="2400" dirty="0">
                <a:latin typeface="Times New Roman" panose="02020603050405020304" pitchFamily="18" charset="0"/>
                <a:cs typeface="Times New Roman" panose="02020603050405020304" pitchFamily="18" charset="0"/>
              </a:rPr>
              <a:t>Its mechanism and composition pattern allows changes to be made to the settings while the program runs. </a:t>
            </a:r>
          </a:p>
          <a:p>
            <a:pPr algn="just"/>
            <a:r>
              <a:rPr lang="en-US" sz="2400" dirty="0">
                <a:latin typeface="Times New Roman" panose="02020603050405020304" pitchFamily="18" charset="0"/>
                <a:cs typeface="Times New Roman" panose="02020603050405020304" pitchFamily="18" charset="0"/>
              </a:rPr>
              <a:t>Constant changes to the application code can be made without making any changes to the user interface.</a:t>
            </a:r>
          </a:p>
          <a:p>
            <a:pPr marL="0" indent="0" algn="just">
              <a:buNone/>
            </a:pPr>
            <a:endParaRPr lang="en-US" sz="24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xmlns="" id="{CA746683-29EA-4495-9526-CB66D4593A55}"/>
              </a:ext>
            </a:extLst>
          </p:cNvPr>
          <p:cNvSpPr txBox="1"/>
          <p:nvPr/>
        </p:nvSpPr>
        <p:spPr>
          <a:xfrm>
            <a:off x="2116635" y="319048"/>
            <a:ext cx="7736282" cy="615553"/>
          </a:xfrm>
          <a:prstGeom prst="rect">
            <a:avLst/>
          </a:prstGeom>
          <a:noFill/>
        </p:spPr>
        <p:txBody>
          <a:bodyPr wrap="square">
            <a:spAutoFit/>
          </a:bodyPr>
          <a:lstStyle/>
          <a:p>
            <a:pPr algn="ctr"/>
            <a:r>
              <a:rPr lang="en-US" sz="3400" b="1" dirty="0">
                <a:solidFill>
                  <a:srgbClr val="FF0000"/>
                </a:solidFill>
                <a:latin typeface="Copperplate Gothic Light" panose="020E0507020206020404" pitchFamily="34" charset="0"/>
                <a:cs typeface="Arial" panose="020B0604020202020204" pitchFamily="34" charset="0"/>
              </a:rPr>
              <a:t>Java SWING FEATURES(Contd.)</a:t>
            </a:r>
            <a:endParaRPr lang="en-IN" sz="3400" b="1" dirty="0">
              <a:solidFill>
                <a:srgbClr val="FF0000"/>
              </a:solidFill>
              <a:latin typeface="Copperplate Gothic Light" panose="020E05070202060204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14990940-A753-2CE6-5619-0310BE102D53}"/>
              </a:ext>
            </a:extLst>
          </p:cNvPr>
          <p:cNvPicPr>
            <a:picLocks noChangeAspect="1"/>
          </p:cNvPicPr>
          <p:nvPr/>
        </p:nvPicPr>
        <p:blipFill>
          <a:blip r:embed="rId3"/>
          <a:stretch>
            <a:fillRect/>
          </a:stretch>
        </p:blipFill>
        <p:spPr>
          <a:xfrm>
            <a:off x="6095973" y="3428985"/>
            <a:ext cx="53" cy="30"/>
          </a:xfrm>
          <a:prstGeom prst="rect">
            <a:avLst/>
          </a:prstGeom>
        </p:spPr>
      </p:pic>
      <p:sp>
        <p:nvSpPr>
          <p:cNvPr id="5" name="Date Placeholder 5"/>
          <p:cNvSpPr txBox="1">
            <a:spLocks/>
          </p:cNvSpPr>
          <p:nvPr/>
        </p:nvSpPr>
        <p:spPr>
          <a:xfrm>
            <a:off x="0" y="6496050"/>
            <a:ext cx="40386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1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B50BFFBF-F734-44E5-BDDD-7F962E4810AF}" type="datetime1">
              <a:rPr lang="en-IN" smtClean="0">
                <a:solidFill>
                  <a:srgbClr val="0000FF"/>
                </a:solidFill>
                <a:latin typeface="Bookman Old Style" panose="02050604050505020204" pitchFamily="18" charset="0"/>
              </a:rPr>
              <a:pPr/>
              <a:t>28-08-2023</a:t>
            </a:fld>
            <a:endParaRPr lang="en-IN" dirty="0">
              <a:solidFill>
                <a:srgbClr val="0000FF"/>
              </a:solidFill>
              <a:latin typeface="Bookman Old Style" panose="02050604050505020204" pitchFamily="18" charset="0"/>
            </a:endParaRPr>
          </a:p>
        </p:txBody>
      </p:sp>
      <p:sp>
        <p:nvSpPr>
          <p:cNvPr id="8" name="Date Placeholder 5"/>
          <p:cNvSpPr txBox="1">
            <a:spLocks/>
          </p:cNvSpPr>
          <p:nvPr/>
        </p:nvSpPr>
        <p:spPr>
          <a:xfrm>
            <a:off x="4038600" y="6496050"/>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
        <p:nvSpPr>
          <p:cNvPr id="3" name="Slide Number Placeholder 2"/>
          <p:cNvSpPr>
            <a:spLocks noGrp="1"/>
          </p:cNvSpPr>
          <p:nvPr>
            <p:ph type="sldNum" sz="quarter" idx="12"/>
          </p:nvPr>
        </p:nvSpPr>
        <p:spPr/>
        <p:txBody>
          <a:bodyPr/>
          <a:lstStyle/>
          <a:p>
            <a:fld id="{AD7ED525-5088-40CF-8CE0-E4296ADF624B}" type="slidenum">
              <a:rPr lang="en-IN" smtClean="0"/>
              <a:pPr/>
              <a:t>73</a:t>
            </a:fld>
            <a:endParaRPr lang="en-IN"/>
          </a:p>
        </p:txBody>
      </p:sp>
    </p:spTree>
    <p:extLst>
      <p:ext uri="{BB962C8B-B14F-4D97-AF65-F5344CB8AC3E}">
        <p14:creationId xmlns:p14="http://schemas.microsoft.com/office/powerpoint/2010/main" val="59633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fade">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fade">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fade">
                                      <p:cBhvr>
                                        <p:cTn id="22" dur="500"/>
                                        <p:tgtEl>
                                          <p:spTgt spid="2">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
                                            <p:txEl>
                                              <p:pRg st="4" end="4"/>
                                            </p:txEl>
                                          </p:spTgt>
                                        </p:tgtEl>
                                        <p:attrNameLst>
                                          <p:attrName>style.visibility</p:attrName>
                                        </p:attrNameLst>
                                      </p:cBhvr>
                                      <p:to>
                                        <p:strVal val="visible"/>
                                      </p:to>
                                    </p:set>
                                    <p:animEffect transition="in" filter="fade">
                                      <p:cBhvr>
                                        <p:cTn id="27" dur="500"/>
                                        <p:tgtEl>
                                          <p:spTgt spid="2">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
                                            <p:txEl>
                                              <p:pRg st="5" end="5"/>
                                            </p:txEl>
                                          </p:spTgt>
                                        </p:tgtEl>
                                        <p:attrNameLst>
                                          <p:attrName>style.visibility</p:attrName>
                                        </p:attrNameLst>
                                      </p:cBhvr>
                                      <p:to>
                                        <p:strVal val="visible"/>
                                      </p:to>
                                    </p:set>
                                    <p:animEffect transition="in" filter="fade">
                                      <p:cBhvr>
                                        <p:cTn id="32" dur="500"/>
                                        <p:tgtEl>
                                          <p:spTgt spid="2">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
                                            <p:txEl>
                                              <p:pRg st="6" end="6"/>
                                            </p:txEl>
                                          </p:spTgt>
                                        </p:tgtEl>
                                        <p:attrNameLst>
                                          <p:attrName>style.visibility</p:attrName>
                                        </p:attrNameLst>
                                      </p:cBhvr>
                                      <p:to>
                                        <p:strVal val="visible"/>
                                      </p:to>
                                    </p:set>
                                    <p:animEffect transition="in" filter="fade">
                                      <p:cBhvr>
                                        <p:cTn id="37" dur="500"/>
                                        <p:tgtEl>
                                          <p:spTgt spid="2">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2">
                                            <p:txEl>
                                              <p:pRg st="7" end="7"/>
                                            </p:txEl>
                                          </p:spTgt>
                                        </p:tgtEl>
                                        <p:attrNameLst>
                                          <p:attrName>style.visibility</p:attrName>
                                        </p:attrNameLst>
                                      </p:cBhvr>
                                      <p:to>
                                        <p:strVal val="visible"/>
                                      </p:to>
                                    </p:set>
                                    <p:animEffect transition="in" filter="fade">
                                      <p:cBhvr>
                                        <p:cTn id="42" dur="500"/>
                                        <p:tgtEl>
                                          <p:spTgt spid="2">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214A475E-B35B-4E8F-B96C-84EDFCC81C57}"/>
              </a:ext>
            </a:extLst>
          </p:cNvPr>
          <p:cNvSpPr>
            <a:spLocks noGrp="1"/>
          </p:cNvSpPr>
          <p:nvPr>
            <p:ph idx="1"/>
          </p:nvPr>
        </p:nvSpPr>
        <p:spPr>
          <a:xfrm>
            <a:off x="616527" y="1112669"/>
            <a:ext cx="11301495" cy="3356589"/>
          </a:xfrm>
        </p:spPr>
        <p:txBody>
          <a:bodyPr>
            <a:normAutofit/>
          </a:bodyPr>
          <a:lstStyle/>
          <a:p>
            <a:endParaRPr lang="en-US" dirty="0"/>
          </a:p>
          <a:p>
            <a:pPr marL="0" indent="0" algn="just">
              <a:buNone/>
            </a:pPr>
            <a:endParaRPr lang="en-US" sz="20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xmlns="" id="{CA746683-29EA-4495-9526-CB66D4593A55}"/>
              </a:ext>
            </a:extLst>
          </p:cNvPr>
          <p:cNvSpPr txBox="1"/>
          <p:nvPr/>
        </p:nvSpPr>
        <p:spPr>
          <a:xfrm>
            <a:off x="2044557" y="329322"/>
            <a:ext cx="7235189" cy="1138773"/>
          </a:xfrm>
          <a:prstGeom prst="rect">
            <a:avLst/>
          </a:prstGeom>
          <a:noFill/>
        </p:spPr>
        <p:txBody>
          <a:bodyPr wrap="square">
            <a:spAutoFit/>
          </a:bodyPr>
          <a:lstStyle/>
          <a:p>
            <a:pPr algn="ctr"/>
            <a:r>
              <a:rPr lang="en-US" sz="3400" b="1" dirty="0">
                <a:solidFill>
                  <a:srgbClr val="FF0000"/>
                </a:solidFill>
                <a:latin typeface="Copperplate Gothic Light" panose="020E0507020206020404" pitchFamily="34" charset="0"/>
                <a:cs typeface="Arial" panose="020B0604020202020204" pitchFamily="34" charset="0"/>
              </a:rPr>
              <a:t>Java SWING FEATURES (Contd.)</a:t>
            </a:r>
            <a:endParaRPr lang="en-IN" sz="3400" b="1" dirty="0">
              <a:solidFill>
                <a:srgbClr val="FF0000"/>
              </a:solidFill>
              <a:latin typeface="Copperplate Gothic Light" panose="020E0507020206020404" pitchFamily="34" charset="0"/>
              <a:cs typeface="Arial" panose="020B0604020202020204" pitchFamily="34" charset="0"/>
            </a:endParaRPr>
          </a:p>
        </p:txBody>
      </p:sp>
      <p:pic>
        <p:nvPicPr>
          <p:cNvPr id="7" name="Picture 6">
            <a:extLst>
              <a:ext uri="{FF2B5EF4-FFF2-40B4-BE49-F238E27FC236}">
                <a16:creationId xmlns:a16="http://schemas.microsoft.com/office/drawing/2014/main" xmlns="" id="{14990940-A753-2CE6-5619-0310BE102D53}"/>
              </a:ext>
            </a:extLst>
          </p:cNvPr>
          <p:cNvPicPr>
            <a:picLocks noChangeAspect="1"/>
          </p:cNvPicPr>
          <p:nvPr/>
        </p:nvPicPr>
        <p:blipFill>
          <a:blip r:embed="rId3"/>
          <a:stretch>
            <a:fillRect/>
          </a:stretch>
        </p:blipFill>
        <p:spPr>
          <a:xfrm>
            <a:off x="6095973" y="3428985"/>
            <a:ext cx="53" cy="30"/>
          </a:xfrm>
          <a:prstGeom prst="rect">
            <a:avLst/>
          </a:prstGeom>
        </p:spPr>
      </p:pic>
      <p:sp>
        <p:nvSpPr>
          <p:cNvPr id="4" name="TextBox 3">
            <a:extLst>
              <a:ext uri="{FF2B5EF4-FFF2-40B4-BE49-F238E27FC236}">
                <a16:creationId xmlns:a16="http://schemas.microsoft.com/office/drawing/2014/main" xmlns="" id="{C8BCBAAF-DBC0-1BAC-7C9B-8E06DF94E379}"/>
              </a:ext>
            </a:extLst>
          </p:cNvPr>
          <p:cNvSpPr txBox="1"/>
          <p:nvPr/>
        </p:nvSpPr>
        <p:spPr>
          <a:xfrm>
            <a:off x="713377" y="1599009"/>
            <a:ext cx="10572108" cy="3046988"/>
          </a:xfrm>
          <a:prstGeom prst="rect">
            <a:avLst/>
          </a:prstGeom>
          <a:noFill/>
        </p:spPr>
        <p:txBody>
          <a:bodyPr wrap="square">
            <a:spAutoFit/>
          </a:bodyPr>
          <a:lstStyle/>
          <a:p>
            <a:pPr marL="0" indent="0" algn="just">
              <a:buNone/>
            </a:pPr>
            <a:r>
              <a:rPr lang="en-US" sz="2400" b="1" dirty="0">
                <a:latin typeface="Times New Roman" panose="02020603050405020304" pitchFamily="18" charset="0"/>
                <a:cs typeface="Times New Roman" panose="02020603050405020304" pitchFamily="18" charset="0"/>
              </a:rPr>
              <a:t>Lightweight</a:t>
            </a:r>
          </a:p>
          <a:p>
            <a:pPr marL="0" indent="0" algn="just">
              <a:buNone/>
            </a:pPr>
            <a:endParaRPr lang="en-US" sz="2400" b="1"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Lightweight Components: The JDK's AWT has supported lightweight component development.</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 component must not rely on non-Java [O/s based] system classes to be considered light.</a:t>
            </a:r>
          </a:p>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The look and feel classes in Java help Swing components have their view.</a:t>
            </a:r>
          </a:p>
          <a:p>
            <a:endParaRPr lang="en-US" sz="2400" dirty="0">
              <a:latin typeface="Times New Roman" panose="02020603050405020304" pitchFamily="18" charset="0"/>
              <a:cs typeface="Times New Roman" panose="02020603050405020304" pitchFamily="18" charset="0"/>
            </a:endParaRPr>
          </a:p>
        </p:txBody>
      </p:sp>
      <p:sp>
        <p:nvSpPr>
          <p:cNvPr id="8" name="Date Placeholder 5"/>
          <p:cNvSpPr txBox="1">
            <a:spLocks/>
          </p:cNvSpPr>
          <p:nvPr/>
        </p:nvSpPr>
        <p:spPr>
          <a:xfrm>
            <a:off x="0" y="6496050"/>
            <a:ext cx="40386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1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B50BFFBF-F734-44E5-BDDD-7F962E4810AF}" type="datetime1">
              <a:rPr lang="en-IN" smtClean="0">
                <a:solidFill>
                  <a:srgbClr val="0000FF"/>
                </a:solidFill>
                <a:latin typeface="Bookman Old Style" panose="02050604050505020204" pitchFamily="18" charset="0"/>
              </a:rPr>
              <a:pPr/>
              <a:t>28-08-2023</a:t>
            </a:fld>
            <a:endParaRPr lang="en-IN" dirty="0">
              <a:solidFill>
                <a:srgbClr val="0000FF"/>
              </a:solidFill>
              <a:latin typeface="Bookman Old Style" panose="02050604050505020204" pitchFamily="18" charset="0"/>
            </a:endParaRPr>
          </a:p>
        </p:txBody>
      </p:sp>
      <p:sp>
        <p:nvSpPr>
          <p:cNvPr id="9" name="Date Placeholder 5"/>
          <p:cNvSpPr txBox="1">
            <a:spLocks/>
          </p:cNvSpPr>
          <p:nvPr/>
        </p:nvSpPr>
        <p:spPr>
          <a:xfrm>
            <a:off x="4038600" y="6475973"/>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
        <p:nvSpPr>
          <p:cNvPr id="3" name="Slide Number Placeholder 2"/>
          <p:cNvSpPr>
            <a:spLocks noGrp="1"/>
          </p:cNvSpPr>
          <p:nvPr>
            <p:ph type="sldNum" sz="quarter" idx="12"/>
          </p:nvPr>
        </p:nvSpPr>
        <p:spPr/>
        <p:txBody>
          <a:bodyPr/>
          <a:lstStyle/>
          <a:p>
            <a:fld id="{AD7ED525-5088-40CF-8CE0-E4296ADF624B}" type="slidenum">
              <a:rPr lang="en-IN" smtClean="0"/>
              <a:pPr/>
              <a:t>74</a:t>
            </a:fld>
            <a:endParaRPr lang="en-IN"/>
          </a:p>
        </p:txBody>
      </p:sp>
    </p:spTree>
    <p:extLst>
      <p:ext uri="{BB962C8B-B14F-4D97-AF65-F5344CB8AC3E}">
        <p14:creationId xmlns:p14="http://schemas.microsoft.com/office/powerpoint/2010/main" val="239738021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214A475E-B35B-4E8F-B96C-84EDFCC81C57}"/>
              </a:ext>
            </a:extLst>
          </p:cNvPr>
          <p:cNvSpPr>
            <a:spLocks noGrp="1"/>
          </p:cNvSpPr>
          <p:nvPr>
            <p:ph idx="1"/>
          </p:nvPr>
        </p:nvSpPr>
        <p:spPr>
          <a:xfrm>
            <a:off x="616526" y="944875"/>
            <a:ext cx="11003545" cy="4890846"/>
          </a:xfrm>
        </p:spPr>
        <p:txBody>
          <a:bodyPr>
            <a:normAutofit/>
          </a:bodyPr>
          <a:lstStyle/>
          <a:p>
            <a:pPr algn="just"/>
            <a:endParaRPr lang="en-US" sz="2000" dirty="0">
              <a:latin typeface="Times New Roman" panose="02020603050405020304" pitchFamily="18" charset="0"/>
              <a:cs typeface="Times New Roman" panose="02020603050405020304" pitchFamily="18" charset="0"/>
            </a:endParaRPr>
          </a:p>
          <a:p>
            <a:pPr algn="just"/>
            <a:endParaRPr lang="en-US" sz="20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xmlns="" id="{CA746683-29EA-4495-9526-CB66D4593A55}"/>
              </a:ext>
            </a:extLst>
          </p:cNvPr>
          <p:cNvSpPr txBox="1"/>
          <p:nvPr/>
        </p:nvSpPr>
        <p:spPr>
          <a:xfrm>
            <a:off x="3182142" y="339595"/>
            <a:ext cx="6097604" cy="646331"/>
          </a:xfrm>
          <a:prstGeom prst="rect">
            <a:avLst/>
          </a:prstGeom>
          <a:noFill/>
        </p:spPr>
        <p:txBody>
          <a:bodyPr wrap="square">
            <a:spAutoFit/>
          </a:bodyPr>
          <a:lstStyle/>
          <a:p>
            <a:pPr algn="ctr"/>
            <a:r>
              <a:rPr lang="en-IN" sz="3600" b="1" i="0" dirty="0">
                <a:solidFill>
                  <a:srgbClr val="FF0000"/>
                </a:solidFill>
                <a:effectLst/>
                <a:latin typeface="Muli"/>
              </a:rPr>
              <a:t>JFC and Swing</a:t>
            </a:r>
          </a:p>
        </p:txBody>
      </p:sp>
      <p:pic>
        <p:nvPicPr>
          <p:cNvPr id="7" name="Picture 6">
            <a:extLst>
              <a:ext uri="{FF2B5EF4-FFF2-40B4-BE49-F238E27FC236}">
                <a16:creationId xmlns:a16="http://schemas.microsoft.com/office/drawing/2014/main" xmlns="" id="{14990940-A753-2CE6-5619-0310BE102D53}"/>
              </a:ext>
            </a:extLst>
          </p:cNvPr>
          <p:cNvPicPr>
            <a:picLocks noChangeAspect="1"/>
          </p:cNvPicPr>
          <p:nvPr/>
        </p:nvPicPr>
        <p:blipFill>
          <a:blip r:embed="rId3"/>
          <a:stretch>
            <a:fillRect/>
          </a:stretch>
        </p:blipFill>
        <p:spPr>
          <a:xfrm>
            <a:off x="6095973" y="3428985"/>
            <a:ext cx="53" cy="30"/>
          </a:xfrm>
          <a:prstGeom prst="rect">
            <a:avLst/>
          </a:prstGeom>
        </p:spPr>
      </p:pic>
      <p:sp>
        <p:nvSpPr>
          <p:cNvPr id="8" name="TextBox 7">
            <a:extLst>
              <a:ext uri="{FF2B5EF4-FFF2-40B4-BE49-F238E27FC236}">
                <a16:creationId xmlns:a16="http://schemas.microsoft.com/office/drawing/2014/main" xmlns="" id="{ACF595B9-50A9-FF9A-228D-E96BACD50BFD}"/>
              </a:ext>
            </a:extLst>
          </p:cNvPr>
          <p:cNvSpPr txBox="1"/>
          <p:nvPr/>
        </p:nvSpPr>
        <p:spPr>
          <a:xfrm>
            <a:off x="708918" y="1808252"/>
            <a:ext cx="10520736" cy="1938992"/>
          </a:xfrm>
          <a:prstGeom prst="rect">
            <a:avLst/>
          </a:prstGeom>
          <a:noFill/>
        </p:spPr>
        <p:txBody>
          <a:bodyPr wrap="square">
            <a:spAutoFit/>
          </a:bodyPr>
          <a:lstStyle/>
          <a:p>
            <a:pPr algn="just"/>
            <a:r>
              <a:rPr lang="en-US" sz="2400" dirty="0">
                <a:latin typeface="Times New Roman" panose="02020603050405020304" pitchFamily="18" charset="0"/>
                <a:cs typeface="Times New Roman" panose="02020603050405020304" pitchFamily="18" charset="0"/>
              </a:rPr>
              <a:t>JFC stands for Java Foundation Classes, a set of classes used to create graphical user interfaces (GUIs) and add rich graphical features and interactivity to Java applications. </a:t>
            </a:r>
          </a:p>
          <a:p>
            <a:pPr algn="just"/>
            <a:endParaRPr lang="en-US" sz="2400" dirty="0">
              <a:latin typeface="Times New Roman" panose="02020603050405020304" pitchFamily="18" charset="0"/>
              <a:cs typeface="Times New Roman" panose="02020603050405020304" pitchFamily="18" charset="0"/>
            </a:endParaRPr>
          </a:p>
          <a:p>
            <a:pPr algn="just"/>
            <a:r>
              <a:rPr lang="en-US" sz="2400" dirty="0">
                <a:latin typeface="Times New Roman" panose="02020603050405020304" pitchFamily="18" charset="0"/>
                <a:cs typeface="Times New Roman" panose="02020603050405020304" pitchFamily="18" charset="0"/>
              </a:rPr>
              <a:t>The Java Classes Foundation holds Java Swing (JFC).</a:t>
            </a:r>
            <a:endParaRPr lang="en-IN" sz="2400" dirty="0">
              <a:latin typeface="Times New Roman" panose="02020603050405020304" pitchFamily="18" charset="0"/>
              <a:cs typeface="Times New Roman" panose="02020603050405020304" pitchFamily="18" charset="0"/>
            </a:endParaRPr>
          </a:p>
        </p:txBody>
      </p:sp>
      <p:sp>
        <p:nvSpPr>
          <p:cNvPr id="9" name="Date Placeholder 5"/>
          <p:cNvSpPr txBox="1">
            <a:spLocks/>
          </p:cNvSpPr>
          <p:nvPr/>
        </p:nvSpPr>
        <p:spPr>
          <a:xfrm>
            <a:off x="0" y="6496050"/>
            <a:ext cx="40386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1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B50BFFBF-F734-44E5-BDDD-7F962E4810AF}" type="datetime1">
              <a:rPr lang="en-IN" smtClean="0">
                <a:solidFill>
                  <a:srgbClr val="0000FF"/>
                </a:solidFill>
                <a:latin typeface="Bookman Old Style" panose="02050604050505020204" pitchFamily="18" charset="0"/>
              </a:rPr>
              <a:pPr/>
              <a:t>28-08-2023</a:t>
            </a:fld>
            <a:endParaRPr lang="en-IN" dirty="0">
              <a:solidFill>
                <a:srgbClr val="0000FF"/>
              </a:solidFill>
              <a:latin typeface="Bookman Old Style" panose="02050604050505020204" pitchFamily="18" charset="0"/>
            </a:endParaRPr>
          </a:p>
        </p:txBody>
      </p:sp>
      <p:sp>
        <p:nvSpPr>
          <p:cNvPr id="10" name="Date Placeholder 5"/>
          <p:cNvSpPr txBox="1">
            <a:spLocks/>
          </p:cNvSpPr>
          <p:nvPr/>
        </p:nvSpPr>
        <p:spPr>
          <a:xfrm>
            <a:off x="4038600" y="6475484"/>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
        <p:nvSpPr>
          <p:cNvPr id="3" name="Slide Number Placeholder 2"/>
          <p:cNvSpPr>
            <a:spLocks noGrp="1"/>
          </p:cNvSpPr>
          <p:nvPr>
            <p:ph type="sldNum" sz="quarter" idx="12"/>
          </p:nvPr>
        </p:nvSpPr>
        <p:spPr/>
        <p:txBody>
          <a:bodyPr/>
          <a:lstStyle/>
          <a:p>
            <a:fld id="{AD7ED525-5088-40CF-8CE0-E4296ADF624B}" type="slidenum">
              <a:rPr lang="en-IN" smtClean="0"/>
              <a:pPr/>
              <a:t>75</a:t>
            </a:fld>
            <a:endParaRPr lang="en-IN"/>
          </a:p>
        </p:txBody>
      </p:sp>
    </p:spTree>
    <p:extLst>
      <p:ext uri="{BB962C8B-B14F-4D97-AF65-F5344CB8AC3E}">
        <p14:creationId xmlns:p14="http://schemas.microsoft.com/office/powerpoint/2010/main" val="386175959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214A475E-B35B-4E8F-B96C-84EDFCC81C57}"/>
              </a:ext>
            </a:extLst>
          </p:cNvPr>
          <p:cNvSpPr>
            <a:spLocks noGrp="1"/>
          </p:cNvSpPr>
          <p:nvPr>
            <p:ph idx="1"/>
          </p:nvPr>
        </p:nvSpPr>
        <p:spPr>
          <a:xfrm>
            <a:off x="616526" y="944875"/>
            <a:ext cx="11003545" cy="4890846"/>
          </a:xfrm>
        </p:spPr>
        <p:txBody>
          <a:bodyPr>
            <a:normAutofit/>
          </a:bodyPr>
          <a:lstStyle/>
          <a:p>
            <a:pPr algn="just"/>
            <a:endParaRPr lang="en-US" sz="2000" dirty="0">
              <a:latin typeface="Times New Roman" panose="02020603050405020304" pitchFamily="18" charset="0"/>
              <a:cs typeface="Times New Roman" panose="02020603050405020304" pitchFamily="18" charset="0"/>
            </a:endParaRPr>
          </a:p>
          <a:p>
            <a:pPr marL="0" indent="0" algn="just">
              <a:buNone/>
            </a:pPr>
            <a:endParaRPr lang="en-US" sz="2000" dirty="0">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xmlns="" id="{CA746683-29EA-4495-9526-CB66D4593A55}"/>
              </a:ext>
            </a:extLst>
          </p:cNvPr>
          <p:cNvSpPr txBox="1"/>
          <p:nvPr/>
        </p:nvSpPr>
        <p:spPr>
          <a:xfrm>
            <a:off x="3593108" y="298544"/>
            <a:ext cx="6097604" cy="646331"/>
          </a:xfrm>
          <a:prstGeom prst="rect">
            <a:avLst/>
          </a:prstGeom>
          <a:noFill/>
        </p:spPr>
        <p:txBody>
          <a:bodyPr wrap="square">
            <a:spAutoFit/>
          </a:bodyPr>
          <a:lstStyle/>
          <a:p>
            <a:pPr algn="l"/>
            <a:r>
              <a:rPr lang="en-IN" sz="3600" b="1" i="0" dirty="0">
                <a:solidFill>
                  <a:srgbClr val="FF0000"/>
                </a:solidFill>
                <a:effectLst/>
                <a:latin typeface="Muli"/>
              </a:rPr>
              <a:t>Swing Hierarchy</a:t>
            </a:r>
          </a:p>
        </p:txBody>
      </p:sp>
      <p:pic>
        <p:nvPicPr>
          <p:cNvPr id="7" name="Picture 6">
            <a:extLst>
              <a:ext uri="{FF2B5EF4-FFF2-40B4-BE49-F238E27FC236}">
                <a16:creationId xmlns:a16="http://schemas.microsoft.com/office/drawing/2014/main" xmlns="" id="{14990940-A753-2CE6-5619-0310BE102D53}"/>
              </a:ext>
            </a:extLst>
          </p:cNvPr>
          <p:cNvPicPr>
            <a:picLocks noChangeAspect="1"/>
          </p:cNvPicPr>
          <p:nvPr/>
        </p:nvPicPr>
        <p:blipFill>
          <a:blip r:embed="rId3"/>
          <a:stretch>
            <a:fillRect/>
          </a:stretch>
        </p:blipFill>
        <p:spPr>
          <a:xfrm>
            <a:off x="6095973" y="3428985"/>
            <a:ext cx="53" cy="30"/>
          </a:xfrm>
          <a:prstGeom prst="rect">
            <a:avLst/>
          </a:prstGeom>
        </p:spPr>
      </p:pic>
      <p:sp>
        <p:nvSpPr>
          <p:cNvPr id="8" name="TextBox 7">
            <a:extLst>
              <a:ext uri="{FF2B5EF4-FFF2-40B4-BE49-F238E27FC236}">
                <a16:creationId xmlns:a16="http://schemas.microsoft.com/office/drawing/2014/main" xmlns="" id="{ACF595B9-50A9-FF9A-228D-E96BACD50BFD}"/>
              </a:ext>
            </a:extLst>
          </p:cNvPr>
          <p:cNvSpPr txBox="1"/>
          <p:nvPr/>
        </p:nvSpPr>
        <p:spPr>
          <a:xfrm>
            <a:off x="708918" y="1808252"/>
            <a:ext cx="4325419" cy="3046988"/>
          </a:xfrm>
          <a:prstGeom prst="rect">
            <a:avLst/>
          </a:prstGeom>
          <a:noFill/>
        </p:spPr>
        <p:txBody>
          <a:bodyPr wrap="square">
            <a:spAutoFit/>
          </a:bodyPr>
          <a:lstStyle/>
          <a:p>
            <a:pPr algn="just"/>
            <a:r>
              <a:rPr lang="en-US" sz="2400" dirty="0">
                <a:latin typeface="Times New Roman" panose="02020603050405020304" pitchFamily="18" charset="0"/>
                <a:cs typeface="Times New Roman" panose="02020603050405020304" pitchFamily="18" charset="0"/>
              </a:rPr>
              <a:t>JFC stands for Java Foundation Classes, a set of classes used to create graphical user interfaces (GUIs) and add rich graphical features and interactivity to Java applications. The Java Classes Foundation holds Java Swing (JFC).</a:t>
            </a:r>
            <a:endParaRPr lang="en-IN" sz="2400" dirty="0">
              <a:latin typeface="Times New Roman" panose="02020603050405020304" pitchFamily="18" charset="0"/>
              <a:cs typeface="Times New Roman" panose="02020603050405020304" pitchFamily="18" charset="0"/>
            </a:endParaRPr>
          </a:p>
        </p:txBody>
      </p:sp>
      <p:pic>
        <p:nvPicPr>
          <p:cNvPr id="4" name="Picture 3">
            <a:extLst>
              <a:ext uri="{FF2B5EF4-FFF2-40B4-BE49-F238E27FC236}">
                <a16:creationId xmlns:a16="http://schemas.microsoft.com/office/drawing/2014/main" xmlns="" id="{175741E1-0B42-0B89-C602-9597CD4506D6}"/>
              </a:ext>
            </a:extLst>
          </p:cNvPr>
          <p:cNvPicPr>
            <a:picLocks noChangeAspect="1"/>
          </p:cNvPicPr>
          <p:nvPr/>
        </p:nvPicPr>
        <p:blipFill>
          <a:blip r:embed="rId4"/>
          <a:stretch>
            <a:fillRect/>
          </a:stretch>
        </p:blipFill>
        <p:spPr>
          <a:xfrm>
            <a:off x="5593708" y="1679125"/>
            <a:ext cx="5416868" cy="3848372"/>
          </a:xfrm>
          <a:prstGeom prst="rect">
            <a:avLst/>
          </a:prstGeom>
        </p:spPr>
      </p:pic>
      <p:sp>
        <p:nvSpPr>
          <p:cNvPr id="9" name="Date Placeholder 5"/>
          <p:cNvSpPr txBox="1">
            <a:spLocks/>
          </p:cNvSpPr>
          <p:nvPr/>
        </p:nvSpPr>
        <p:spPr>
          <a:xfrm>
            <a:off x="0" y="6496050"/>
            <a:ext cx="40386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1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B50BFFBF-F734-44E5-BDDD-7F962E4810AF}" type="datetime1">
              <a:rPr lang="en-IN" smtClean="0">
                <a:solidFill>
                  <a:srgbClr val="0000FF"/>
                </a:solidFill>
                <a:latin typeface="Bookman Old Style" panose="02050604050505020204" pitchFamily="18" charset="0"/>
              </a:rPr>
              <a:pPr/>
              <a:t>28-08-2023</a:t>
            </a:fld>
            <a:endParaRPr lang="en-IN" dirty="0">
              <a:solidFill>
                <a:srgbClr val="0000FF"/>
              </a:solidFill>
              <a:latin typeface="Bookman Old Style" panose="02050604050505020204" pitchFamily="18" charset="0"/>
            </a:endParaRPr>
          </a:p>
        </p:txBody>
      </p:sp>
      <p:sp>
        <p:nvSpPr>
          <p:cNvPr id="10" name="Date Placeholder 5"/>
          <p:cNvSpPr txBox="1">
            <a:spLocks/>
          </p:cNvSpPr>
          <p:nvPr/>
        </p:nvSpPr>
        <p:spPr>
          <a:xfrm>
            <a:off x="4038600" y="6496050"/>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
        <p:nvSpPr>
          <p:cNvPr id="3" name="Slide Number Placeholder 2"/>
          <p:cNvSpPr>
            <a:spLocks noGrp="1"/>
          </p:cNvSpPr>
          <p:nvPr>
            <p:ph type="sldNum" sz="quarter" idx="12"/>
          </p:nvPr>
        </p:nvSpPr>
        <p:spPr/>
        <p:txBody>
          <a:bodyPr/>
          <a:lstStyle/>
          <a:p>
            <a:fld id="{AD7ED525-5088-40CF-8CE0-E4296ADF624B}" type="slidenum">
              <a:rPr lang="en-IN" smtClean="0"/>
              <a:pPr/>
              <a:t>76</a:t>
            </a:fld>
            <a:endParaRPr lang="en-IN"/>
          </a:p>
        </p:txBody>
      </p:sp>
    </p:spTree>
    <p:extLst>
      <p:ext uri="{BB962C8B-B14F-4D97-AF65-F5344CB8AC3E}">
        <p14:creationId xmlns:p14="http://schemas.microsoft.com/office/powerpoint/2010/main" val="287882532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9861C5BB-7DA9-CFA2-B716-130565B9E847}"/>
              </a:ext>
            </a:extLst>
          </p:cNvPr>
          <p:cNvSpPr>
            <a:spLocks noGrp="1"/>
          </p:cNvSpPr>
          <p:nvPr>
            <p:ph idx="1"/>
          </p:nvPr>
        </p:nvSpPr>
        <p:spPr>
          <a:xfrm>
            <a:off x="838200" y="1325366"/>
            <a:ext cx="10515600" cy="4648397"/>
          </a:xfrm>
        </p:spPr>
        <p:txBody>
          <a:bodyPr/>
          <a:lstStyle/>
          <a:p>
            <a:pPr algn="just"/>
            <a:r>
              <a:rPr lang="en-US" b="0" i="0" dirty="0">
                <a:solidFill>
                  <a:srgbClr val="0E101A"/>
                </a:solidFill>
                <a:effectLst/>
                <a:latin typeface="Muli"/>
              </a:rPr>
              <a:t>A component is independent visual control, and Java Swing Framework contains a large set of these components, providing rich functionalities and allowing high customization. </a:t>
            </a:r>
          </a:p>
          <a:p>
            <a:pPr algn="just"/>
            <a:r>
              <a:rPr lang="en-US" b="0" i="0" dirty="0">
                <a:solidFill>
                  <a:srgbClr val="0E101A"/>
                </a:solidFill>
                <a:effectLst/>
                <a:latin typeface="Muli"/>
              </a:rPr>
              <a:t>They all are derived from </a:t>
            </a:r>
            <a:r>
              <a:rPr lang="en-US" b="0" i="0" dirty="0" err="1">
                <a:solidFill>
                  <a:srgbClr val="0E101A"/>
                </a:solidFill>
                <a:effectLst/>
                <a:latin typeface="Muli"/>
              </a:rPr>
              <a:t>JComponent</a:t>
            </a:r>
            <a:r>
              <a:rPr lang="en-US" b="0" i="0" dirty="0">
                <a:solidFill>
                  <a:srgbClr val="0E101A"/>
                </a:solidFill>
                <a:effectLst/>
                <a:latin typeface="Muli"/>
              </a:rPr>
              <a:t> class. All these components are lightweight components. </a:t>
            </a:r>
          </a:p>
          <a:p>
            <a:pPr algn="just"/>
            <a:r>
              <a:rPr lang="en-US" b="0" i="0" dirty="0">
                <a:solidFill>
                  <a:srgbClr val="0E101A"/>
                </a:solidFill>
                <a:effectLst/>
                <a:latin typeface="Muli"/>
              </a:rPr>
              <a:t>This class offers some standard functionality like pluggable look and feel, support for accessibility, drag and drop, layout, etc.</a:t>
            </a:r>
            <a:endParaRPr lang="en-US" b="0" i="0" dirty="0">
              <a:solidFill>
                <a:srgbClr val="36393E"/>
              </a:solidFill>
              <a:effectLst/>
              <a:latin typeface="Muli"/>
            </a:endParaRPr>
          </a:p>
          <a:p>
            <a:pPr algn="just"/>
            <a:r>
              <a:rPr lang="en-US" b="0" i="0" dirty="0">
                <a:solidFill>
                  <a:srgbClr val="0E101A"/>
                </a:solidFill>
                <a:effectLst/>
                <a:latin typeface="Muli"/>
              </a:rPr>
              <a:t>A container holds a group of components.</a:t>
            </a:r>
          </a:p>
          <a:p>
            <a:pPr algn="just"/>
            <a:r>
              <a:rPr lang="en-US" b="0" i="0" dirty="0">
                <a:solidFill>
                  <a:srgbClr val="0E101A"/>
                </a:solidFill>
                <a:effectLst/>
                <a:latin typeface="Muli"/>
              </a:rPr>
              <a:t> It delivers a space where a component can be managed and displayed. Containers are of two types:</a:t>
            </a:r>
            <a:endParaRPr lang="en-US" b="0" i="0" dirty="0">
              <a:solidFill>
                <a:srgbClr val="36393E"/>
              </a:solidFill>
              <a:effectLst/>
              <a:latin typeface="Muli"/>
            </a:endParaRPr>
          </a:p>
          <a:p>
            <a:endParaRPr lang="en-IN" dirty="0"/>
          </a:p>
        </p:txBody>
      </p:sp>
      <p:sp>
        <p:nvSpPr>
          <p:cNvPr id="5" name="TextBox 4">
            <a:extLst>
              <a:ext uri="{FF2B5EF4-FFF2-40B4-BE49-F238E27FC236}">
                <a16:creationId xmlns:a16="http://schemas.microsoft.com/office/drawing/2014/main" xmlns="" id="{A2C8BC7E-C1DC-EC70-D2E5-16B0F4DA27FD}"/>
              </a:ext>
            </a:extLst>
          </p:cNvPr>
          <p:cNvSpPr txBox="1"/>
          <p:nvPr/>
        </p:nvSpPr>
        <p:spPr>
          <a:xfrm>
            <a:off x="2822825" y="547353"/>
            <a:ext cx="6097712" cy="523220"/>
          </a:xfrm>
          <a:prstGeom prst="rect">
            <a:avLst/>
          </a:prstGeom>
          <a:noFill/>
        </p:spPr>
        <p:txBody>
          <a:bodyPr wrap="square">
            <a:spAutoFit/>
          </a:bodyPr>
          <a:lstStyle/>
          <a:p>
            <a:pPr algn="l"/>
            <a:r>
              <a:rPr lang="en-US" sz="2800" b="1" i="0" dirty="0">
                <a:solidFill>
                  <a:srgbClr val="FF0000"/>
                </a:solidFill>
                <a:effectLst/>
                <a:latin typeface="Times New Roman" panose="02020603050405020304" pitchFamily="18" charset="0"/>
                <a:cs typeface="Times New Roman" panose="02020603050405020304" pitchFamily="18" charset="0"/>
              </a:rPr>
              <a:t>What are Swing Components in Java?</a:t>
            </a:r>
          </a:p>
        </p:txBody>
      </p:sp>
      <p:sp>
        <p:nvSpPr>
          <p:cNvPr id="4" name="Date Placeholder 5"/>
          <p:cNvSpPr txBox="1">
            <a:spLocks/>
          </p:cNvSpPr>
          <p:nvPr/>
        </p:nvSpPr>
        <p:spPr>
          <a:xfrm>
            <a:off x="0" y="6496050"/>
            <a:ext cx="40386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1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B50BFFBF-F734-44E5-BDDD-7F962E4810AF}" type="datetime1">
              <a:rPr lang="en-IN" smtClean="0">
                <a:solidFill>
                  <a:srgbClr val="0000FF"/>
                </a:solidFill>
                <a:latin typeface="Bookman Old Style" panose="02050604050505020204" pitchFamily="18" charset="0"/>
              </a:rPr>
              <a:pPr/>
              <a:t>28-08-2023</a:t>
            </a:fld>
            <a:endParaRPr lang="en-IN" dirty="0">
              <a:solidFill>
                <a:srgbClr val="0000FF"/>
              </a:solidFill>
              <a:latin typeface="Bookman Old Style" panose="02050604050505020204" pitchFamily="18" charset="0"/>
            </a:endParaRPr>
          </a:p>
        </p:txBody>
      </p:sp>
      <p:sp>
        <p:nvSpPr>
          <p:cNvPr id="6" name="Date Placeholder 5"/>
          <p:cNvSpPr txBox="1">
            <a:spLocks/>
          </p:cNvSpPr>
          <p:nvPr/>
        </p:nvSpPr>
        <p:spPr>
          <a:xfrm>
            <a:off x="4038600" y="6496050"/>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
        <p:nvSpPr>
          <p:cNvPr id="3" name="Slide Number Placeholder 2"/>
          <p:cNvSpPr>
            <a:spLocks noGrp="1"/>
          </p:cNvSpPr>
          <p:nvPr>
            <p:ph type="sldNum" sz="quarter" idx="12"/>
          </p:nvPr>
        </p:nvSpPr>
        <p:spPr/>
        <p:txBody>
          <a:bodyPr/>
          <a:lstStyle/>
          <a:p>
            <a:fld id="{AD7ED525-5088-40CF-8CE0-E4296ADF624B}" type="slidenum">
              <a:rPr lang="en-IN" smtClean="0"/>
              <a:pPr/>
              <a:t>77</a:t>
            </a:fld>
            <a:endParaRPr lang="en-IN"/>
          </a:p>
        </p:txBody>
      </p:sp>
    </p:spTree>
    <p:extLst>
      <p:ext uri="{BB962C8B-B14F-4D97-AF65-F5344CB8AC3E}">
        <p14:creationId xmlns:p14="http://schemas.microsoft.com/office/powerpoint/2010/main" val="22568440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xmlns="" id="{73C4D529-023D-8983-4178-AA9249A7ED10}"/>
              </a:ext>
            </a:extLst>
          </p:cNvPr>
          <p:cNvPicPr>
            <a:picLocks noGrp="1" noChangeAspect="1"/>
          </p:cNvPicPr>
          <p:nvPr>
            <p:ph idx="1"/>
          </p:nvPr>
        </p:nvPicPr>
        <p:blipFill>
          <a:blip r:embed="rId2"/>
          <a:stretch>
            <a:fillRect/>
          </a:stretch>
        </p:blipFill>
        <p:spPr>
          <a:xfrm>
            <a:off x="960394" y="1375980"/>
            <a:ext cx="9513870" cy="4475372"/>
          </a:xfrm>
        </p:spPr>
      </p:pic>
      <p:sp>
        <p:nvSpPr>
          <p:cNvPr id="7" name="TextBox 6">
            <a:extLst>
              <a:ext uri="{FF2B5EF4-FFF2-40B4-BE49-F238E27FC236}">
                <a16:creationId xmlns:a16="http://schemas.microsoft.com/office/drawing/2014/main" xmlns="" id="{34720441-0D62-6DD8-9EFC-74F3594E8865}"/>
              </a:ext>
            </a:extLst>
          </p:cNvPr>
          <p:cNvSpPr txBox="1"/>
          <p:nvPr/>
        </p:nvSpPr>
        <p:spPr>
          <a:xfrm>
            <a:off x="3144579" y="559316"/>
            <a:ext cx="6097772" cy="523220"/>
          </a:xfrm>
          <a:prstGeom prst="rect">
            <a:avLst/>
          </a:prstGeom>
          <a:noFill/>
        </p:spPr>
        <p:txBody>
          <a:bodyPr wrap="square">
            <a:spAutoFit/>
          </a:bodyPr>
          <a:lstStyle/>
          <a:p>
            <a:r>
              <a:rPr lang="en-US" sz="2800" b="1" i="0" dirty="0">
                <a:solidFill>
                  <a:srgbClr val="FF0000"/>
                </a:solidFill>
                <a:effectLst/>
                <a:latin typeface="Times New Roman" panose="02020603050405020304" pitchFamily="18" charset="0"/>
                <a:cs typeface="Times New Roman" panose="02020603050405020304" pitchFamily="18" charset="0"/>
              </a:rPr>
              <a:t>Swing Components </a:t>
            </a:r>
            <a:endParaRPr lang="en-IN" sz="2800" dirty="0"/>
          </a:p>
        </p:txBody>
      </p:sp>
      <p:sp>
        <p:nvSpPr>
          <p:cNvPr id="4" name="Date Placeholder 5"/>
          <p:cNvSpPr txBox="1">
            <a:spLocks/>
          </p:cNvSpPr>
          <p:nvPr/>
        </p:nvSpPr>
        <p:spPr>
          <a:xfrm>
            <a:off x="0" y="6496050"/>
            <a:ext cx="40386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1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B50BFFBF-F734-44E5-BDDD-7F962E4810AF}" type="datetime1">
              <a:rPr lang="en-IN" smtClean="0">
                <a:solidFill>
                  <a:srgbClr val="0000FF"/>
                </a:solidFill>
                <a:latin typeface="Bookman Old Style" panose="02050604050505020204" pitchFamily="18" charset="0"/>
              </a:rPr>
              <a:pPr/>
              <a:t>28-08-2023</a:t>
            </a:fld>
            <a:endParaRPr lang="en-IN" dirty="0">
              <a:solidFill>
                <a:srgbClr val="0000FF"/>
              </a:solidFill>
              <a:latin typeface="Bookman Old Style" panose="02050604050505020204" pitchFamily="18" charset="0"/>
            </a:endParaRPr>
          </a:p>
        </p:txBody>
      </p:sp>
      <p:sp>
        <p:nvSpPr>
          <p:cNvPr id="6" name="Date Placeholder 5"/>
          <p:cNvSpPr txBox="1">
            <a:spLocks/>
          </p:cNvSpPr>
          <p:nvPr/>
        </p:nvSpPr>
        <p:spPr>
          <a:xfrm>
            <a:off x="4038600" y="6492875"/>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
        <p:nvSpPr>
          <p:cNvPr id="2" name="Slide Number Placeholder 1"/>
          <p:cNvSpPr>
            <a:spLocks noGrp="1"/>
          </p:cNvSpPr>
          <p:nvPr>
            <p:ph type="sldNum" sz="quarter" idx="12"/>
          </p:nvPr>
        </p:nvSpPr>
        <p:spPr/>
        <p:txBody>
          <a:bodyPr/>
          <a:lstStyle/>
          <a:p>
            <a:fld id="{AD7ED525-5088-40CF-8CE0-E4296ADF624B}" type="slidenum">
              <a:rPr lang="en-IN" smtClean="0"/>
              <a:pPr/>
              <a:t>78</a:t>
            </a:fld>
            <a:endParaRPr lang="en-IN"/>
          </a:p>
        </p:txBody>
      </p:sp>
    </p:spTree>
    <p:extLst>
      <p:ext uri="{BB962C8B-B14F-4D97-AF65-F5344CB8AC3E}">
        <p14:creationId xmlns:p14="http://schemas.microsoft.com/office/powerpoint/2010/main" val="293430193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4E11AF63-4961-2B85-AC49-846AD9DEADCB}"/>
              </a:ext>
            </a:extLst>
          </p:cNvPr>
          <p:cNvSpPr>
            <a:spLocks noGrp="1"/>
          </p:cNvSpPr>
          <p:nvPr>
            <p:ph idx="1"/>
          </p:nvPr>
        </p:nvSpPr>
        <p:spPr>
          <a:xfrm>
            <a:off x="838200" y="1233377"/>
            <a:ext cx="10515600" cy="5028454"/>
          </a:xfrm>
        </p:spPr>
        <p:txBody>
          <a:bodyPr/>
          <a:lstStyle/>
          <a:p>
            <a:pPr marL="0" indent="0">
              <a:buNone/>
            </a:pPr>
            <a:r>
              <a:rPr lang="en-IN" b="1" i="0" dirty="0">
                <a:solidFill>
                  <a:srgbClr val="000000"/>
                </a:solidFill>
                <a:effectLst/>
                <a:latin typeface="Muli"/>
              </a:rPr>
              <a:t>Jbutton</a:t>
            </a:r>
          </a:p>
          <a:p>
            <a:pPr algn="just"/>
            <a:r>
              <a:rPr lang="en-US" sz="2400" b="0" i="0" strike="noStrike" dirty="0">
                <a:effectLst/>
                <a:latin typeface="Muli"/>
                <a:hlinkClick r:id="rId2">
                  <a:extLst>
                    <a:ext uri="{A12FA001-AC4F-418D-AE19-62706E023703}">
                      <ahyp:hlinkClr xmlns="" xmlns:ahyp="http://schemas.microsoft.com/office/drawing/2018/hyperlinkcolor" val="tx"/>
                    </a:ext>
                  </a:extLst>
                </a:hlinkClick>
              </a:rPr>
              <a:t>JButton</a:t>
            </a:r>
            <a:r>
              <a:rPr lang="en-US" sz="2400" b="0" i="0" dirty="0">
                <a:solidFill>
                  <a:srgbClr val="000000"/>
                </a:solidFill>
                <a:effectLst/>
                <a:latin typeface="Muli"/>
              </a:rPr>
              <a:t> class to create a push button on the UI. </a:t>
            </a:r>
          </a:p>
          <a:p>
            <a:pPr algn="just"/>
            <a:r>
              <a:rPr lang="en-US" sz="2400" b="0" i="0" dirty="0">
                <a:solidFill>
                  <a:srgbClr val="000000"/>
                </a:solidFill>
                <a:effectLst/>
                <a:latin typeface="Muli"/>
              </a:rPr>
              <a:t>The button can include some display text or images.</a:t>
            </a:r>
          </a:p>
          <a:p>
            <a:pPr algn="just"/>
            <a:r>
              <a:rPr lang="en-US" sz="2400" b="0" i="0" dirty="0">
                <a:solidFill>
                  <a:srgbClr val="000000"/>
                </a:solidFill>
                <a:effectLst/>
                <a:latin typeface="Muli"/>
              </a:rPr>
              <a:t>It yields an event when clicked and double-clicked.</a:t>
            </a:r>
          </a:p>
          <a:p>
            <a:pPr algn="just"/>
            <a:r>
              <a:rPr lang="en-US" sz="2400" b="0" i="0" dirty="0">
                <a:solidFill>
                  <a:srgbClr val="000000"/>
                </a:solidFill>
                <a:effectLst/>
                <a:latin typeface="Muli"/>
              </a:rPr>
              <a:t>Can implement a JButton in the application by calling one of its constructors.</a:t>
            </a:r>
            <a:endParaRPr lang="en-IN" sz="2400" b="1" i="0" dirty="0">
              <a:solidFill>
                <a:srgbClr val="000000"/>
              </a:solidFill>
              <a:effectLst/>
              <a:latin typeface="Muli"/>
            </a:endParaRPr>
          </a:p>
          <a:p>
            <a:pPr marL="0" indent="0">
              <a:buNone/>
            </a:pPr>
            <a:r>
              <a:rPr lang="en-IN" b="1" i="0" dirty="0">
                <a:solidFill>
                  <a:srgbClr val="36393E"/>
                </a:solidFill>
                <a:effectLst/>
                <a:latin typeface="Muli"/>
              </a:rPr>
              <a:t>Syntax:</a:t>
            </a:r>
          </a:p>
          <a:p>
            <a:pPr marL="0" indent="0">
              <a:buNone/>
            </a:pPr>
            <a:r>
              <a:rPr lang="en-US" sz="2400" dirty="0">
                <a:solidFill>
                  <a:srgbClr val="000000"/>
                </a:solidFill>
                <a:latin typeface="Muli"/>
              </a:rPr>
              <a:t>JButton </a:t>
            </a:r>
            <a:r>
              <a:rPr lang="en-US" sz="2400" dirty="0" err="1">
                <a:solidFill>
                  <a:srgbClr val="000000"/>
                </a:solidFill>
                <a:latin typeface="Muli"/>
              </a:rPr>
              <a:t>okBtn</a:t>
            </a:r>
            <a:r>
              <a:rPr lang="en-US" sz="2400" dirty="0">
                <a:solidFill>
                  <a:srgbClr val="000000"/>
                </a:solidFill>
                <a:latin typeface="Muli"/>
              </a:rPr>
              <a:t> = new JButton(“Click”);</a:t>
            </a:r>
            <a:endParaRPr lang="en-IN" sz="2400" dirty="0">
              <a:solidFill>
                <a:srgbClr val="000000"/>
              </a:solidFill>
              <a:latin typeface="Muli"/>
            </a:endParaRPr>
          </a:p>
          <a:p>
            <a:pPr marL="0" indent="0">
              <a:buNone/>
            </a:pPr>
            <a:r>
              <a:rPr lang="en-IN" b="1" i="0" dirty="0">
                <a:solidFill>
                  <a:srgbClr val="36393E"/>
                </a:solidFill>
                <a:effectLst/>
                <a:latin typeface="Muli"/>
              </a:rPr>
              <a:t>Display:</a:t>
            </a:r>
          </a:p>
          <a:p>
            <a:pPr marL="0" indent="0">
              <a:buNone/>
            </a:pPr>
            <a:endParaRPr lang="en-IN" b="1" i="0" dirty="0">
              <a:solidFill>
                <a:srgbClr val="616161"/>
              </a:solidFill>
              <a:effectLst/>
              <a:latin typeface="Muli"/>
            </a:endParaRPr>
          </a:p>
          <a:p>
            <a:pPr marL="0" indent="0">
              <a:buNone/>
            </a:pPr>
            <a:endParaRPr lang="en-IN" dirty="0"/>
          </a:p>
        </p:txBody>
      </p:sp>
      <p:sp>
        <p:nvSpPr>
          <p:cNvPr id="5" name="TextBox 4">
            <a:extLst>
              <a:ext uri="{FF2B5EF4-FFF2-40B4-BE49-F238E27FC236}">
                <a16:creationId xmlns:a16="http://schemas.microsoft.com/office/drawing/2014/main" xmlns="" id="{BDE4B40E-FB74-972A-3165-C05A343CCE8E}"/>
              </a:ext>
            </a:extLst>
          </p:cNvPr>
          <p:cNvSpPr txBox="1"/>
          <p:nvPr/>
        </p:nvSpPr>
        <p:spPr>
          <a:xfrm>
            <a:off x="2568539" y="596169"/>
            <a:ext cx="5250095" cy="523220"/>
          </a:xfrm>
          <a:prstGeom prst="rect">
            <a:avLst/>
          </a:prstGeom>
          <a:noFill/>
        </p:spPr>
        <p:txBody>
          <a:bodyPr wrap="square">
            <a:spAutoFit/>
          </a:bodyPr>
          <a:lstStyle/>
          <a:p>
            <a:pPr algn="l"/>
            <a:r>
              <a:rPr lang="en-US" sz="2800" b="1" i="0" dirty="0">
                <a:solidFill>
                  <a:srgbClr val="FF0000"/>
                </a:solidFill>
                <a:effectLst/>
                <a:latin typeface="Muli"/>
              </a:rPr>
              <a:t>Top Swing components in Java </a:t>
            </a:r>
          </a:p>
        </p:txBody>
      </p:sp>
      <p:pic>
        <p:nvPicPr>
          <p:cNvPr id="11" name="Picture 10">
            <a:extLst>
              <a:ext uri="{FF2B5EF4-FFF2-40B4-BE49-F238E27FC236}">
                <a16:creationId xmlns:a16="http://schemas.microsoft.com/office/drawing/2014/main" xmlns="" id="{A5447A14-2DA0-EAD3-E6E8-52587DA2BB47}"/>
              </a:ext>
            </a:extLst>
          </p:cNvPr>
          <p:cNvPicPr>
            <a:picLocks noChangeAspect="1"/>
          </p:cNvPicPr>
          <p:nvPr/>
        </p:nvPicPr>
        <p:blipFill>
          <a:blip r:embed="rId3"/>
          <a:stretch>
            <a:fillRect/>
          </a:stretch>
        </p:blipFill>
        <p:spPr>
          <a:xfrm>
            <a:off x="2342597" y="5195998"/>
            <a:ext cx="1714500" cy="857250"/>
          </a:xfrm>
          <a:prstGeom prst="rect">
            <a:avLst/>
          </a:prstGeom>
        </p:spPr>
      </p:pic>
      <p:sp>
        <p:nvSpPr>
          <p:cNvPr id="6" name="Date Placeholder 5"/>
          <p:cNvSpPr txBox="1">
            <a:spLocks/>
          </p:cNvSpPr>
          <p:nvPr/>
        </p:nvSpPr>
        <p:spPr>
          <a:xfrm>
            <a:off x="0" y="6496050"/>
            <a:ext cx="40386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1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B50BFFBF-F734-44E5-BDDD-7F962E4810AF}" type="datetime1">
              <a:rPr lang="en-IN" smtClean="0">
                <a:solidFill>
                  <a:srgbClr val="0000FF"/>
                </a:solidFill>
                <a:latin typeface="Bookman Old Style" panose="02050604050505020204" pitchFamily="18" charset="0"/>
              </a:rPr>
              <a:pPr/>
              <a:t>28-08-2023</a:t>
            </a:fld>
            <a:endParaRPr lang="en-IN" dirty="0">
              <a:solidFill>
                <a:srgbClr val="0000FF"/>
              </a:solidFill>
              <a:latin typeface="Bookman Old Style" panose="02050604050505020204" pitchFamily="18" charset="0"/>
            </a:endParaRPr>
          </a:p>
        </p:txBody>
      </p:sp>
      <p:sp>
        <p:nvSpPr>
          <p:cNvPr id="7" name="Date Placeholder 5"/>
          <p:cNvSpPr txBox="1">
            <a:spLocks/>
          </p:cNvSpPr>
          <p:nvPr/>
        </p:nvSpPr>
        <p:spPr>
          <a:xfrm>
            <a:off x="4057097" y="6496050"/>
            <a:ext cx="8134903"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
        <p:nvSpPr>
          <p:cNvPr id="3" name="Slide Number Placeholder 2"/>
          <p:cNvSpPr>
            <a:spLocks noGrp="1"/>
          </p:cNvSpPr>
          <p:nvPr>
            <p:ph type="sldNum" sz="quarter" idx="12"/>
          </p:nvPr>
        </p:nvSpPr>
        <p:spPr/>
        <p:txBody>
          <a:bodyPr/>
          <a:lstStyle/>
          <a:p>
            <a:fld id="{AD7ED525-5088-40CF-8CE0-E4296ADF624B}" type="slidenum">
              <a:rPr lang="en-IN" smtClean="0"/>
              <a:pPr/>
              <a:t>79</a:t>
            </a:fld>
            <a:endParaRPr lang="en-IN"/>
          </a:p>
        </p:txBody>
      </p:sp>
    </p:spTree>
    <p:extLst>
      <p:ext uri="{BB962C8B-B14F-4D97-AF65-F5344CB8AC3E}">
        <p14:creationId xmlns:p14="http://schemas.microsoft.com/office/powerpoint/2010/main" val="11691412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11883" y="512978"/>
            <a:ext cx="12168981" cy="0"/>
          </a:xfrm>
          <a:custGeom>
            <a:avLst/>
            <a:gdLst/>
            <a:ahLst/>
            <a:cxnLst/>
            <a:rect l="l" t="t" r="r" b="b"/>
            <a:pathLst>
              <a:path w="9735185">
                <a:moveTo>
                  <a:pt x="0" y="0"/>
                </a:moveTo>
                <a:lnTo>
                  <a:pt x="9734587" y="0"/>
                </a:lnTo>
              </a:path>
            </a:pathLst>
          </a:custGeom>
          <a:ln w="28519">
            <a:solidFill>
              <a:srgbClr val="1F97C8"/>
            </a:solidFill>
          </a:ln>
        </p:spPr>
        <p:txBody>
          <a:bodyPr wrap="square" lIns="0" tIns="0" rIns="0" bIns="0" rtlCol="0"/>
          <a:lstStyle/>
          <a:p>
            <a:endParaRPr sz="2250"/>
          </a:p>
        </p:txBody>
      </p:sp>
      <p:sp>
        <p:nvSpPr>
          <p:cNvPr id="9" name="object 9"/>
          <p:cNvSpPr txBox="1"/>
          <p:nvPr/>
        </p:nvSpPr>
        <p:spPr>
          <a:xfrm>
            <a:off x="89671" y="44591"/>
            <a:ext cx="7212082" cy="394403"/>
          </a:xfrm>
          <a:prstGeom prst="rect">
            <a:avLst/>
          </a:prstGeom>
        </p:spPr>
        <p:txBody>
          <a:bodyPr vert="horz" wrap="square" lIns="0" tIns="0" rIns="0" bIns="0" rtlCol="0">
            <a:spAutoFit/>
          </a:bodyPr>
          <a:lstStyle/>
          <a:p>
            <a:pPr marL="15875"/>
            <a:r>
              <a:rPr lang="en-US" sz="2563" b="1" spc="13" dirty="0">
                <a:solidFill>
                  <a:srgbClr val="010103"/>
                </a:solidFill>
                <a:latin typeface="Arial"/>
                <a:cs typeface="Arial"/>
              </a:rPr>
              <a:t>Issues Concurrent Programming Paradigm</a:t>
            </a:r>
            <a:endParaRPr sz="2563" dirty="0">
              <a:latin typeface="Arial"/>
              <a:cs typeface="Arial"/>
            </a:endParaRPr>
          </a:p>
        </p:txBody>
      </p:sp>
      <p:sp>
        <p:nvSpPr>
          <p:cNvPr id="27" name="object 20"/>
          <p:cNvSpPr/>
          <p:nvPr/>
        </p:nvSpPr>
        <p:spPr>
          <a:xfrm flipV="1">
            <a:off x="0" y="6640253"/>
            <a:ext cx="12192000" cy="57149"/>
          </a:xfrm>
          <a:custGeom>
            <a:avLst/>
            <a:gdLst/>
            <a:ahLst/>
            <a:cxnLst/>
            <a:rect l="l" t="t" r="r" b="b"/>
            <a:pathLst>
              <a:path w="2915285" h="217170">
                <a:moveTo>
                  <a:pt x="0" y="0"/>
                </a:moveTo>
                <a:lnTo>
                  <a:pt x="2914775" y="0"/>
                </a:lnTo>
                <a:lnTo>
                  <a:pt x="2914775" y="216855"/>
                </a:lnTo>
                <a:lnTo>
                  <a:pt x="0" y="216855"/>
                </a:lnTo>
                <a:lnTo>
                  <a:pt x="0" y="0"/>
                </a:lnTo>
                <a:close/>
              </a:path>
            </a:pathLst>
          </a:custGeom>
          <a:solidFill>
            <a:srgbClr val="0793CF"/>
          </a:solidFill>
        </p:spPr>
        <p:txBody>
          <a:bodyPr wrap="square" lIns="0" tIns="0" rIns="0" bIns="0" rtlCol="0"/>
          <a:lstStyle/>
          <a:p>
            <a:endParaRPr sz="2250"/>
          </a:p>
        </p:txBody>
      </p:sp>
      <p:grpSp>
        <p:nvGrpSpPr>
          <p:cNvPr id="2" name="Group 27"/>
          <p:cNvGrpSpPr/>
          <p:nvPr/>
        </p:nvGrpSpPr>
        <p:grpSpPr>
          <a:xfrm>
            <a:off x="0" y="586959"/>
            <a:ext cx="12105504" cy="6100834"/>
            <a:chOff x="127862" y="1268442"/>
            <a:chExt cx="9296400" cy="863469"/>
          </a:xfrm>
        </p:grpSpPr>
        <p:sp>
          <p:nvSpPr>
            <p:cNvPr id="29" name="Rectangle 28"/>
            <p:cNvSpPr/>
            <p:nvPr/>
          </p:nvSpPr>
          <p:spPr>
            <a:xfrm>
              <a:off x="127862" y="1268442"/>
              <a:ext cx="9296400" cy="846250"/>
            </a:xfrm>
            <a:prstGeom prst="rect">
              <a:avLst/>
            </a:prstGeom>
            <a:solidFill>
              <a:schemeClr val="bg1"/>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250"/>
            </a:p>
          </p:txBody>
        </p:sp>
        <p:sp>
          <p:nvSpPr>
            <p:cNvPr id="30" name="object 12"/>
            <p:cNvSpPr txBox="1"/>
            <p:nvPr/>
          </p:nvSpPr>
          <p:spPr>
            <a:xfrm>
              <a:off x="209907" y="1274313"/>
              <a:ext cx="9071457" cy="857598"/>
            </a:xfrm>
            <a:prstGeom prst="rect">
              <a:avLst/>
            </a:prstGeom>
          </p:spPr>
          <p:txBody>
            <a:bodyPr vert="horz" wrap="square" lIns="0" tIns="0" rIns="0" bIns="0" numCol="1" rtlCol="0">
              <a:spAutoFit/>
            </a:bodyPr>
            <a:lstStyle/>
            <a:p>
              <a:pPr algn="just" fontAlgn="base">
                <a:lnSpc>
                  <a:spcPct val="150000"/>
                </a:lnSpc>
              </a:pPr>
              <a:r>
                <a:rPr lang="en-IN" sz="1750" dirty="0"/>
                <a:t>Concurrent programming is programming with multiple tasks. The major issues of concurrent programming are:</a:t>
              </a:r>
            </a:p>
            <a:p>
              <a:pPr marL="814388" lvl="1" indent="-357188" algn="just" fontAlgn="base">
                <a:lnSpc>
                  <a:spcPct val="150000"/>
                </a:lnSpc>
                <a:buFont typeface="Arial" panose="020B0604020202020204" pitchFamily="34" charset="0"/>
                <a:buChar char="•"/>
              </a:pPr>
              <a:r>
                <a:rPr lang="en-IN" sz="1750" dirty="0"/>
                <a:t>Sharing computational resources between the tasks;</a:t>
              </a:r>
            </a:p>
            <a:p>
              <a:pPr marL="814388" lvl="1" indent="-357188" algn="just" fontAlgn="base">
                <a:lnSpc>
                  <a:spcPct val="150000"/>
                </a:lnSpc>
                <a:buFont typeface="Arial" panose="020B0604020202020204" pitchFamily="34" charset="0"/>
                <a:buChar char="•"/>
              </a:pPr>
              <a:r>
                <a:rPr lang="en-IN" sz="1750" dirty="0"/>
                <a:t>Interaction of the tasks.</a:t>
              </a:r>
            </a:p>
            <a:p>
              <a:pPr algn="just" fontAlgn="base">
                <a:lnSpc>
                  <a:spcPct val="150000"/>
                </a:lnSpc>
              </a:pPr>
              <a:endParaRPr lang="en-IN" sz="1750" dirty="0"/>
            </a:p>
            <a:p>
              <a:pPr algn="just" fontAlgn="base">
                <a:lnSpc>
                  <a:spcPct val="150000"/>
                </a:lnSpc>
              </a:pPr>
              <a:r>
                <a:rPr lang="en-IN" sz="1750" dirty="0"/>
                <a:t>Objects shared by multiple tasks have to be safe for concurrent access. Such objects are called protected. Tasks accessing such an object interact with each other indirectly through the object.</a:t>
              </a:r>
            </a:p>
            <a:p>
              <a:pPr algn="just" fontAlgn="base">
                <a:lnSpc>
                  <a:spcPct val="150000"/>
                </a:lnSpc>
              </a:pPr>
              <a:r>
                <a:rPr lang="en-IN" sz="1750" dirty="0"/>
                <a:t>An access to the protected object can be:</a:t>
              </a:r>
            </a:p>
            <a:p>
              <a:pPr marL="814388" lvl="1" indent="-357188" algn="just" fontAlgn="base">
                <a:lnSpc>
                  <a:spcPct val="150000"/>
                </a:lnSpc>
                <a:buFont typeface="Arial" panose="020B0604020202020204" pitchFamily="34" charset="0"/>
                <a:buChar char="•"/>
              </a:pPr>
              <a:r>
                <a:rPr lang="en-IN" sz="1750" dirty="0"/>
                <a:t>Lock-free, when the task accessing the object is not blocked for a considerable time;</a:t>
              </a:r>
            </a:p>
            <a:p>
              <a:pPr marL="814388" lvl="1" indent="-357188" algn="just" fontAlgn="base">
                <a:lnSpc>
                  <a:spcPct val="150000"/>
                </a:lnSpc>
                <a:buFont typeface="Arial" panose="020B0604020202020204" pitchFamily="34" charset="0"/>
                <a:buChar char="•"/>
              </a:pPr>
              <a:r>
                <a:rPr lang="en-IN" sz="1750" dirty="0"/>
                <a:t>Blocking, otherwise.</a:t>
              </a:r>
            </a:p>
            <a:p>
              <a:pPr algn="just" fontAlgn="base">
                <a:lnSpc>
                  <a:spcPct val="150000"/>
                </a:lnSpc>
              </a:pPr>
              <a:endParaRPr lang="en-IN" sz="1750" dirty="0"/>
            </a:p>
            <a:p>
              <a:pPr algn="just" fontAlgn="base">
                <a:lnSpc>
                  <a:spcPct val="150000"/>
                </a:lnSpc>
              </a:pPr>
              <a:r>
                <a:rPr lang="en-IN" sz="1750" dirty="0"/>
                <a:t>Blocking objects can be used for task synchronization. To the examples of such objects belong:</a:t>
              </a:r>
            </a:p>
            <a:p>
              <a:pPr marL="814388" lvl="1" indent="-357188" algn="just" fontAlgn="base">
                <a:lnSpc>
                  <a:spcPct val="150000"/>
                </a:lnSpc>
                <a:buFont typeface="Arial" panose="020B0604020202020204" pitchFamily="34" charset="0"/>
                <a:buChar char="•"/>
              </a:pPr>
              <a:r>
                <a:rPr lang="en-IN" sz="1750" dirty="0"/>
                <a:t>Events;</a:t>
              </a:r>
            </a:p>
            <a:p>
              <a:pPr marL="814388" lvl="1" indent="-357188" algn="just" fontAlgn="base">
                <a:lnSpc>
                  <a:spcPct val="150000"/>
                </a:lnSpc>
                <a:buFont typeface="Arial" panose="020B0604020202020204" pitchFamily="34" charset="0"/>
                <a:buChar char="•"/>
              </a:pPr>
              <a:r>
                <a:rPr lang="en-IN" sz="1750" dirty="0"/>
                <a:t>Mutexes and semaphores;</a:t>
              </a:r>
            </a:p>
            <a:p>
              <a:pPr marL="814388" lvl="1" indent="-357188" algn="just" fontAlgn="base">
                <a:lnSpc>
                  <a:spcPct val="150000"/>
                </a:lnSpc>
                <a:buFont typeface="Arial" panose="020B0604020202020204" pitchFamily="34" charset="0"/>
                <a:buChar char="•"/>
              </a:pPr>
              <a:r>
                <a:rPr lang="en-IN" sz="1750" dirty="0"/>
                <a:t>Waitable timers;</a:t>
              </a:r>
            </a:p>
            <a:p>
              <a:pPr marL="814388" lvl="1" indent="-357188" algn="just" fontAlgn="base">
                <a:lnSpc>
                  <a:spcPct val="150000"/>
                </a:lnSpc>
                <a:buFont typeface="Arial" panose="020B0604020202020204" pitchFamily="34" charset="0"/>
                <a:buChar char="•"/>
              </a:pPr>
              <a:r>
                <a:rPr lang="en-IN" sz="1750" dirty="0"/>
                <a:t>Queues</a:t>
              </a:r>
            </a:p>
          </p:txBody>
        </p:sp>
      </p:grpSp>
      <p:sp>
        <p:nvSpPr>
          <p:cNvPr id="8" name="Date Placeholder 5"/>
          <p:cNvSpPr>
            <a:spLocks noGrp="1"/>
          </p:cNvSpPr>
          <p:nvPr>
            <p:ph type="dt" sz="half" idx="10"/>
          </p:nvPr>
        </p:nvSpPr>
        <p:spPr>
          <a:xfrm>
            <a:off x="0" y="6566132"/>
            <a:ext cx="4038600" cy="295043"/>
          </a:xfrm>
        </p:spPr>
        <p:style>
          <a:lnRef idx="1">
            <a:schemeClr val="accent1"/>
          </a:lnRef>
          <a:fillRef idx="2">
            <a:schemeClr val="accent1"/>
          </a:fillRef>
          <a:effectRef idx="1">
            <a:schemeClr val="accent1"/>
          </a:effectRef>
          <a:fontRef idx="minor">
            <a:schemeClr val="dk1"/>
          </a:fontRef>
        </p:style>
        <p:txBody>
          <a:bodyPr/>
          <a:lstStyle/>
          <a:p>
            <a:fld id="{85D0D807-1BDB-4E3B-BC7C-45B56D3811DF}" type="datetime1">
              <a:rPr lang="en-IN" b="1" smtClean="0">
                <a:solidFill>
                  <a:srgbClr val="0000FF"/>
                </a:solidFill>
                <a:latin typeface="Bookman Old Style" panose="02050604050505020204" pitchFamily="18" charset="0"/>
              </a:rPr>
              <a:t>28-08-2023</a:t>
            </a:fld>
            <a:endParaRPr lang="en-IN" b="1" dirty="0">
              <a:solidFill>
                <a:srgbClr val="0000FF"/>
              </a:solidFill>
              <a:latin typeface="Bookman Old Style" panose="02050604050505020204" pitchFamily="18" charset="0"/>
            </a:endParaRPr>
          </a:p>
        </p:txBody>
      </p:sp>
      <p:sp>
        <p:nvSpPr>
          <p:cNvPr id="10" name="Date Placeholder 5"/>
          <p:cNvSpPr txBox="1">
            <a:spLocks/>
          </p:cNvSpPr>
          <p:nvPr/>
        </p:nvSpPr>
        <p:spPr>
          <a:xfrm>
            <a:off x="4049882" y="6566132"/>
            <a:ext cx="8130982" cy="285257"/>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36233" y="646"/>
            <a:ext cx="906951" cy="902920"/>
          </a:xfrm>
          <a:prstGeom prst="rect">
            <a:avLst/>
          </a:prstGeom>
        </p:spPr>
      </p:pic>
      <p:sp>
        <p:nvSpPr>
          <p:cNvPr id="5" name="Footer Placeholder 4"/>
          <p:cNvSpPr>
            <a:spLocks noGrp="1"/>
          </p:cNvSpPr>
          <p:nvPr>
            <p:ph type="ftr" sz="quarter" idx="11"/>
          </p:nvPr>
        </p:nvSpPr>
        <p:spPr/>
        <p:txBody>
          <a:bodyPr/>
          <a:lstStyle/>
          <a:p>
            <a:r>
              <a:rPr lang="en-IN" smtClean="0"/>
              <a:t>APP Faculties - CINTEL</a:t>
            </a:r>
            <a:endParaRPr lang="en-IN"/>
          </a:p>
        </p:txBody>
      </p:sp>
      <p:sp>
        <p:nvSpPr>
          <p:cNvPr id="6" name="Slide Number Placeholder 5"/>
          <p:cNvSpPr>
            <a:spLocks noGrp="1"/>
          </p:cNvSpPr>
          <p:nvPr>
            <p:ph type="sldNum" sz="quarter" idx="12"/>
          </p:nvPr>
        </p:nvSpPr>
        <p:spPr/>
        <p:txBody>
          <a:bodyPr/>
          <a:lstStyle/>
          <a:p>
            <a:fld id="{F59C78FD-3676-4262-8623-CA1BA4C6293E}" type="slidenum">
              <a:rPr lang="en-IN" smtClean="0"/>
              <a:t>8</a:t>
            </a:fld>
            <a:endParaRPr lang="en-IN"/>
          </a:p>
        </p:txBody>
      </p:sp>
    </p:spTree>
    <p:extLst>
      <p:ext uri="{BB962C8B-B14F-4D97-AF65-F5344CB8AC3E}">
        <p14:creationId xmlns:p14="http://schemas.microsoft.com/office/powerpoint/2010/main" val="353859312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F9C917F3-783F-B16F-E6E6-B39EECD555D5}"/>
              </a:ext>
            </a:extLst>
          </p:cNvPr>
          <p:cNvSpPr>
            <a:spLocks noGrp="1"/>
          </p:cNvSpPr>
          <p:nvPr>
            <p:ph idx="1"/>
          </p:nvPr>
        </p:nvSpPr>
        <p:spPr>
          <a:xfrm>
            <a:off x="838200" y="503434"/>
            <a:ext cx="10515600" cy="5866544"/>
          </a:xfrm>
        </p:spPr>
        <p:txBody>
          <a:bodyPr>
            <a:normAutofit lnSpcReduction="10000"/>
          </a:bodyPr>
          <a:lstStyle/>
          <a:p>
            <a:pPr marL="0" indent="0" algn="l">
              <a:buNone/>
            </a:pPr>
            <a:r>
              <a:rPr lang="en-US" b="1" i="0" dirty="0" err="1">
                <a:solidFill>
                  <a:srgbClr val="000000"/>
                </a:solidFill>
                <a:effectLst/>
                <a:latin typeface="Muli"/>
              </a:rPr>
              <a:t>JLabel</a:t>
            </a:r>
            <a:endParaRPr lang="en-US" b="1" i="0" dirty="0">
              <a:solidFill>
                <a:srgbClr val="616161"/>
              </a:solidFill>
              <a:effectLst/>
              <a:latin typeface="Muli"/>
            </a:endParaRPr>
          </a:p>
          <a:p>
            <a:pPr algn="l"/>
            <a:r>
              <a:rPr lang="en-US" sz="2000" dirty="0">
                <a:solidFill>
                  <a:srgbClr val="000000"/>
                </a:solidFill>
                <a:latin typeface="Times New Roman" panose="02020603050405020304" pitchFamily="18" charset="0"/>
                <a:cs typeface="Times New Roman" panose="02020603050405020304" pitchFamily="18" charset="0"/>
              </a:rPr>
              <a:t>U</a:t>
            </a:r>
            <a:r>
              <a:rPr lang="en-US" sz="2000" b="0" i="0" dirty="0">
                <a:solidFill>
                  <a:srgbClr val="000000"/>
                </a:solidFill>
                <a:effectLst/>
                <a:latin typeface="Times New Roman" panose="02020603050405020304" pitchFamily="18" charset="0"/>
                <a:cs typeface="Times New Roman" panose="02020603050405020304" pitchFamily="18" charset="0"/>
              </a:rPr>
              <a:t>se </a:t>
            </a:r>
            <a:r>
              <a:rPr lang="en-US" sz="2000" b="0" i="0" u="sng" strike="noStrike" dirty="0" err="1">
                <a:solidFill>
                  <a:srgbClr val="1155CC"/>
                </a:solidFill>
                <a:effectLst/>
                <a:latin typeface="Times New Roman" panose="02020603050405020304" pitchFamily="18" charset="0"/>
                <a:cs typeface="Times New Roman" panose="02020603050405020304" pitchFamily="18" charset="0"/>
                <a:hlinkClick r:id="rId2"/>
              </a:rPr>
              <a:t>JLabel</a:t>
            </a:r>
            <a:r>
              <a:rPr lang="en-US" sz="2000" b="0" i="0" dirty="0">
                <a:solidFill>
                  <a:srgbClr val="000000"/>
                </a:solidFill>
                <a:effectLst/>
                <a:latin typeface="Times New Roman" panose="02020603050405020304" pitchFamily="18" charset="0"/>
                <a:cs typeface="Times New Roman" panose="02020603050405020304" pitchFamily="18" charset="0"/>
              </a:rPr>
              <a:t> class to render a read-only text label or images on the UI. It does not generate any event.</a:t>
            </a:r>
          </a:p>
          <a:p>
            <a:pPr marL="0" indent="0" algn="l">
              <a:buNone/>
            </a:pPr>
            <a:r>
              <a:rPr lang="en-IN" sz="2000" b="1" i="0" dirty="0">
                <a:solidFill>
                  <a:srgbClr val="36393E"/>
                </a:solidFill>
                <a:effectLst/>
                <a:latin typeface="Times New Roman" panose="02020603050405020304" pitchFamily="18" charset="0"/>
                <a:cs typeface="Times New Roman" panose="02020603050405020304" pitchFamily="18" charset="0"/>
              </a:rPr>
              <a:t>Syntax:</a:t>
            </a:r>
            <a:endParaRPr lang="en-US" sz="2000" dirty="0">
              <a:solidFill>
                <a:srgbClr val="000000"/>
              </a:solidFill>
              <a:latin typeface="Times New Roman" panose="02020603050405020304" pitchFamily="18" charset="0"/>
              <a:cs typeface="Times New Roman" panose="02020603050405020304" pitchFamily="18" charset="0"/>
            </a:endParaRPr>
          </a:p>
          <a:p>
            <a:pPr marL="0" indent="0">
              <a:buNone/>
            </a:pPr>
            <a:r>
              <a:rPr lang="en-US" sz="2000" dirty="0" err="1">
                <a:latin typeface="Times New Roman" panose="02020603050405020304" pitchFamily="18" charset="0"/>
                <a:cs typeface="Times New Roman" panose="02020603050405020304" pitchFamily="18" charset="0"/>
              </a:rPr>
              <a:t>JLabel</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textLabel</a:t>
            </a:r>
            <a:r>
              <a:rPr lang="en-US" sz="2000" dirty="0">
                <a:latin typeface="Times New Roman" panose="02020603050405020304" pitchFamily="18" charset="0"/>
                <a:cs typeface="Times New Roman" panose="02020603050405020304" pitchFamily="18" charset="0"/>
              </a:rPr>
              <a:t> = new </a:t>
            </a:r>
            <a:r>
              <a:rPr lang="en-US" sz="2000" dirty="0" err="1">
                <a:latin typeface="Times New Roman" panose="02020603050405020304" pitchFamily="18" charset="0"/>
                <a:cs typeface="Times New Roman" panose="02020603050405020304" pitchFamily="18" charset="0"/>
              </a:rPr>
              <a:t>JLabel</a:t>
            </a:r>
            <a:r>
              <a:rPr lang="en-US" sz="2000" dirty="0">
                <a:latin typeface="Times New Roman" panose="02020603050405020304" pitchFamily="18" charset="0"/>
                <a:cs typeface="Times New Roman" panose="02020603050405020304" pitchFamily="18" charset="0"/>
              </a:rPr>
              <a:t>(“This is 1st L...”); </a:t>
            </a:r>
          </a:p>
          <a:p>
            <a:pPr marL="0" indent="0">
              <a:buNone/>
            </a:pP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This constructor returns a label with specified text.</a:t>
            </a:r>
          </a:p>
          <a:p>
            <a:pPr marL="0" indent="0">
              <a:buNone/>
            </a:pPr>
            <a:r>
              <a:rPr lang="en-US" sz="2000" b="1" dirty="0" err="1">
                <a:latin typeface="Times New Roman" panose="02020603050405020304" pitchFamily="18" charset="0"/>
                <a:cs typeface="Times New Roman" panose="02020603050405020304" pitchFamily="18" charset="0"/>
              </a:rPr>
              <a:t>JLabel</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imgLabel</a:t>
            </a:r>
            <a:r>
              <a:rPr lang="en-US" sz="2000" b="1" dirty="0">
                <a:latin typeface="Times New Roman" panose="02020603050405020304" pitchFamily="18" charset="0"/>
                <a:cs typeface="Times New Roman" panose="02020603050405020304" pitchFamily="18" charset="0"/>
              </a:rPr>
              <a:t> = new </a:t>
            </a:r>
            <a:r>
              <a:rPr lang="en-US" sz="2000" b="1" dirty="0" err="1">
                <a:latin typeface="Times New Roman" panose="02020603050405020304" pitchFamily="18" charset="0"/>
                <a:cs typeface="Times New Roman" panose="02020603050405020304" pitchFamily="18" charset="0"/>
              </a:rPr>
              <a:t>JLabel</a:t>
            </a:r>
            <a:r>
              <a:rPr lang="en-US" sz="2000" b="1" dirty="0">
                <a:latin typeface="Times New Roman" panose="02020603050405020304" pitchFamily="18" charset="0"/>
                <a:cs typeface="Times New Roman" panose="02020603050405020304" pitchFamily="18" charset="0"/>
              </a:rPr>
              <a:t>(</a:t>
            </a:r>
            <a:r>
              <a:rPr lang="en-US" sz="2000" b="1" dirty="0" err="1">
                <a:latin typeface="Times New Roman" panose="02020603050405020304" pitchFamily="18" charset="0"/>
                <a:cs typeface="Times New Roman" panose="02020603050405020304" pitchFamily="18" charset="0"/>
              </a:rPr>
              <a:t>carIcon</a:t>
            </a:r>
            <a:r>
              <a:rPr lang="en-US" sz="2000" b="1" dirty="0">
                <a:latin typeface="Times New Roman" panose="02020603050405020304" pitchFamily="18" charset="0"/>
                <a:cs typeface="Times New Roman" panose="02020603050405020304" pitchFamily="18" charset="0"/>
              </a:rPr>
              <a:t>);</a:t>
            </a:r>
          </a:p>
          <a:p>
            <a:pPr marL="0" indent="0" algn="l">
              <a:buNone/>
            </a:pPr>
            <a:r>
              <a:rPr lang="en-US" sz="2000" b="0" i="0" dirty="0">
                <a:solidFill>
                  <a:srgbClr val="000000"/>
                </a:solidFill>
                <a:effectLst/>
                <a:latin typeface="Times New Roman" panose="02020603050405020304" pitchFamily="18" charset="0"/>
                <a:cs typeface="Times New Roman" panose="02020603050405020304" pitchFamily="18" charset="0"/>
              </a:rPr>
              <a:t>It returns a label with a car icon.</a:t>
            </a:r>
            <a:endParaRPr lang="en-US" sz="2000" dirty="0">
              <a:solidFill>
                <a:srgbClr val="36393E"/>
              </a:solidFill>
              <a:latin typeface="Times New Roman" panose="02020603050405020304" pitchFamily="18" charset="0"/>
              <a:cs typeface="Times New Roman" panose="02020603050405020304" pitchFamily="18" charset="0"/>
            </a:endParaRPr>
          </a:p>
          <a:p>
            <a:pPr marL="0" indent="0" algn="l">
              <a:buNone/>
            </a:pPr>
            <a:endParaRPr lang="en-US" sz="2000" b="0" i="0" dirty="0">
              <a:solidFill>
                <a:srgbClr val="36393E"/>
              </a:solidFill>
              <a:effectLst/>
              <a:latin typeface="Times New Roman" panose="02020603050405020304" pitchFamily="18" charset="0"/>
              <a:cs typeface="Times New Roman" panose="02020603050405020304" pitchFamily="18" charset="0"/>
            </a:endParaRPr>
          </a:p>
          <a:p>
            <a:pPr marL="0" indent="0" algn="l">
              <a:buNone/>
            </a:pPr>
            <a:r>
              <a:rPr lang="en-US" sz="2000" b="0" i="0" dirty="0">
                <a:solidFill>
                  <a:srgbClr val="000000"/>
                </a:solidFill>
                <a:effectLst/>
                <a:latin typeface="Times New Roman" panose="02020603050405020304" pitchFamily="18" charset="0"/>
                <a:cs typeface="Times New Roman" panose="02020603050405020304" pitchFamily="18" charset="0"/>
              </a:rPr>
              <a:t>The </a:t>
            </a:r>
            <a:r>
              <a:rPr lang="en-US" sz="2000" b="0" i="0" dirty="0" err="1">
                <a:solidFill>
                  <a:srgbClr val="000000"/>
                </a:solidFill>
                <a:effectLst/>
                <a:latin typeface="Times New Roman" panose="02020603050405020304" pitchFamily="18" charset="0"/>
                <a:cs typeface="Times New Roman" panose="02020603050405020304" pitchFamily="18" charset="0"/>
              </a:rPr>
              <a:t>JLabel</a:t>
            </a:r>
            <a:r>
              <a:rPr lang="en-US" sz="2000" b="0" i="0" dirty="0">
                <a:solidFill>
                  <a:srgbClr val="000000"/>
                </a:solidFill>
                <a:effectLst/>
                <a:latin typeface="Times New Roman" panose="02020603050405020304" pitchFamily="18" charset="0"/>
                <a:cs typeface="Times New Roman" panose="02020603050405020304" pitchFamily="18" charset="0"/>
              </a:rPr>
              <a:t> Contains four constructors. They are as follows:</a:t>
            </a:r>
            <a:endParaRPr lang="en-US" sz="2000" b="0" i="0" dirty="0">
              <a:solidFill>
                <a:srgbClr val="36393E"/>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000" b="0" i="0" dirty="0" err="1">
                <a:solidFill>
                  <a:srgbClr val="000000"/>
                </a:solidFill>
                <a:effectLst/>
                <a:latin typeface="Times New Roman" panose="02020603050405020304" pitchFamily="18" charset="0"/>
                <a:cs typeface="Times New Roman" panose="02020603050405020304" pitchFamily="18" charset="0"/>
              </a:rPr>
              <a:t>JLabel</a:t>
            </a:r>
            <a:r>
              <a:rPr lang="en-US" sz="2000" b="0" i="0" dirty="0">
                <a:solidFill>
                  <a:srgbClr val="000000"/>
                </a:solidFill>
                <a:effectLst/>
                <a:latin typeface="Times New Roman" panose="02020603050405020304" pitchFamily="18" charset="0"/>
                <a:cs typeface="Times New Roman" panose="02020603050405020304" pitchFamily="18" charset="0"/>
              </a:rPr>
              <a:t>()</a:t>
            </a:r>
            <a:endParaRPr lang="en-US" sz="2000" b="0" i="0" dirty="0">
              <a:solidFill>
                <a:srgbClr val="36393E"/>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000" b="0" i="0" dirty="0" err="1">
                <a:solidFill>
                  <a:srgbClr val="000000"/>
                </a:solidFill>
                <a:effectLst/>
                <a:latin typeface="Times New Roman" panose="02020603050405020304" pitchFamily="18" charset="0"/>
                <a:cs typeface="Times New Roman" panose="02020603050405020304" pitchFamily="18" charset="0"/>
              </a:rPr>
              <a:t>JLabel</a:t>
            </a:r>
            <a:r>
              <a:rPr lang="en-US" sz="2000" b="0" i="0" dirty="0">
                <a:solidFill>
                  <a:srgbClr val="000000"/>
                </a:solidFill>
                <a:effectLst/>
                <a:latin typeface="Times New Roman" panose="02020603050405020304" pitchFamily="18" charset="0"/>
                <a:cs typeface="Times New Roman" panose="02020603050405020304" pitchFamily="18" charset="0"/>
              </a:rPr>
              <a:t>(String s)</a:t>
            </a:r>
            <a:endParaRPr lang="en-US" sz="2000" b="0" i="0" dirty="0">
              <a:solidFill>
                <a:srgbClr val="36393E"/>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000" b="0" i="0" dirty="0" err="1">
                <a:solidFill>
                  <a:srgbClr val="000000"/>
                </a:solidFill>
                <a:effectLst/>
                <a:latin typeface="Times New Roman" panose="02020603050405020304" pitchFamily="18" charset="0"/>
                <a:cs typeface="Times New Roman" panose="02020603050405020304" pitchFamily="18" charset="0"/>
              </a:rPr>
              <a:t>JLabel</a:t>
            </a:r>
            <a:r>
              <a:rPr lang="en-US" sz="2000" b="0" i="0" dirty="0">
                <a:solidFill>
                  <a:srgbClr val="000000"/>
                </a:solidFill>
                <a:effectLst/>
                <a:latin typeface="Times New Roman" panose="02020603050405020304" pitchFamily="18" charset="0"/>
                <a:cs typeface="Times New Roman" panose="02020603050405020304" pitchFamily="18" charset="0"/>
              </a:rPr>
              <a:t>(Icon </a:t>
            </a:r>
            <a:r>
              <a:rPr lang="en-US" sz="2000" b="0" i="0" dirty="0" err="1">
                <a:solidFill>
                  <a:srgbClr val="000000"/>
                </a:solidFill>
                <a:effectLst/>
                <a:latin typeface="Times New Roman" panose="02020603050405020304" pitchFamily="18" charset="0"/>
                <a:cs typeface="Times New Roman" panose="02020603050405020304" pitchFamily="18" charset="0"/>
              </a:rPr>
              <a:t>i</a:t>
            </a:r>
            <a:r>
              <a:rPr lang="en-US" sz="2000" b="0" i="0" dirty="0">
                <a:solidFill>
                  <a:srgbClr val="000000"/>
                </a:solidFill>
                <a:effectLst/>
                <a:latin typeface="Times New Roman" panose="02020603050405020304" pitchFamily="18" charset="0"/>
                <a:cs typeface="Times New Roman" panose="02020603050405020304" pitchFamily="18" charset="0"/>
              </a:rPr>
              <a:t>)</a:t>
            </a:r>
            <a:endParaRPr lang="en-US" sz="2000" b="0" i="0" dirty="0">
              <a:solidFill>
                <a:srgbClr val="36393E"/>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000" b="0" i="0" dirty="0" err="1">
                <a:solidFill>
                  <a:srgbClr val="000000"/>
                </a:solidFill>
                <a:effectLst/>
                <a:latin typeface="Times New Roman" panose="02020603050405020304" pitchFamily="18" charset="0"/>
                <a:cs typeface="Times New Roman" panose="02020603050405020304" pitchFamily="18" charset="0"/>
              </a:rPr>
              <a:t>JLabel</a:t>
            </a:r>
            <a:r>
              <a:rPr lang="en-US" sz="2000" b="0" i="0" dirty="0">
                <a:solidFill>
                  <a:srgbClr val="000000"/>
                </a:solidFill>
                <a:effectLst/>
                <a:latin typeface="Times New Roman" panose="02020603050405020304" pitchFamily="18" charset="0"/>
                <a:cs typeface="Times New Roman" panose="02020603050405020304" pitchFamily="18" charset="0"/>
              </a:rPr>
              <a:t>(String s, Icon </a:t>
            </a:r>
            <a:r>
              <a:rPr lang="en-US" sz="2000" b="0" i="0" dirty="0" err="1">
                <a:solidFill>
                  <a:srgbClr val="000000"/>
                </a:solidFill>
                <a:effectLst/>
                <a:latin typeface="Times New Roman" panose="02020603050405020304" pitchFamily="18" charset="0"/>
                <a:cs typeface="Times New Roman" panose="02020603050405020304" pitchFamily="18" charset="0"/>
              </a:rPr>
              <a:t>i</a:t>
            </a:r>
            <a:r>
              <a:rPr lang="en-US" sz="2000" b="0" i="0" dirty="0">
                <a:solidFill>
                  <a:srgbClr val="000000"/>
                </a:solidFill>
                <a:effectLst/>
                <a:latin typeface="Times New Roman" panose="02020603050405020304" pitchFamily="18" charset="0"/>
                <a:cs typeface="Times New Roman" panose="02020603050405020304" pitchFamily="18" charset="0"/>
              </a:rPr>
              <a:t>, int </a:t>
            </a:r>
            <a:r>
              <a:rPr lang="en-US" sz="2000" b="0" i="0" dirty="0" err="1">
                <a:solidFill>
                  <a:srgbClr val="000000"/>
                </a:solidFill>
                <a:effectLst/>
                <a:latin typeface="Times New Roman" panose="02020603050405020304" pitchFamily="18" charset="0"/>
                <a:cs typeface="Times New Roman" panose="02020603050405020304" pitchFamily="18" charset="0"/>
              </a:rPr>
              <a:t>horizontalAlignment</a:t>
            </a:r>
            <a:r>
              <a:rPr lang="en-US" sz="2000" b="0" i="0" dirty="0">
                <a:solidFill>
                  <a:srgbClr val="000000"/>
                </a:solidFill>
                <a:effectLst/>
                <a:latin typeface="Times New Roman" panose="02020603050405020304" pitchFamily="18" charset="0"/>
                <a:cs typeface="Times New Roman" panose="02020603050405020304" pitchFamily="18" charset="0"/>
              </a:rPr>
              <a:t>)</a:t>
            </a:r>
            <a:endParaRPr lang="en-US" sz="2000" b="0" i="0" dirty="0">
              <a:solidFill>
                <a:srgbClr val="36393E"/>
              </a:solidFill>
              <a:effectLst/>
              <a:latin typeface="Times New Roman" panose="02020603050405020304" pitchFamily="18" charset="0"/>
              <a:cs typeface="Times New Roman" panose="02020603050405020304" pitchFamily="18" charset="0"/>
            </a:endParaRPr>
          </a:p>
          <a:p>
            <a:pPr marL="0" indent="0">
              <a:buNone/>
            </a:pPr>
            <a:endParaRPr lang="en-US" sz="2400" dirty="0"/>
          </a:p>
          <a:p>
            <a:pPr marL="0" indent="0">
              <a:buNone/>
            </a:pPr>
            <a:endParaRPr lang="en-US" sz="2400" dirty="0"/>
          </a:p>
          <a:p>
            <a:pPr marL="0" indent="0">
              <a:buNone/>
            </a:pPr>
            <a:endParaRPr lang="en-IN" sz="2400" dirty="0"/>
          </a:p>
        </p:txBody>
      </p:sp>
      <p:pic>
        <p:nvPicPr>
          <p:cNvPr id="6" name="Picture 5">
            <a:extLst>
              <a:ext uri="{FF2B5EF4-FFF2-40B4-BE49-F238E27FC236}">
                <a16:creationId xmlns:a16="http://schemas.microsoft.com/office/drawing/2014/main" xmlns="" id="{D3E61D7F-15F4-73F9-191B-76F3BCCA43B5}"/>
              </a:ext>
            </a:extLst>
          </p:cNvPr>
          <p:cNvPicPr>
            <a:picLocks noChangeAspect="1"/>
          </p:cNvPicPr>
          <p:nvPr/>
        </p:nvPicPr>
        <p:blipFill>
          <a:blip r:embed="rId3"/>
          <a:stretch>
            <a:fillRect/>
          </a:stretch>
        </p:blipFill>
        <p:spPr>
          <a:xfrm>
            <a:off x="7179709" y="2090577"/>
            <a:ext cx="3186916" cy="1494748"/>
          </a:xfrm>
          <a:prstGeom prst="rect">
            <a:avLst/>
          </a:prstGeom>
        </p:spPr>
      </p:pic>
      <p:sp>
        <p:nvSpPr>
          <p:cNvPr id="4" name="Date Placeholder 5"/>
          <p:cNvSpPr txBox="1">
            <a:spLocks/>
          </p:cNvSpPr>
          <p:nvPr/>
        </p:nvSpPr>
        <p:spPr>
          <a:xfrm>
            <a:off x="0" y="6496050"/>
            <a:ext cx="40386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1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B50BFFBF-F734-44E5-BDDD-7F962E4810AF}" type="datetime1">
              <a:rPr lang="en-IN" smtClean="0">
                <a:solidFill>
                  <a:srgbClr val="0000FF"/>
                </a:solidFill>
                <a:latin typeface="Bookman Old Style" panose="02050604050505020204" pitchFamily="18" charset="0"/>
              </a:rPr>
              <a:pPr/>
              <a:t>28-08-2023</a:t>
            </a:fld>
            <a:endParaRPr lang="en-IN" dirty="0">
              <a:solidFill>
                <a:srgbClr val="0000FF"/>
              </a:solidFill>
              <a:latin typeface="Bookman Old Style" panose="02050604050505020204" pitchFamily="18" charset="0"/>
            </a:endParaRPr>
          </a:p>
        </p:txBody>
      </p:sp>
      <p:sp>
        <p:nvSpPr>
          <p:cNvPr id="5" name="Date Placeholder 5"/>
          <p:cNvSpPr txBox="1">
            <a:spLocks/>
          </p:cNvSpPr>
          <p:nvPr/>
        </p:nvSpPr>
        <p:spPr>
          <a:xfrm>
            <a:off x="4038600" y="6492875"/>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
        <p:nvSpPr>
          <p:cNvPr id="3" name="Slide Number Placeholder 2"/>
          <p:cNvSpPr>
            <a:spLocks noGrp="1"/>
          </p:cNvSpPr>
          <p:nvPr>
            <p:ph type="sldNum" sz="quarter" idx="12"/>
          </p:nvPr>
        </p:nvSpPr>
        <p:spPr/>
        <p:txBody>
          <a:bodyPr/>
          <a:lstStyle/>
          <a:p>
            <a:fld id="{AD7ED525-5088-40CF-8CE0-E4296ADF624B}" type="slidenum">
              <a:rPr lang="en-IN" smtClean="0"/>
              <a:pPr/>
              <a:t>80</a:t>
            </a:fld>
            <a:endParaRPr lang="en-IN"/>
          </a:p>
        </p:txBody>
      </p:sp>
    </p:spTree>
    <p:extLst>
      <p:ext uri="{BB962C8B-B14F-4D97-AF65-F5344CB8AC3E}">
        <p14:creationId xmlns:p14="http://schemas.microsoft.com/office/powerpoint/2010/main" val="27578252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60459F4C-6414-7038-84E9-02B8F0B4E12E}"/>
              </a:ext>
            </a:extLst>
          </p:cNvPr>
          <p:cNvSpPr>
            <a:spLocks noGrp="1"/>
          </p:cNvSpPr>
          <p:nvPr>
            <p:ph idx="1"/>
          </p:nvPr>
        </p:nvSpPr>
        <p:spPr>
          <a:xfrm>
            <a:off x="838200" y="832207"/>
            <a:ext cx="10515600" cy="5651142"/>
          </a:xfrm>
        </p:spPr>
        <p:txBody>
          <a:bodyPr>
            <a:normAutofit fontScale="92500" lnSpcReduction="20000"/>
          </a:bodyPr>
          <a:lstStyle/>
          <a:p>
            <a:pPr marL="0" indent="0" algn="l">
              <a:buNone/>
            </a:pPr>
            <a:endParaRPr lang="en-US" b="1" i="0" dirty="0">
              <a:solidFill>
                <a:srgbClr val="616161"/>
              </a:solidFill>
              <a:effectLst/>
              <a:latin typeface="Muli"/>
            </a:endParaRPr>
          </a:p>
          <a:p>
            <a:pPr marL="0" indent="0" algn="just">
              <a:buNone/>
            </a:pPr>
            <a:r>
              <a:rPr lang="en-US" sz="2400" b="0" i="0" dirty="0">
                <a:solidFill>
                  <a:srgbClr val="000000"/>
                </a:solidFill>
                <a:effectLst/>
                <a:latin typeface="Times New Roman" panose="02020603050405020304" pitchFamily="18" charset="0"/>
                <a:cs typeface="Times New Roman" panose="02020603050405020304" pitchFamily="18" charset="0"/>
              </a:rPr>
              <a:t>The </a:t>
            </a:r>
            <a:r>
              <a:rPr lang="en-US" sz="2400" b="0" i="0" strike="noStrike" dirty="0" err="1">
                <a:solidFill>
                  <a:srgbClr val="1155CC"/>
                </a:solidFill>
                <a:effectLst/>
                <a:latin typeface="Times New Roman" panose="02020603050405020304" pitchFamily="18" charset="0"/>
                <a:cs typeface="Times New Roman" panose="02020603050405020304" pitchFamily="18" charset="0"/>
                <a:hlinkClick r:id="rId2"/>
              </a:rPr>
              <a:t>JTextField</a:t>
            </a:r>
            <a:r>
              <a:rPr lang="en-US" sz="2400" b="0" i="0" dirty="0">
                <a:solidFill>
                  <a:srgbClr val="000000"/>
                </a:solidFill>
                <a:effectLst/>
                <a:latin typeface="Times New Roman" panose="02020603050405020304" pitchFamily="18" charset="0"/>
                <a:cs typeface="Times New Roman" panose="02020603050405020304" pitchFamily="18" charset="0"/>
              </a:rPr>
              <a:t> renders an editable single-line text box. Users can input non-formatted text in the box. </a:t>
            </a:r>
          </a:p>
          <a:p>
            <a:pPr marL="0" indent="0" algn="just">
              <a:buNone/>
            </a:pPr>
            <a:r>
              <a:rPr lang="en-US" sz="2400" dirty="0">
                <a:solidFill>
                  <a:srgbClr val="000000"/>
                </a:solidFill>
                <a:latin typeface="Times New Roman" panose="02020603050405020304" pitchFamily="18" charset="0"/>
                <a:cs typeface="Times New Roman" panose="02020603050405020304" pitchFamily="18" charset="0"/>
              </a:rPr>
              <a:t>C</a:t>
            </a:r>
            <a:r>
              <a:rPr lang="en-US" sz="2400" b="0" i="0" dirty="0">
                <a:solidFill>
                  <a:srgbClr val="000000"/>
                </a:solidFill>
                <a:effectLst/>
                <a:latin typeface="Times New Roman" panose="02020603050405020304" pitchFamily="18" charset="0"/>
                <a:cs typeface="Times New Roman" panose="02020603050405020304" pitchFamily="18" charset="0"/>
              </a:rPr>
              <a:t>an initialize the text field by calling its constructor and passing an optional integer parameter. </a:t>
            </a:r>
          </a:p>
          <a:p>
            <a:pPr marL="0" indent="0" algn="just">
              <a:buNone/>
            </a:pPr>
            <a:r>
              <a:rPr lang="en-US" sz="2400" b="0" i="0" dirty="0">
                <a:solidFill>
                  <a:srgbClr val="000000"/>
                </a:solidFill>
                <a:effectLst/>
                <a:latin typeface="Times New Roman" panose="02020603050405020304" pitchFamily="18" charset="0"/>
                <a:cs typeface="Times New Roman" panose="02020603050405020304" pitchFamily="18" charset="0"/>
              </a:rPr>
              <a:t>This parameter sets the box width measured by the number of columns. </a:t>
            </a:r>
          </a:p>
          <a:p>
            <a:pPr marL="0" indent="0" algn="just">
              <a:buNone/>
            </a:pPr>
            <a:r>
              <a:rPr lang="en-US" sz="2400" b="0" i="0" dirty="0">
                <a:solidFill>
                  <a:srgbClr val="000000"/>
                </a:solidFill>
                <a:effectLst/>
                <a:latin typeface="Times New Roman" panose="02020603050405020304" pitchFamily="18" charset="0"/>
                <a:cs typeface="Times New Roman" panose="02020603050405020304" pitchFamily="18" charset="0"/>
              </a:rPr>
              <a:t>Also, it does not limit the number of characters that can be input into the box.</a:t>
            </a:r>
            <a:endParaRPr lang="en-US" sz="2400" b="0" i="0" dirty="0">
              <a:solidFill>
                <a:srgbClr val="36393E"/>
              </a:solidFill>
              <a:effectLst/>
              <a:latin typeface="Times New Roman" panose="02020603050405020304" pitchFamily="18" charset="0"/>
              <a:cs typeface="Times New Roman" panose="02020603050405020304" pitchFamily="18" charset="0"/>
            </a:endParaRPr>
          </a:p>
          <a:p>
            <a:pPr marL="0" indent="0">
              <a:buNone/>
            </a:pPr>
            <a:r>
              <a:rPr lang="en-IN" sz="2400" b="1" dirty="0">
                <a:latin typeface="Times New Roman" panose="02020603050405020304" pitchFamily="18" charset="0"/>
                <a:cs typeface="Times New Roman" panose="02020603050405020304" pitchFamily="18" charset="0"/>
              </a:rPr>
              <a:t>Syntax:</a:t>
            </a:r>
            <a:endParaRPr lang="en-IN" sz="2400" dirty="0">
              <a:latin typeface="Times New Roman" panose="02020603050405020304" pitchFamily="18" charset="0"/>
              <a:cs typeface="Times New Roman" panose="02020603050405020304" pitchFamily="18" charset="0"/>
            </a:endParaRPr>
          </a:p>
          <a:p>
            <a:pPr marL="0" indent="0">
              <a:buNone/>
            </a:pPr>
            <a:r>
              <a:rPr lang="en-IN" sz="2400" dirty="0" err="1">
                <a:latin typeface="Times New Roman" panose="02020603050405020304" pitchFamily="18" charset="0"/>
                <a:cs typeface="Times New Roman" panose="02020603050405020304" pitchFamily="18" charset="0"/>
              </a:rPr>
              <a:t>JTextField</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txtBox</a:t>
            </a:r>
            <a:r>
              <a:rPr lang="en-IN" sz="2400" dirty="0">
                <a:latin typeface="Times New Roman" panose="02020603050405020304" pitchFamily="18" charset="0"/>
                <a:cs typeface="Times New Roman" panose="02020603050405020304" pitchFamily="18" charset="0"/>
              </a:rPr>
              <a:t> = new </a:t>
            </a:r>
            <a:r>
              <a:rPr lang="en-IN" sz="2400" dirty="0" err="1">
                <a:latin typeface="Times New Roman" panose="02020603050405020304" pitchFamily="18" charset="0"/>
                <a:cs typeface="Times New Roman" panose="02020603050405020304" pitchFamily="18" charset="0"/>
              </a:rPr>
              <a:t>JTextField</a:t>
            </a:r>
            <a:r>
              <a:rPr lang="en-IN" sz="2400" dirty="0">
                <a:latin typeface="Times New Roman" panose="02020603050405020304" pitchFamily="18" charset="0"/>
                <a:cs typeface="Times New Roman" panose="02020603050405020304" pitchFamily="18" charset="0"/>
              </a:rPr>
              <a:t>(50);</a:t>
            </a:r>
          </a:p>
          <a:p>
            <a:pPr marL="0" indent="0" algn="l">
              <a:buNone/>
            </a:pPr>
            <a:r>
              <a:rPr lang="en-US" sz="2400" b="0" i="0" dirty="0">
                <a:solidFill>
                  <a:srgbClr val="000000"/>
                </a:solidFill>
                <a:effectLst/>
                <a:latin typeface="Times New Roman" panose="02020603050405020304" pitchFamily="18" charset="0"/>
                <a:cs typeface="Times New Roman" panose="02020603050405020304" pitchFamily="18" charset="0"/>
              </a:rPr>
              <a:t>It is the most widely used text component. </a:t>
            </a:r>
          </a:p>
          <a:p>
            <a:pPr marL="0" indent="0" algn="l">
              <a:buNone/>
            </a:pPr>
            <a:r>
              <a:rPr lang="en-US" sz="2400" b="0" i="0" dirty="0">
                <a:solidFill>
                  <a:srgbClr val="000000"/>
                </a:solidFill>
                <a:effectLst/>
                <a:latin typeface="Times New Roman" panose="02020603050405020304" pitchFamily="18" charset="0"/>
                <a:cs typeface="Times New Roman" panose="02020603050405020304" pitchFamily="18" charset="0"/>
              </a:rPr>
              <a:t>It has three constructors:</a:t>
            </a:r>
            <a:endParaRPr lang="en-US" sz="2400" b="0" i="0" dirty="0">
              <a:solidFill>
                <a:srgbClr val="36393E"/>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400" b="0" i="0" dirty="0" err="1">
                <a:solidFill>
                  <a:srgbClr val="000000"/>
                </a:solidFill>
                <a:effectLst/>
                <a:latin typeface="Times New Roman" panose="02020603050405020304" pitchFamily="18" charset="0"/>
                <a:cs typeface="Times New Roman" panose="02020603050405020304" pitchFamily="18" charset="0"/>
              </a:rPr>
              <a:t>JTextField</a:t>
            </a:r>
            <a:r>
              <a:rPr lang="en-US" sz="2400" b="0" i="0" dirty="0">
                <a:solidFill>
                  <a:srgbClr val="000000"/>
                </a:solidFill>
                <a:effectLst/>
                <a:latin typeface="Times New Roman" panose="02020603050405020304" pitchFamily="18" charset="0"/>
                <a:cs typeface="Times New Roman" panose="02020603050405020304" pitchFamily="18" charset="0"/>
              </a:rPr>
              <a:t>(int cols)</a:t>
            </a:r>
            <a:endParaRPr lang="en-US" sz="2400" b="0" i="0" dirty="0">
              <a:solidFill>
                <a:srgbClr val="36393E"/>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400" b="0" i="0" dirty="0" err="1">
                <a:solidFill>
                  <a:srgbClr val="000000"/>
                </a:solidFill>
                <a:effectLst/>
                <a:latin typeface="Times New Roman" panose="02020603050405020304" pitchFamily="18" charset="0"/>
                <a:cs typeface="Times New Roman" panose="02020603050405020304" pitchFamily="18" charset="0"/>
              </a:rPr>
              <a:t>JTextField</a:t>
            </a:r>
            <a:r>
              <a:rPr lang="en-US" sz="2400" b="0" i="0" dirty="0">
                <a:solidFill>
                  <a:srgbClr val="000000"/>
                </a:solidFill>
                <a:effectLst/>
                <a:latin typeface="Times New Roman" panose="02020603050405020304" pitchFamily="18" charset="0"/>
                <a:cs typeface="Times New Roman" panose="02020603050405020304" pitchFamily="18" charset="0"/>
              </a:rPr>
              <a:t>(String str, int cols)</a:t>
            </a:r>
            <a:endParaRPr lang="en-US" sz="2400" b="0" i="0" dirty="0">
              <a:solidFill>
                <a:srgbClr val="36393E"/>
              </a:solidFill>
              <a:effectLst/>
              <a:latin typeface="Times New Roman" panose="02020603050405020304" pitchFamily="18" charset="0"/>
              <a:cs typeface="Times New Roman" panose="02020603050405020304" pitchFamily="18" charset="0"/>
            </a:endParaRPr>
          </a:p>
          <a:p>
            <a:pPr algn="l">
              <a:buFont typeface="+mj-lt"/>
              <a:buAutoNum type="arabicPeriod"/>
            </a:pPr>
            <a:r>
              <a:rPr lang="en-US" sz="2400" b="0" i="0" dirty="0" err="1">
                <a:solidFill>
                  <a:srgbClr val="000000"/>
                </a:solidFill>
                <a:effectLst/>
                <a:latin typeface="Times New Roman" panose="02020603050405020304" pitchFamily="18" charset="0"/>
                <a:cs typeface="Times New Roman" panose="02020603050405020304" pitchFamily="18" charset="0"/>
              </a:rPr>
              <a:t>JTextField</a:t>
            </a:r>
            <a:r>
              <a:rPr lang="en-US" sz="2400" b="0" i="0" dirty="0">
                <a:solidFill>
                  <a:srgbClr val="000000"/>
                </a:solidFill>
                <a:effectLst/>
                <a:latin typeface="Times New Roman" panose="02020603050405020304" pitchFamily="18" charset="0"/>
                <a:cs typeface="Times New Roman" panose="02020603050405020304" pitchFamily="18" charset="0"/>
              </a:rPr>
              <a:t>(String str)</a:t>
            </a:r>
          </a:p>
          <a:p>
            <a:pPr marL="0" indent="0" algn="l">
              <a:buNone/>
            </a:pPr>
            <a:endParaRPr lang="en-US" sz="2400" b="0" i="0" dirty="0">
              <a:solidFill>
                <a:srgbClr val="36393E"/>
              </a:solidFill>
              <a:effectLst/>
              <a:latin typeface="Times New Roman" panose="02020603050405020304" pitchFamily="18" charset="0"/>
              <a:cs typeface="Times New Roman" panose="02020603050405020304" pitchFamily="18" charset="0"/>
            </a:endParaRPr>
          </a:p>
          <a:p>
            <a:pPr marL="0" indent="0" algn="l">
              <a:buNone/>
            </a:pPr>
            <a:r>
              <a:rPr lang="en-US" sz="2400" b="1" i="0" dirty="0">
                <a:solidFill>
                  <a:srgbClr val="000000"/>
                </a:solidFill>
                <a:effectLst/>
                <a:latin typeface="Times New Roman" panose="02020603050405020304" pitchFamily="18" charset="0"/>
                <a:cs typeface="Times New Roman" panose="02020603050405020304" pitchFamily="18" charset="0"/>
              </a:rPr>
              <a:t>Note: </a:t>
            </a:r>
            <a:r>
              <a:rPr lang="en-US" sz="2400" b="0" i="0" dirty="0">
                <a:solidFill>
                  <a:srgbClr val="000000"/>
                </a:solidFill>
                <a:effectLst/>
                <a:latin typeface="Times New Roman" panose="02020603050405020304" pitchFamily="18" charset="0"/>
                <a:cs typeface="Times New Roman" panose="02020603050405020304" pitchFamily="18" charset="0"/>
              </a:rPr>
              <a:t>cols represent the number of columns in the text field</a:t>
            </a:r>
            <a:r>
              <a:rPr lang="en-US" b="0" i="0" dirty="0">
                <a:solidFill>
                  <a:srgbClr val="000000"/>
                </a:solidFill>
                <a:effectLst/>
                <a:latin typeface="Muli"/>
              </a:rPr>
              <a:t>.</a:t>
            </a:r>
            <a:endParaRPr lang="en-US" b="0" i="0" dirty="0">
              <a:solidFill>
                <a:srgbClr val="36393E"/>
              </a:solidFill>
              <a:effectLst/>
              <a:latin typeface="Muli"/>
            </a:endParaRPr>
          </a:p>
          <a:p>
            <a:pPr marL="0" indent="0">
              <a:buNone/>
            </a:pPr>
            <a:endParaRPr lang="en-IN" dirty="0"/>
          </a:p>
        </p:txBody>
      </p:sp>
      <p:pic>
        <p:nvPicPr>
          <p:cNvPr id="5" name="Picture 4">
            <a:extLst>
              <a:ext uri="{FF2B5EF4-FFF2-40B4-BE49-F238E27FC236}">
                <a16:creationId xmlns:a16="http://schemas.microsoft.com/office/drawing/2014/main" xmlns="" id="{0C281934-2B39-92D1-7AE1-4DCA6383973E}"/>
              </a:ext>
            </a:extLst>
          </p:cNvPr>
          <p:cNvPicPr>
            <a:picLocks noChangeAspect="1"/>
          </p:cNvPicPr>
          <p:nvPr/>
        </p:nvPicPr>
        <p:blipFill>
          <a:blip r:embed="rId3"/>
          <a:stretch>
            <a:fillRect/>
          </a:stretch>
        </p:blipFill>
        <p:spPr>
          <a:xfrm>
            <a:off x="6754937" y="3560173"/>
            <a:ext cx="3838575" cy="1809750"/>
          </a:xfrm>
          <a:prstGeom prst="rect">
            <a:avLst/>
          </a:prstGeom>
        </p:spPr>
      </p:pic>
      <p:sp>
        <p:nvSpPr>
          <p:cNvPr id="7" name="TextBox 6">
            <a:extLst>
              <a:ext uri="{FF2B5EF4-FFF2-40B4-BE49-F238E27FC236}">
                <a16:creationId xmlns:a16="http://schemas.microsoft.com/office/drawing/2014/main" xmlns="" id="{22F88AD1-88BA-9156-ED76-CEB6534CDD6E}"/>
              </a:ext>
            </a:extLst>
          </p:cNvPr>
          <p:cNvSpPr txBox="1"/>
          <p:nvPr/>
        </p:nvSpPr>
        <p:spPr>
          <a:xfrm>
            <a:off x="2691829" y="462874"/>
            <a:ext cx="6165779" cy="523220"/>
          </a:xfrm>
          <a:prstGeom prst="rect">
            <a:avLst/>
          </a:prstGeom>
          <a:noFill/>
        </p:spPr>
        <p:txBody>
          <a:bodyPr wrap="square">
            <a:spAutoFit/>
          </a:bodyPr>
          <a:lstStyle/>
          <a:p>
            <a:pPr algn="ctr"/>
            <a:r>
              <a:rPr lang="en-US" sz="2800" b="1" i="0" dirty="0" err="1">
                <a:solidFill>
                  <a:srgbClr val="FF0000"/>
                </a:solidFill>
                <a:effectLst/>
                <a:latin typeface="Muli"/>
              </a:rPr>
              <a:t>JTextField</a:t>
            </a:r>
            <a:endParaRPr lang="en-IN" sz="2800" dirty="0">
              <a:solidFill>
                <a:srgbClr val="FF0000"/>
              </a:solidFill>
            </a:endParaRPr>
          </a:p>
        </p:txBody>
      </p:sp>
      <p:sp>
        <p:nvSpPr>
          <p:cNvPr id="6" name="Date Placeholder 5"/>
          <p:cNvSpPr txBox="1">
            <a:spLocks/>
          </p:cNvSpPr>
          <p:nvPr/>
        </p:nvSpPr>
        <p:spPr>
          <a:xfrm>
            <a:off x="0" y="6496050"/>
            <a:ext cx="40386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1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B50BFFBF-F734-44E5-BDDD-7F962E4810AF}" type="datetime1">
              <a:rPr lang="en-IN" smtClean="0">
                <a:solidFill>
                  <a:srgbClr val="0000FF"/>
                </a:solidFill>
                <a:latin typeface="Bookman Old Style" panose="02050604050505020204" pitchFamily="18" charset="0"/>
              </a:rPr>
              <a:pPr/>
              <a:t>28-08-2023</a:t>
            </a:fld>
            <a:endParaRPr lang="en-IN" dirty="0">
              <a:solidFill>
                <a:srgbClr val="0000FF"/>
              </a:solidFill>
              <a:latin typeface="Bookman Old Style" panose="02050604050505020204" pitchFamily="18" charset="0"/>
            </a:endParaRPr>
          </a:p>
        </p:txBody>
      </p:sp>
      <p:sp>
        <p:nvSpPr>
          <p:cNvPr id="8" name="Date Placeholder 5"/>
          <p:cNvSpPr txBox="1">
            <a:spLocks/>
          </p:cNvSpPr>
          <p:nvPr/>
        </p:nvSpPr>
        <p:spPr>
          <a:xfrm>
            <a:off x="4038600" y="6483349"/>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
        <p:nvSpPr>
          <p:cNvPr id="3" name="Slide Number Placeholder 2"/>
          <p:cNvSpPr>
            <a:spLocks noGrp="1"/>
          </p:cNvSpPr>
          <p:nvPr>
            <p:ph type="sldNum" sz="quarter" idx="12"/>
          </p:nvPr>
        </p:nvSpPr>
        <p:spPr/>
        <p:txBody>
          <a:bodyPr/>
          <a:lstStyle/>
          <a:p>
            <a:fld id="{AD7ED525-5088-40CF-8CE0-E4296ADF624B}" type="slidenum">
              <a:rPr lang="en-IN" smtClean="0"/>
              <a:pPr/>
              <a:t>81</a:t>
            </a:fld>
            <a:endParaRPr lang="en-IN"/>
          </a:p>
        </p:txBody>
      </p:sp>
    </p:spTree>
    <p:extLst>
      <p:ext uri="{BB962C8B-B14F-4D97-AF65-F5344CB8AC3E}">
        <p14:creationId xmlns:p14="http://schemas.microsoft.com/office/powerpoint/2010/main" val="201243472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C82248DB-2A38-98B1-B52F-475E4DA41EC6}"/>
              </a:ext>
            </a:extLst>
          </p:cNvPr>
          <p:cNvSpPr>
            <a:spLocks noGrp="1"/>
          </p:cNvSpPr>
          <p:nvPr>
            <p:ph idx="1"/>
          </p:nvPr>
        </p:nvSpPr>
        <p:spPr>
          <a:xfrm>
            <a:off x="838200" y="883578"/>
            <a:ext cx="10515600" cy="5599772"/>
          </a:xfrm>
        </p:spPr>
        <p:txBody>
          <a:bodyPr>
            <a:normAutofit/>
          </a:bodyPr>
          <a:lstStyle/>
          <a:p>
            <a:pPr marL="0" indent="0" algn="just">
              <a:buNone/>
            </a:pPr>
            <a:r>
              <a:rPr lang="en-IN" sz="2400" b="1" i="0" dirty="0" err="1">
                <a:solidFill>
                  <a:srgbClr val="000000"/>
                </a:solidFill>
                <a:effectLst/>
                <a:latin typeface="Times New Roman" panose="02020603050405020304" pitchFamily="18" charset="0"/>
                <a:cs typeface="Times New Roman" panose="02020603050405020304" pitchFamily="18" charset="0"/>
              </a:rPr>
              <a:t>JCheckBox</a:t>
            </a:r>
            <a:endParaRPr lang="en-IN" sz="2400" b="1" dirty="0">
              <a:solidFill>
                <a:srgbClr val="000000"/>
              </a:solidFill>
              <a:latin typeface="Times New Roman" panose="02020603050405020304" pitchFamily="18" charset="0"/>
              <a:cs typeface="Times New Roman" panose="02020603050405020304" pitchFamily="18" charset="0"/>
            </a:endParaRPr>
          </a:p>
          <a:p>
            <a:pPr marL="0" indent="0" algn="just">
              <a:buNone/>
            </a:pPr>
            <a:endParaRPr lang="en-IN" sz="2400" b="1" i="0" dirty="0">
              <a:solidFill>
                <a:srgbClr val="616161"/>
              </a:solidFill>
              <a:effectLst/>
              <a:latin typeface="Times New Roman" panose="02020603050405020304" pitchFamily="18" charset="0"/>
              <a:cs typeface="Times New Roman" panose="02020603050405020304" pitchFamily="18" charset="0"/>
            </a:endParaRPr>
          </a:p>
          <a:p>
            <a:pPr marL="0" indent="0" algn="just">
              <a:buNone/>
            </a:pPr>
            <a:r>
              <a:rPr lang="en-US" sz="2400" dirty="0">
                <a:latin typeface="Times New Roman" panose="02020603050405020304" pitchFamily="18" charset="0"/>
                <a:cs typeface="Times New Roman" panose="02020603050405020304" pitchFamily="18" charset="0"/>
              </a:rPr>
              <a:t>The </a:t>
            </a:r>
            <a:r>
              <a:rPr lang="en-US" sz="2400" dirty="0" err="1">
                <a:latin typeface="Times New Roman" panose="02020603050405020304" pitchFamily="18" charset="0"/>
                <a:cs typeface="Times New Roman" panose="02020603050405020304" pitchFamily="18" charset="0"/>
              </a:rPr>
              <a:t>JCheckBox</a:t>
            </a:r>
            <a:r>
              <a:rPr lang="en-US" sz="2400" dirty="0">
                <a:latin typeface="Times New Roman" panose="02020603050405020304" pitchFamily="18" charset="0"/>
                <a:cs typeface="Times New Roman" panose="02020603050405020304" pitchFamily="18" charset="0"/>
              </a:rPr>
              <a:t> renders a check-box with a label. </a:t>
            </a:r>
          </a:p>
          <a:p>
            <a:pPr marL="0" indent="0" algn="just">
              <a:buNone/>
            </a:pPr>
            <a:r>
              <a:rPr lang="en-US" sz="2400" dirty="0">
                <a:latin typeface="Times New Roman" panose="02020603050405020304" pitchFamily="18" charset="0"/>
                <a:cs typeface="Times New Roman" panose="02020603050405020304" pitchFamily="18" charset="0"/>
              </a:rPr>
              <a:t>The check-box has two states, i.e., on and off. On selecting, the state is set to "on," and a small tick is displayed inside the box.</a:t>
            </a:r>
          </a:p>
          <a:p>
            <a:pPr marL="0" indent="0" algn="just">
              <a:buNone/>
            </a:pPr>
            <a:r>
              <a:rPr lang="en-US" sz="2400" b="1" dirty="0">
                <a:latin typeface="Times New Roman" panose="02020603050405020304" pitchFamily="18" charset="0"/>
                <a:cs typeface="Times New Roman" panose="02020603050405020304" pitchFamily="18" charset="0"/>
              </a:rPr>
              <a:t>Syntax:</a:t>
            </a:r>
            <a:endParaRPr lang="en-US" sz="2400" dirty="0">
              <a:latin typeface="Times New Roman" panose="02020603050405020304" pitchFamily="18" charset="0"/>
              <a:cs typeface="Times New Roman" panose="02020603050405020304" pitchFamily="18" charset="0"/>
            </a:endParaRPr>
          </a:p>
          <a:p>
            <a:pPr marL="0" indent="0" algn="just">
              <a:buNone/>
            </a:pPr>
            <a:r>
              <a:rPr lang="en-US" sz="2400" dirty="0" err="1">
                <a:latin typeface="Times New Roman" panose="02020603050405020304" pitchFamily="18" charset="0"/>
                <a:cs typeface="Times New Roman" panose="02020603050405020304" pitchFamily="18" charset="0"/>
              </a:rPr>
              <a:t>CheckBox</a:t>
            </a:r>
            <a:r>
              <a:rPr lang="en-US" sz="2400" dirty="0">
                <a:latin typeface="Times New Roman" panose="02020603050405020304" pitchFamily="18" charset="0"/>
                <a:cs typeface="Times New Roman" panose="02020603050405020304" pitchFamily="18" charset="0"/>
              </a:rPr>
              <a:t> </a:t>
            </a:r>
            <a:r>
              <a:rPr lang="en-US" sz="2400" dirty="0" err="1">
                <a:latin typeface="Times New Roman" panose="02020603050405020304" pitchFamily="18" charset="0"/>
                <a:cs typeface="Times New Roman" panose="02020603050405020304" pitchFamily="18" charset="0"/>
              </a:rPr>
              <a:t>chkBox</a:t>
            </a:r>
            <a:r>
              <a:rPr lang="en-US" sz="2400" dirty="0">
                <a:latin typeface="Times New Roman" panose="02020603050405020304" pitchFamily="18" charset="0"/>
                <a:cs typeface="Times New Roman" panose="02020603050405020304" pitchFamily="18" charset="0"/>
              </a:rPr>
              <a:t> = new </a:t>
            </a:r>
            <a:r>
              <a:rPr lang="en-US" sz="2400" dirty="0" err="1">
                <a:latin typeface="Times New Roman" panose="02020603050405020304" pitchFamily="18" charset="0"/>
                <a:cs typeface="Times New Roman" panose="02020603050405020304" pitchFamily="18" charset="0"/>
              </a:rPr>
              <a:t>JCheckBox</a:t>
            </a:r>
            <a:r>
              <a:rPr lang="en-US" sz="2400" dirty="0">
                <a:latin typeface="Times New Roman" panose="02020603050405020304" pitchFamily="18" charset="0"/>
                <a:cs typeface="Times New Roman" panose="02020603050405020304" pitchFamily="18" charset="0"/>
              </a:rPr>
              <a:t>(“Java Swing”, true);</a:t>
            </a:r>
          </a:p>
          <a:p>
            <a:pPr algn="just"/>
            <a:r>
              <a:rPr lang="en-US" sz="2400" dirty="0">
                <a:latin typeface="Times New Roman" panose="02020603050405020304" pitchFamily="18" charset="0"/>
                <a:cs typeface="Times New Roman" panose="02020603050405020304" pitchFamily="18" charset="0"/>
              </a:rPr>
              <a:t>It returns a checkbox with the label Pepperoni pizza. </a:t>
            </a:r>
          </a:p>
          <a:p>
            <a:pPr algn="just"/>
            <a:r>
              <a:rPr lang="en-US" sz="2400" dirty="0">
                <a:latin typeface="Times New Roman" panose="02020603050405020304" pitchFamily="18" charset="0"/>
                <a:cs typeface="Times New Roman" panose="02020603050405020304" pitchFamily="18" charset="0"/>
              </a:rPr>
              <a:t>Notice the second parameter in the constructor. </a:t>
            </a:r>
          </a:p>
          <a:p>
            <a:pPr algn="just"/>
            <a:r>
              <a:rPr lang="en-US" sz="2400" dirty="0">
                <a:latin typeface="Times New Roman" panose="02020603050405020304" pitchFamily="18" charset="0"/>
                <a:cs typeface="Times New Roman" panose="02020603050405020304" pitchFamily="18" charset="0"/>
              </a:rPr>
              <a:t>It is a </a:t>
            </a:r>
            <a:r>
              <a:rPr lang="en-US" sz="2400" dirty="0" err="1">
                <a:latin typeface="Times New Roman" panose="02020603050405020304" pitchFamily="18" charset="0"/>
                <a:cs typeface="Times New Roman" panose="02020603050405020304" pitchFamily="18" charset="0"/>
              </a:rPr>
              <a:t>boolean</a:t>
            </a:r>
            <a:r>
              <a:rPr lang="en-US" sz="2400" dirty="0">
                <a:latin typeface="Times New Roman" panose="02020603050405020304" pitchFamily="18" charset="0"/>
                <a:cs typeface="Times New Roman" panose="02020603050405020304" pitchFamily="18" charset="0"/>
              </a:rPr>
              <a:t> value that denotes the default state of the check-box. </a:t>
            </a:r>
          </a:p>
          <a:p>
            <a:pPr algn="just"/>
            <a:r>
              <a:rPr lang="en-US" sz="2400" dirty="0">
                <a:latin typeface="Times New Roman" panose="02020603050405020304" pitchFamily="18" charset="0"/>
                <a:cs typeface="Times New Roman" panose="02020603050405020304" pitchFamily="18" charset="0"/>
              </a:rPr>
              <a:t>True means the check-box defaults to the "on" state.</a:t>
            </a:r>
            <a:endParaRPr lang="en-IN" sz="24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xmlns="" id="{13D61C38-085D-FE70-E06B-2467E1A8E3E6}"/>
              </a:ext>
            </a:extLst>
          </p:cNvPr>
          <p:cNvPicPr>
            <a:picLocks noChangeAspect="1"/>
          </p:cNvPicPr>
          <p:nvPr/>
        </p:nvPicPr>
        <p:blipFill>
          <a:blip r:embed="rId2"/>
          <a:stretch>
            <a:fillRect/>
          </a:stretch>
        </p:blipFill>
        <p:spPr>
          <a:xfrm>
            <a:off x="4430462" y="5693239"/>
            <a:ext cx="2714625" cy="733425"/>
          </a:xfrm>
          <a:prstGeom prst="rect">
            <a:avLst/>
          </a:prstGeom>
        </p:spPr>
      </p:pic>
      <p:sp>
        <p:nvSpPr>
          <p:cNvPr id="4" name="Date Placeholder 5"/>
          <p:cNvSpPr txBox="1">
            <a:spLocks/>
          </p:cNvSpPr>
          <p:nvPr/>
        </p:nvSpPr>
        <p:spPr>
          <a:xfrm>
            <a:off x="0" y="6496050"/>
            <a:ext cx="40386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1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B50BFFBF-F734-44E5-BDDD-7F962E4810AF}" type="datetime1">
              <a:rPr lang="en-IN" smtClean="0">
                <a:solidFill>
                  <a:srgbClr val="0000FF"/>
                </a:solidFill>
                <a:latin typeface="Bookman Old Style" panose="02050604050505020204" pitchFamily="18" charset="0"/>
              </a:rPr>
              <a:pPr/>
              <a:t>28-08-2023</a:t>
            </a:fld>
            <a:endParaRPr lang="en-IN" dirty="0">
              <a:solidFill>
                <a:srgbClr val="0000FF"/>
              </a:solidFill>
              <a:latin typeface="Bookman Old Style" panose="02050604050505020204" pitchFamily="18" charset="0"/>
            </a:endParaRPr>
          </a:p>
        </p:txBody>
      </p:sp>
      <p:sp>
        <p:nvSpPr>
          <p:cNvPr id="6" name="Date Placeholder 5"/>
          <p:cNvSpPr txBox="1">
            <a:spLocks/>
          </p:cNvSpPr>
          <p:nvPr/>
        </p:nvSpPr>
        <p:spPr>
          <a:xfrm>
            <a:off x="4038600" y="6483350"/>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
        <p:nvSpPr>
          <p:cNvPr id="3" name="Slide Number Placeholder 2"/>
          <p:cNvSpPr>
            <a:spLocks noGrp="1"/>
          </p:cNvSpPr>
          <p:nvPr>
            <p:ph type="sldNum" sz="quarter" idx="12"/>
          </p:nvPr>
        </p:nvSpPr>
        <p:spPr/>
        <p:txBody>
          <a:bodyPr/>
          <a:lstStyle/>
          <a:p>
            <a:fld id="{AD7ED525-5088-40CF-8CE0-E4296ADF624B}" type="slidenum">
              <a:rPr lang="en-IN" smtClean="0"/>
              <a:pPr/>
              <a:t>82</a:t>
            </a:fld>
            <a:endParaRPr lang="en-IN"/>
          </a:p>
        </p:txBody>
      </p:sp>
    </p:spTree>
    <p:extLst>
      <p:ext uri="{BB962C8B-B14F-4D97-AF65-F5344CB8AC3E}">
        <p14:creationId xmlns:p14="http://schemas.microsoft.com/office/powerpoint/2010/main" val="251080574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A9CC2E1A-E1AF-CDFB-77EF-B70AFAED8B75}"/>
              </a:ext>
            </a:extLst>
          </p:cNvPr>
          <p:cNvSpPr>
            <a:spLocks noGrp="1"/>
          </p:cNvSpPr>
          <p:nvPr>
            <p:ph idx="1"/>
          </p:nvPr>
        </p:nvSpPr>
        <p:spPr>
          <a:xfrm>
            <a:off x="838200" y="457200"/>
            <a:ext cx="10515600" cy="6251944"/>
          </a:xfrm>
        </p:spPr>
        <p:txBody>
          <a:bodyPr>
            <a:normAutofit/>
          </a:bodyPr>
          <a:lstStyle/>
          <a:p>
            <a:pPr marL="0" indent="0">
              <a:buNone/>
            </a:pPr>
            <a:r>
              <a:rPr lang="en-US" b="1" dirty="0" err="1">
                <a:latin typeface="Times New Roman" panose="02020603050405020304" pitchFamily="18" charset="0"/>
                <a:cs typeface="Times New Roman" panose="02020603050405020304" pitchFamily="18" charset="0"/>
              </a:rPr>
              <a:t>JRadioButton</a:t>
            </a:r>
            <a:endParaRPr lang="en-US" b="1" dirty="0">
              <a:latin typeface="Times New Roman" panose="02020603050405020304" pitchFamily="18" charset="0"/>
              <a:cs typeface="Times New Roman" panose="02020603050405020304" pitchFamily="18" charset="0"/>
            </a:endParaRPr>
          </a:p>
          <a:p>
            <a:r>
              <a:rPr lang="en-US" dirty="0">
                <a:latin typeface="Times New Roman" panose="02020603050405020304" pitchFamily="18" charset="0"/>
                <a:cs typeface="Times New Roman" panose="02020603050405020304" pitchFamily="18" charset="0"/>
              </a:rPr>
              <a:t>A radio button is a group of related buttons from which  can select only one. </a:t>
            </a:r>
          </a:p>
          <a:p>
            <a:r>
              <a:rPr lang="en-US" dirty="0">
                <a:latin typeface="Times New Roman" panose="02020603050405020304" pitchFamily="18" charset="0"/>
                <a:cs typeface="Times New Roman" panose="02020603050405020304" pitchFamily="18" charset="0"/>
              </a:rPr>
              <a:t>Use </a:t>
            </a:r>
            <a:r>
              <a:rPr lang="en-US" dirty="0" err="1">
                <a:latin typeface="Times New Roman" panose="02020603050405020304" pitchFamily="18" charset="0"/>
                <a:cs typeface="Times New Roman" panose="02020603050405020304" pitchFamily="18" charset="0"/>
              </a:rPr>
              <a:t>JRadioButton</a:t>
            </a:r>
            <a:r>
              <a:rPr lang="en-US" dirty="0">
                <a:latin typeface="Times New Roman" panose="02020603050405020304" pitchFamily="18" charset="0"/>
                <a:cs typeface="Times New Roman" panose="02020603050405020304" pitchFamily="18" charset="0"/>
              </a:rPr>
              <a:t> class to create a radio button in Frames and render a group of radio buttons in the UI. </a:t>
            </a:r>
          </a:p>
          <a:p>
            <a:r>
              <a:rPr lang="en-US" dirty="0">
                <a:latin typeface="Times New Roman" panose="02020603050405020304" pitchFamily="18" charset="0"/>
                <a:cs typeface="Times New Roman" panose="02020603050405020304" pitchFamily="18" charset="0"/>
              </a:rPr>
              <a:t>Users can select one choice from the group.</a:t>
            </a:r>
          </a:p>
          <a:p>
            <a:pPr marL="0" indent="0">
              <a:buNone/>
            </a:pPr>
            <a:r>
              <a:rPr lang="en-US" b="1" dirty="0">
                <a:latin typeface="Times New Roman" panose="02020603050405020304" pitchFamily="18" charset="0"/>
                <a:cs typeface="Times New Roman" panose="02020603050405020304" pitchFamily="18" charset="0"/>
              </a:rPr>
              <a:t>Syntax:</a:t>
            </a:r>
          </a:p>
          <a:p>
            <a:pPr marL="0" indent="0">
              <a:buNone/>
            </a:pPr>
            <a:r>
              <a:rPr lang="en-US" dirty="0" err="1">
                <a:latin typeface="Times New Roman" panose="02020603050405020304" pitchFamily="18" charset="0"/>
                <a:cs typeface="Times New Roman" panose="02020603050405020304" pitchFamily="18" charset="0"/>
              </a:rPr>
              <a:t>JRadioButton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jrb</a:t>
            </a:r>
            <a:r>
              <a:rPr lang="en-US" dirty="0">
                <a:latin typeface="Times New Roman" panose="02020603050405020304" pitchFamily="18" charset="0"/>
                <a:cs typeface="Times New Roman" panose="02020603050405020304" pitchFamily="18" charset="0"/>
              </a:rPr>
              <a:t> = new </a:t>
            </a:r>
            <a:r>
              <a:rPr lang="en-US" dirty="0" err="1">
                <a:latin typeface="Times New Roman" panose="02020603050405020304" pitchFamily="18" charset="0"/>
                <a:cs typeface="Times New Roman" panose="02020603050405020304" pitchFamily="18" charset="0"/>
              </a:rPr>
              <a:t>JRadioButton</a:t>
            </a:r>
            <a:r>
              <a:rPr lang="en-US" dirty="0">
                <a:latin typeface="Times New Roman" panose="02020603050405020304" pitchFamily="18" charset="0"/>
                <a:cs typeface="Times New Roman" panose="02020603050405020304" pitchFamily="18" charset="0"/>
              </a:rPr>
              <a:t>("Easy");</a:t>
            </a:r>
          </a:p>
          <a:p>
            <a:pPr marL="0" indent="0">
              <a:buNone/>
            </a:pPr>
            <a:r>
              <a:rPr lang="en-IN" b="1" i="0" dirty="0">
                <a:solidFill>
                  <a:srgbClr val="36393E"/>
                </a:solidFill>
                <a:effectLst/>
                <a:latin typeface="Times New Roman" panose="02020603050405020304" pitchFamily="18" charset="0"/>
                <a:cs typeface="Times New Roman" panose="02020603050405020304" pitchFamily="18" charset="0"/>
              </a:rPr>
              <a:t>Display:</a:t>
            </a:r>
            <a:endParaRPr lang="en-US" b="1" i="0" dirty="0">
              <a:solidFill>
                <a:srgbClr val="36393E"/>
              </a:solidFill>
              <a:effectLst/>
              <a:latin typeface="Times New Roman" panose="02020603050405020304" pitchFamily="18" charset="0"/>
              <a:cs typeface="Times New Roman" panose="02020603050405020304" pitchFamily="18" charset="0"/>
            </a:endParaRPr>
          </a:p>
          <a:p>
            <a:pPr marL="0" indent="0">
              <a:buNone/>
            </a:pPr>
            <a:endParaRPr lang="en-IN"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xmlns="" id="{CEF2F1DA-DF82-6C59-1BC6-30D6E9ED7EBC}"/>
              </a:ext>
            </a:extLst>
          </p:cNvPr>
          <p:cNvPicPr>
            <a:picLocks noChangeAspect="1"/>
          </p:cNvPicPr>
          <p:nvPr/>
        </p:nvPicPr>
        <p:blipFill>
          <a:blip r:embed="rId2"/>
          <a:stretch>
            <a:fillRect/>
          </a:stretch>
        </p:blipFill>
        <p:spPr>
          <a:xfrm>
            <a:off x="2511720" y="4721225"/>
            <a:ext cx="1809750" cy="1762125"/>
          </a:xfrm>
          <a:prstGeom prst="rect">
            <a:avLst/>
          </a:prstGeom>
        </p:spPr>
      </p:pic>
      <p:sp>
        <p:nvSpPr>
          <p:cNvPr id="4" name="Date Placeholder 5"/>
          <p:cNvSpPr txBox="1">
            <a:spLocks/>
          </p:cNvSpPr>
          <p:nvPr/>
        </p:nvSpPr>
        <p:spPr>
          <a:xfrm>
            <a:off x="0" y="6496050"/>
            <a:ext cx="40386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1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B50BFFBF-F734-44E5-BDDD-7F962E4810AF}" type="datetime1">
              <a:rPr lang="en-IN" smtClean="0">
                <a:solidFill>
                  <a:srgbClr val="0000FF"/>
                </a:solidFill>
                <a:latin typeface="Bookman Old Style" panose="02050604050505020204" pitchFamily="18" charset="0"/>
              </a:rPr>
              <a:pPr/>
              <a:t>28-08-2023</a:t>
            </a:fld>
            <a:endParaRPr lang="en-IN" dirty="0">
              <a:solidFill>
                <a:srgbClr val="0000FF"/>
              </a:solidFill>
              <a:latin typeface="Bookman Old Style" panose="02050604050505020204" pitchFamily="18" charset="0"/>
            </a:endParaRPr>
          </a:p>
        </p:txBody>
      </p:sp>
      <p:sp>
        <p:nvSpPr>
          <p:cNvPr id="5" name="Date Placeholder 5"/>
          <p:cNvSpPr txBox="1">
            <a:spLocks/>
          </p:cNvSpPr>
          <p:nvPr/>
        </p:nvSpPr>
        <p:spPr>
          <a:xfrm>
            <a:off x="4038600" y="6496050"/>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
        <p:nvSpPr>
          <p:cNvPr id="3" name="Slide Number Placeholder 2"/>
          <p:cNvSpPr>
            <a:spLocks noGrp="1"/>
          </p:cNvSpPr>
          <p:nvPr>
            <p:ph type="sldNum" sz="quarter" idx="12"/>
          </p:nvPr>
        </p:nvSpPr>
        <p:spPr/>
        <p:txBody>
          <a:bodyPr/>
          <a:lstStyle/>
          <a:p>
            <a:fld id="{AD7ED525-5088-40CF-8CE0-E4296ADF624B}" type="slidenum">
              <a:rPr lang="en-IN" smtClean="0"/>
              <a:pPr/>
              <a:t>83</a:t>
            </a:fld>
            <a:endParaRPr lang="en-IN"/>
          </a:p>
        </p:txBody>
      </p:sp>
    </p:spTree>
    <p:extLst>
      <p:ext uri="{BB962C8B-B14F-4D97-AF65-F5344CB8AC3E}">
        <p14:creationId xmlns:p14="http://schemas.microsoft.com/office/powerpoint/2010/main" val="422675752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DC58D16A-97FE-2DE4-5ABC-A6FE3DE4E802}"/>
              </a:ext>
            </a:extLst>
          </p:cNvPr>
          <p:cNvSpPr>
            <a:spLocks noGrp="1"/>
          </p:cNvSpPr>
          <p:nvPr>
            <p:ph idx="1"/>
          </p:nvPr>
        </p:nvSpPr>
        <p:spPr>
          <a:xfrm>
            <a:off x="698643" y="513708"/>
            <a:ext cx="10655157" cy="5460055"/>
          </a:xfrm>
        </p:spPr>
        <p:txBody>
          <a:bodyPr>
            <a:normAutofit/>
          </a:bodyPr>
          <a:lstStyle/>
          <a:p>
            <a:pPr marL="0" indent="0">
              <a:buNone/>
            </a:pPr>
            <a:r>
              <a:rPr lang="en-IN" b="1" dirty="0" err="1"/>
              <a:t>JComboBox</a:t>
            </a:r>
            <a:endParaRPr lang="en-IN" b="1" dirty="0"/>
          </a:p>
          <a:p>
            <a:r>
              <a:rPr lang="en-IN" sz="2400" dirty="0">
                <a:latin typeface="Times New Roman" panose="02020603050405020304" pitchFamily="18" charset="0"/>
                <a:cs typeface="Times New Roman" panose="02020603050405020304" pitchFamily="18" charset="0"/>
              </a:rPr>
              <a:t>The combo box is a combination of text fields and a drop-down list</a:t>
            </a:r>
          </a:p>
          <a:p>
            <a:r>
              <a:rPr lang="en-IN" sz="2400" dirty="0">
                <a:latin typeface="Times New Roman" panose="02020603050405020304" pitchFamily="18" charset="0"/>
                <a:cs typeface="Times New Roman" panose="02020603050405020304" pitchFamily="18" charset="0"/>
              </a:rPr>
              <a:t>Use </a:t>
            </a:r>
            <a:r>
              <a:rPr lang="en-IN" sz="2400" dirty="0" err="1">
                <a:latin typeface="Times New Roman" panose="02020603050405020304" pitchFamily="18" charset="0"/>
                <a:cs typeface="Times New Roman" panose="02020603050405020304" pitchFamily="18" charset="0"/>
              </a:rPr>
              <a:t>JComboBox</a:t>
            </a:r>
            <a:r>
              <a:rPr lang="en-IN" sz="2400" dirty="0">
                <a:latin typeface="Times New Roman" panose="02020603050405020304" pitchFamily="18" charset="0"/>
                <a:cs typeface="Times New Roman" panose="02020603050405020304" pitchFamily="18" charset="0"/>
              </a:rPr>
              <a:t> component to create a combo box in Swing. </a:t>
            </a:r>
            <a:endParaRPr lang="en-IN" sz="2400" b="1" dirty="0">
              <a:latin typeface="Times New Roman" panose="02020603050405020304" pitchFamily="18" charset="0"/>
              <a:cs typeface="Times New Roman" panose="02020603050405020304" pitchFamily="18" charset="0"/>
            </a:endParaRPr>
          </a:p>
          <a:p>
            <a:pPr marL="0" indent="0">
              <a:buNone/>
            </a:pPr>
            <a:r>
              <a:rPr lang="en-IN" sz="2400" b="1" dirty="0">
                <a:latin typeface="Times New Roman" panose="02020603050405020304" pitchFamily="18" charset="0"/>
                <a:cs typeface="Times New Roman" panose="02020603050405020304" pitchFamily="18" charset="0"/>
              </a:rPr>
              <a:t>Syntax:</a:t>
            </a:r>
          </a:p>
          <a:p>
            <a:pPr marL="0" indent="0">
              <a:buNone/>
            </a:pPr>
            <a:r>
              <a:rPr lang="en-IN" sz="2400" dirty="0" err="1">
                <a:latin typeface="Times New Roman" panose="02020603050405020304" pitchFamily="18" charset="0"/>
                <a:cs typeface="Times New Roman" panose="02020603050405020304" pitchFamily="18" charset="0"/>
              </a:rPr>
              <a:t>JcomboBox</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jcb</a:t>
            </a:r>
            <a:r>
              <a:rPr lang="en-IN" sz="2400" dirty="0">
                <a:latin typeface="Times New Roman" panose="02020603050405020304" pitchFamily="18" charset="0"/>
                <a:cs typeface="Times New Roman" panose="02020603050405020304" pitchFamily="18" charset="0"/>
              </a:rPr>
              <a:t> = new </a:t>
            </a:r>
            <a:r>
              <a:rPr lang="en-IN" sz="2400" dirty="0" err="1">
                <a:latin typeface="Times New Roman" panose="02020603050405020304" pitchFamily="18" charset="0"/>
                <a:cs typeface="Times New Roman" panose="02020603050405020304" pitchFamily="18" charset="0"/>
              </a:rPr>
              <a:t>JComboBox</a:t>
            </a:r>
            <a:r>
              <a:rPr lang="en-IN" sz="2400" dirty="0">
                <a:latin typeface="Times New Roman" panose="02020603050405020304" pitchFamily="18" charset="0"/>
                <a:cs typeface="Times New Roman" panose="02020603050405020304" pitchFamily="18" charset="0"/>
              </a:rPr>
              <a:t>(name);</a:t>
            </a:r>
          </a:p>
          <a:p>
            <a:pPr marL="0" indent="0">
              <a:buNone/>
            </a:pPr>
            <a:endParaRPr lang="en-IN" sz="2400" b="1" dirty="0">
              <a:solidFill>
                <a:srgbClr val="36393E"/>
              </a:solidFill>
              <a:latin typeface="Times New Roman" panose="02020603050405020304" pitchFamily="18" charset="0"/>
              <a:cs typeface="Times New Roman" panose="02020603050405020304" pitchFamily="18" charset="0"/>
            </a:endParaRPr>
          </a:p>
          <a:p>
            <a:pPr marL="0" indent="0">
              <a:buNone/>
            </a:pPr>
            <a:r>
              <a:rPr lang="en-IN" sz="2400" b="1" dirty="0" err="1">
                <a:solidFill>
                  <a:srgbClr val="36393E"/>
                </a:solidFill>
                <a:latin typeface="Times New Roman" panose="02020603050405020304" pitchFamily="18" charset="0"/>
                <a:cs typeface="Times New Roman" panose="02020603050405020304" pitchFamily="18" charset="0"/>
              </a:rPr>
              <a:t>JTextArea</a:t>
            </a:r>
            <a:endParaRPr lang="en-IN" sz="2400" b="1" dirty="0">
              <a:solidFill>
                <a:srgbClr val="36393E"/>
              </a:solidFill>
              <a:latin typeface="Times New Roman" panose="02020603050405020304" pitchFamily="18" charset="0"/>
              <a:cs typeface="Times New Roman" panose="02020603050405020304" pitchFamily="18" charset="0"/>
            </a:endParaRPr>
          </a:p>
          <a:p>
            <a:pPr marL="0" indent="0" algn="just">
              <a:buNone/>
            </a:pPr>
            <a:r>
              <a:rPr lang="en-IN" sz="2400" dirty="0">
                <a:latin typeface="Times New Roman" panose="02020603050405020304" pitchFamily="18" charset="0"/>
                <a:cs typeface="Times New Roman" panose="02020603050405020304" pitchFamily="18" charset="0"/>
              </a:rPr>
              <a:t>In Java, the Swing toolkit contains a </a:t>
            </a:r>
            <a:r>
              <a:rPr lang="en-IN" sz="2400" dirty="0" err="1">
                <a:latin typeface="Times New Roman" panose="02020603050405020304" pitchFamily="18" charset="0"/>
                <a:cs typeface="Times New Roman" panose="02020603050405020304" pitchFamily="18" charset="0"/>
              </a:rPr>
              <a:t>JTextArea</a:t>
            </a:r>
            <a:r>
              <a:rPr lang="en-IN" sz="2400" dirty="0">
                <a:latin typeface="Times New Roman" panose="02020603050405020304" pitchFamily="18" charset="0"/>
                <a:cs typeface="Times New Roman" panose="02020603050405020304" pitchFamily="18" charset="0"/>
              </a:rPr>
              <a:t> Class. It is under package </a:t>
            </a:r>
            <a:r>
              <a:rPr lang="en-IN" sz="2400" dirty="0" err="1">
                <a:latin typeface="Times New Roman" panose="02020603050405020304" pitchFamily="18" charset="0"/>
                <a:cs typeface="Times New Roman" panose="02020603050405020304" pitchFamily="18" charset="0"/>
              </a:rPr>
              <a:t>javax.swing.JTextArea</a:t>
            </a:r>
            <a:r>
              <a:rPr lang="en-IN" sz="2400" dirty="0">
                <a:latin typeface="Times New Roman" panose="02020603050405020304" pitchFamily="18" charset="0"/>
                <a:cs typeface="Times New Roman" panose="02020603050405020304" pitchFamily="18" charset="0"/>
              </a:rPr>
              <a:t> class. It is used for displaying multiple-line text.</a:t>
            </a:r>
          </a:p>
          <a:p>
            <a:pPr marL="0" indent="0" algn="just">
              <a:buNone/>
            </a:pPr>
            <a:endParaRPr lang="en-IN" sz="2400" b="1" dirty="0">
              <a:latin typeface="Times New Roman" panose="02020603050405020304" pitchFamily="18" charset="0"/>
              <a:cs typeface="Times New Roman" panose="02020603050405020304" pitchFamily="18" charset="0"/>
            </a:endParaRPr>
          </a:p>
          <a:p>
            <a:pPr marL="0" indent="0" algn="just">
              <a:buNone/>
            </a:pPr>
            <a:r>
              <a:rPr lang="en-IN" sz="2400" b="1" dirty="0">
                <a:latin typeface="Times New Roman" panose="02020603050405020304" pitchFamily="18" charset="0"/>
                <a:cs typeface="Times New Roman" panose="02020603050405020304" pitchFamily="18" charset="0"/>
              </a:rPr>
              <a:t>Declaration:</a:t>
            </a:r>
            <a:endParaRPr lang="en-IN" sz="2400" dirty="0">
              <a:latin typeface="Times New Roman" panose="02020603050405020304" pitchFamily="18" charset="0"/>
              <a:cs typeface="Times New Roman" panose="02020603050405020304" pitchFamily="18" charset="0"/>
            </a:endParaRPr>
          </a:p>
          <a:p>
            <a:pPr marL="0" indent="0" algn="just">
              <a:buNone/>
            </a:pPr>
            <a:r>
              <a:rPr lang="en-IN" sz="2400" dirty="0">
                <a:latin typeface="Times New Roman" panose="02020603050405020304" pitchFamily="18" charset="0"/>
                <a:cs typeface="Times New Roman" panose="02020603050405020304" pitchFamily="18" charset="0"/>
              </a:rPr>
              <a:t>public class </a:t>
            </a:r>
            <a:r>
              <a:rPr lang="en-IN" sz="2400" dirty="0" err="1">
                <a:latin typeface="Times New Roman" panose="02020603050405020304" pitchFamily="18" charset="0"/>
                <a:cs typeface="Times New Roman" panose="02020603050405020304" pitchFamily="18" charset="0"/>
              </a:rPr>
              <a:t>JTextArea</a:t>
            </a:r>
            <a:r>
              <a:rPr lang="en-IN" sz="2400" dirty="0">
                <a:latin typeface="Times New Roman" panose="02020603050405020304" pitchFamily="18" charset="0"/>
                <a:cs typeface="Times New Roman" panose="02020603050405020304" pitchFamily="18" charset="0"/>
              </a:rPr>
              <a:t> extends </a:t>
            </a:r>
            <a:r>
              <a:rPr lang="en-IN" sz="2400" dirty="0" err="1">
                <a:latin typeface="Times New Roman" panose="02020603050405020304" pitchFamily="18" charset="0"/>
                <a:cs typeface="Times New Roman" panose="02020603050405020304" pitchFamily="18" charset="0"/>
              </a:rPr>
              <a:t>JTextComponent</a:t>
            </a:r>
            <a:endParaRPr lang="en-IN" sz="2400" dirty="0">
              <a:latin typeface="Times New Roman" panose="02020603050405020304" pitchFamily="18" charset="0"/>
              <a:cs typeface="Times New Roman" panose="02020603050405020304" pitchFamily="18" charset="0"/>
            </a:endParaRPr>
          </a:p>
          <a:p>
            <a:pPr marL="0" indent="0">
              <a:buNone/>
            </a:pPr>
            <a:endParaRPr lang="en-IN" sz="2400" b="1" i="0" dirty="0">
              <a:solidFill>
                <a:srgbClr val="36393E"/>
              </a:solidFill>
              <a:effectLst/>
              <a:latin typeface="Times New Roman" panose="02020603050405020304" pitchFamily="18" charset="0"/>
              <a:cs typeface="Times New Roman" panose="02020603050405020304" pitchFamily="18" charset="0"/>
            </a:endParaRPr>
          </a:p>
          <a:p>
            <a:pPr marL="0" indent="0">
              <a:buNone/>
            </a:pPr>
            <a:endParaRPr lang="en-IN" dirty="0"/>
          </a:p>
        </p:txBody>
      </p:sp>
      <p:pic>
        <p:nvPicPr>
          <p:cNvPr id="6" name="Picture 5">
            <a:extLst>
              <a:ext uri="{FF2B5EF4-FFF2-40B4-BE49-F238E27FC236}">
                <a16:creationId xmlns:a16="http://schemas.microsoft.com/office/drawing/2014/main" xmlns="" id="{6CA21B8F-02EF-E820-4F6E-C359ECCECE2C}"/>
              </a:ext>
            </a:extLst>
          </p:cNvPr>
          <p:cNvPicPr>
            <a:picLocks noChangeAspect="1"/>
          </p:cNvPicPr>
          <p:nvPr/>
        </p:nvPicPr>
        <p:blipFill>
          <a:blip r:embed="rId2"/>
          <a:stretch>
            <a:fillRect/>
          </a:stretch>
        </p:blipFill>
        <p:spPr>
          <a:xfrm>
            <a:off x="6916862" y="1921268"/>
            <a:ext cx="1390650" cy="1600200"/>
          </a:xfrm>
          <a:prstGeom prst="rect">
            <a:avLst/>
          </a:prstGeom>
        </p:spPr>
      </p:pic>
      <p:sp>
        <p:nvSpPr>
          <p:cNvPr id="4" name="Date Placeholder 5"/>
          <p:cNvSpPr txBox="1">
            <a:spLocks/>
          </p:cNvSpPr>
          <p:nvPr/>
        </p:nvSpPr>
        <p:spPr>
          <a:xfrm>
            <a:off x="0" y="6496050"/>
            <a:ext cx="40386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1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B50BFFBF-F734-44E5-BDDD-7F962E4810AF}" type="datetime1">
              <a:rPr lang="en-IN" smtClean="0">
                <a:solidFill>
                  <a:srgbClr val="0000FF"/>
                </a:solidFill>
                <a:latin typeface="Bookman Old Style" panose="02050604050505020204" pitchFamily="18" charset="0"/>
              </a:rPr>
              <a:pPr/>
              <a:t>28-08-2023</a:t>
            </a:fld>
            <a:endParaRPr lang="en-IN" dirty="0">
              <a:solidFill>
                <a:srgbClr val="0000FF"/>
              </a:solidFill>
              <a:latin typeface="Bookman Old Style" panose="02050604050505020204" pitchFamily="18" charset="0"/>
            </a:endParaRPr>
          </a:p>
        </p:txBody>
      </p:sp>
      <p:sp>
        <p:nvSpPr>
          <p:cNvPr id="5" name="Date Placeholder 5"/>
          <p:cNvSpPr txBox="1">
            <a:spLocks/>
          </p:cNvSpPr>
          <p:nvPr/>
        </p:nvSpPr>
        <p:spPr>
          <a:xfrm>
            <a:off x="4038600" y="6492875"/>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
        <p:nvSpPr>
          <p:cNvPr id="3" name="Slide Number Placeholder 2"/>
          <p:cNvSpPr>
            <a:spLocks noGrp="1"/>
          </p:cNvSpPr>
          <p:nvPr>
            <p:ph type="sldNum" sz="quarter" idx="12"/>
          </p:nvPr>
        </p:nvSpPr>
        <p:spPr/>
        <p:txBody>
          <a:bodyPr/>
          <a:lstStyle/>
          <a:p>
            <a:fld id="{AD7ED525-5088-40CF-8CE0-E4296ADF624B}" type="slidenum">
              <a:rPr lang="en-IN" smtClean="0"/>
              <a:pPr/>
              <a:t>84</a:t>
            </a:fld>
            <a:endParaRPr lang="en-IN"/>
          </a:p>
        </p:txBody>
      </p:sp>
    </p:spTree>
    <p:extLst>
      <p:ext uri="{BB962C8B-B14F-4D97-AF65-F5344CB8AC3E}">
        <p14:creationId xmlns:p14="http://schemas.microsoft.com/office/powerpoint/2010/main" val="13181639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C3949D6F-7230-D4EE-1C3A-BB23FFC6D212}"/>
              </a:ext>
            </a:extLst>
          </p:cNvPr>
          <p:cNvSpPr>
            <a:spLocks noGrp="1"/>
          </p:cNvSpPr>
          <p:nvPr>
            <p:ph idx="1"/>
          </p:nvPr>
        </p:nvSpPr>
        <p:spPr>
          <a:xfrm>
            <a:off x="838200" y="698643"/>
            <a:ext cx="10515600" cy="5275120"/>
          </a:xfrm>
        </p:spPr>
        <p:txBody>
          <a:bodyPr>
            <a:normAutofit/>
          </a:bodyPr>
          <a:lstStyle/>
          <a:p>
            <a:pPr marL="0" indent="0">
              <a:buNone/>
            </a:pPr>
            <a:r>
              <a:rPr lang="en-IN" sz="2000" dirty="0">
                <a:latin typeface="Times New Roman" panose="02020603050405020304" pitchFamily="18" charset="0"/>
                <a:cs typeface="Times New Roman" panose="02020603050405020304" pitchFamily="18" charset="0"/>
              </a:rPr>
              <a:t>Syntax:</a:t>
            </a:r>
          </a:p>
          <a:p>
            <a:pPr marL="0" indent="0">
              <a:buNone/>
            </a:pPr>
            <a:r>
              <a:rPr lang="en-IN" sz="2000" dirty="0" err="1">
                <a:latin typeface="Times New Roman" panose="02020603050405020304" pitchFamily="18" charset="0"/>
                <a:cs typeface="Times New Roman" panose="02020603050405020304" pitchFamily="18" charset="0"/>
              </a:rPr>
              <a:t>JTextArea</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textArea_area</a:t>
            </a:r>
            <a:r>
              <a:rPr lang="en-IN" sz="2000" dirty="0">
                <a:latin typeface="Times New Roman" panose="02020603050405020304" pitchFamily="18" charset="0"/>
                <a:cs typeface="Times New Roman" panose="02020603050405020304" pitchFamily="18" charset="0"/>
              </a:rPr>
              <a:t>=new </a:t>
            </a:r>
            <a:r>
              <a:rPr lang="en-IN" sz="2000" dirty="0" err="1">
                <a:latin typeface="Times New Roman" panose="02020603050405020304" pitchFamily="18" charset="0"/>
                <a:cs typeface="Times New Roman" panose="02020603050405020304" pitchFamily="18" charset="0"/>
              </a:rPr>
              <a:t>JTextArea</a:t>
            </a:r>
            <a:r>
              <a:rPr lang="en-IN" sz="2000" dirty="0">
                <a:latin typeface="Times New Roman" panose="02020603050405020304" pitchFamily="18" charset="0"/>
                <a:cs typeface="Times New Roman" panose="02020603050405020304" pitchFamily="18" charset="0"/>
              </a:rPr>
              <a:t>("Ninja! please write something in the text area.");</a:t>
            </a:r>
          </a:p>
          <a:p>
            <a:pPr marL="0" indent="0">
              <a:buNone/>
            </a:pPr>
            <a:r>
              <a:rPr lang="en-IN" sz="2000" dirty="0">
                <a:latin typeface="Times New Roman" panose="02020603050405020304" pitchFamily="18" charset="0"/>
                <a:cs typeface="Times New Roman" panose="02020603050405020304" pitchFamily="18" charset="0"/>
              </a:rPr>
              <a:t>The </a:t>
            </a:r>
            <a:r>
              <a:rPr lang="en-IN" sz="2000" dirty="0" err="1">
                <a:latin typeface="Times New Roman" panose="02020603050405020304" pitchFamily="18" charset="0"/>
                <a:cs typeface="Times New Roman" panose="02020603050405020304" pitchFamily="18" charset="0"/>
              </a:rPr>
              <a:t>JTextArea</a:t>
            </a:r>
            <a:r>
              <a:rPr lang="en-IN" sz="2000" dirty="0">
                <a:latin typeface="Times New Roman" panose="02020603050405020304" pitchFamily="18" charset="0"/>
                <a:cs typeface="Times New Roman" panose="02020603050405020304" pitchFamily="18" charset="0"/>
              </a:rPr>
              <a:t> Contains four constructors. They are as follows:</a:t>
            </a:r>
          </a:p>
          <a:p>
            <a:pPr marL="514350" indent="-514350">
              <a:buFont typeface="+mj-lt"/>
              <a:buAutoNum type="arabicPeriod"/>
            </a:pPr>
            <a:r>
              <a:rPr lang="en-IN" sz="2000" dirty="0" err="1">
                <a:latin typeface="Times New Roman" panose="02020603050405020304" pitchFamily="18" charset="0"/>
                <a:cs typeface="Times New Roman" panose="02020603050405020304" pitchFamily="18" charset="0"/>
              </a:rPr>
              <a:t>JTextArea</a:t>
            </a:r>
            <a:r>
              <a:rPr lang="en-IN" sz="2000" dirty="0">
                <a:latin typeface="Times New Roman" panose="02020603050405020304" pitchFamily="18" charset="0"/>
                <a:cs typeface="Times New Roman" panose="02020603050405020304" pitchFamily="18" charset="0"/>
              </a:rPr>
              <a:t>()</a:t>
            </a:r>
          </a:p>
          <a:p>
            <a:pPr marL="514350" indent="-514350">
              <a:buFont typeface="+mj-lt"/>
              <a:buAutoNum type="arabicPeriod"/>
            </a:pPr>
            <a:r>
              <a:rPr lang="en-IN" sz="2000" dirty="0" err="1">
                <a:latin typeface="Times New Roman" panose="02020603050405020304" pitchFamily="18" charset="0"/>
                <a:cs typeface="Times New Roman" panose="02020603050405020304" pitchFamily="18" charset="0"/>
              </a:rPr>
              <a:t>JTextArea</a:t>
            </a:r>
            <a:r>
              <a:rPr lang="en-IN" sz="2000" dirty="0">
                <a:latin typeface="Times New Roman" panose="02020603050405020304" pitchFamily="18" charset="0"/>
                <a:cs typeface="Times New Roman" panose="02020603050405020304" pitchFamily="18" charset="0"/>
              </a:rPr>
              <a:t>(String s)</a:t>
            </a:r>
          </a:p>
          <a:p>
            <a:pPr marL="514350" indent="-514350">
              <a:buFont typeface="+mj-lt"/>
              <a:buAutoNum type="arabicPeriod"/>
            </a:pPr>
            <a:r>
              <a:rPr lang="en-IN" sz="2000" dirty="0" err="1">
                <a:latin typeface="Times New Roman" panose="02020603050405020304" pitchFamily="18" charset="0"/>
                <a:cs typeface="Times New Roman" panose="02020603050405020304" pitchFamily="18" charset="0"/>
              </a:rPr>
              <a:t>JTextArea</a:t>
            </a:r>
            <a:r>
              <a:rPr lang="en-IN" sz="2000" dirty="0">
                <a:latin typeface="Times New Roman" panose="02020603050405020304" pitchFamily="18" charset="0"/>
                <a:cs typeface="Times New Roman" panose="02020603050405020304" pitchFamily="18" charset="0"/>
              </a:rPr>
              <a:t>(int row, int column)</a:t>
            </a:r>
          </a:p>
          <a:p>
            <a:pPr marL="514350" indent="-514350">
              <a:buFont typeface="+mj-lt"/>
              <a:buAutoNum type="arabicPeriod"/>
            </a:pPr>
            <a:r>
              <a:rPr lang="en-IN" sz="2000" dirty="0" err="1">
                <a:latin typeface="Times New Roman" panose="02020603050405020304" pitchFamily="18" charset="0"/>
                <a:cs typeface="Times New Roman" panose="02020603050405020304" pitchFamily="18" charset="0"/>
              </a:rPr>
              <a:t>JTextArea</a:t>
            </a:r>
            <a:r>
              <a:rPr lang="en-IN" sz="2000" dirty="0">
                <a:latin typeface="Times New Roman" panose="02020603050405020304" pitchFamily="18" charset="0"/>
                <a:cs typeface="Times New Roman" panose="02020603050405020304" pitchFamily="18" charset="0"/>
              </a:rPr>
              <a:t>(String s, int row, int column)</a:t>
            </a:r>
          </a:p>
          <a:p>
            <a:pPr marL="0" indent="0">
              <a:buNone/>
            </a:pPr>
            <a:r>
              <a:rPr lang="en-IN" sz="2000" b="1" dirty="0">
                <a:latin typeface="Times New Roman" panose="02020603050405020304" pitchFamily="18" charset="0"/>
                <a:cs typeface="Times New Roman" panose="02020603050405020304" pitchFamily="18" charset="0"/>
              </a:rPr>
              <a:t>Display:</a:t>
            </a:r>
          </a:p>
          <a:p>
            <a:pPr marL="0" indent="0">
              <a:buNone/>
            </a:pPr>
            <a:endParaRPr lang="en-IN" sz="2000" b="1" dirty="0">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xmlns="" id="{D942E1BA-D58D-78D0-12F5-ADC5CAEDC79D}"/>
              </a:ext>
            </a:extLst>
          </p:cNvPr>
          <p:cNvPicPr>
            <a:picLocks noChangeAspect="1"/>
          </p:cNvPicPr>
          <p:nvPr/>
        </p:nvPicPr>
        <p:blipFill>
          <a:blip r:embed="rId2"/>
          <a:stretch>
            <a:fillRect/>
          </a:stretch>
        </p:blipFill>
        <p:spPr>
          <a:xfrm>
            <a:off x="2792697" y="3719722"/>
            <a:ext cx="3584663" cy="2887417"/>
          </a:xfrm>
          <a:prstGeom prst="rect">
            <a:avLst/>
          </a:prstGeom>
        </p:spPr>
      </p:pic>
      <p:sp>
        <p:nvSpPr>
          <p:cNvPr id="4" name="Date Placeholder 5"/>
          <p:cNvSpPr txBox="1">
            <a:spLocks/>
          </p:cNvSpPr>
          <p:nvPr/>
        </p:nvSpPr>
        <p:spPr>
          <a:xfrm>
            <a:off x="0" y="6496050"/>
            <a:ext cx="40386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1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B50BFFBF-F734-44E5-BDDD-7F962E4810AF}" type="datetime1">
              <a:rPr lang="en-IN" smtClean="0">
                <a:solidFill>
                  <a:srgbClr val="0000FF"/>
                </a:solidFill>
                <a:latin typeface="Bookman Old Style" panose="02050604050505020204" pitchFamily="18" charset="0"/>
              </a:rPr>
              <a:pPr/>
              <a:t>28-08-2023</a:t>
            </a:fld>
            <a:endParaRPr lang="en-IN" dirty="0">
              <a:solidFill>
                <a:srgbClr val="0000FF"/>
              </a:solidFill>
              <a:latin typeface="Bookman Old Style" panose="02050604050505020204" pitchFamily="18" charset="0"/>
            </a:endParaRPr>
          </a:p>
        </p:txBody>
      </p:sp>
      <p:sp>
        <p:nvSpPr>
          <p:cNvPr id="5" name="Date Placeholder 5"/>
          <p:cNvSpPr txBox="1">
            <a:spLocks/>
          </p:cNvSpPr>
          <p:nvPr/>
        </p:nvSpPr>
        <p:spPr>
          <a:xfrm>
            <a:off x="4038600" y="6496050"/>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
        <p:nvSpPr>
          <p:cNvPr id="3" name="Slide Number Placeholder 2"/>
          <p:cNvSpPr>
            <a:spLocks noGrp="1"/>
          </p:cNvSpPr>
          <p:nvPr>
            <p:ph type="sldNum" sz="quarter" idx="12"/>
          </p:nvPr>
        </p:nvSpPr>
        <p:spPr/>
        <p:txBody>
          <a:bodyPr/>
          <a:lstStyle/>
          <a:p>
            <a:fld id="{AD7ED525-5088-40CF-8CE0-E4296ADF624B}" type="slidenum">
              <a:rPr lang="en-IN" smtClean="0"/>
              <a:pPr/>
              <a:t>85</a:t>
            </a:fld>
            <a:endParaRPr lang="en-IN"/>
          </a:p>
        </p:txBody>
      </p:sp>
    </p:spTree>
    <p:extLst>
      <p:ext uri="{BB962C8B-B14F-4D97-AF65-F5344CB8AC3E}">
        <p14:creationId xmlns:p14="http://schemas.microsoft.com/office/powerpoint/2010/main" val="25621213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8790B4FA-1527-FB6C-9467-FEAEC38B8C5D}"/>
              </a:ext>
            </a:extLst>
          </p:cNvPr>
          <p:cNvSpPr>
            <a:spLocks noGrp="1"/>
          </p:cNvSpPr>
          <p:nvPr>
            <p:ph idx="1"/>
          </p:nvPr>
        </p:nvSpPr>
        <p:spPr>
          <a:xfrm>
            <a:off x="838200" y="431516"/>
            <a:ext cx="10515600" cy="6143946"/>
          </a:xfrm>
        </p:spPr>
        <p:txBody>
          <a:bodyPr>
            <a:noAutofit/>
          </a:bodyPr>
          <a:lstStyle/>
          <a:p>
            <a:pPr marL="0" indent="0">
              <a:buNone/>
            </a:pPr>
            <a:r>
              <a:rPr lang="en-IN" sz="2400" b="1" dirty="0" err="1">
                <a:latin typeface="Times New Roman" panose="02020603050405020304" pitchFamily="18" charset="0"/>
                <a:cs typeface="Times New Roman" panose="02020603050405020304" pitchFamily="18" charset="0"/>
              </a:rPr>
              <a:t>JPasswordField</a:t>
            </a:r>
            <a:endParaRPr lang="en-IN" sz="2400" b="1" dirty="0">
              <a:latin typeface="Times New Roman" panose="02020603050405020304" pitchFamily="18" charset="0"/>
              <a:cs typeface="Times New Roman" panose="02020603050405020304" pitchFamily="18" charset="0"/>
            </a:endParaRPr>
          </a:p>
          <a:p>
            <a:r>
              <a:rPr lang="en-IN" sz="2400" dirty="0">
                <a:latin typeface="Times New Roman" panose="02020603050405020304" pitchFamily="18" charset="0"/>
                <a:cs typeface="Times New Roman" panose="02020603050405020304" pitchFamily="18" charset="0"/>
              </a:rPr>
              <a:t>In Java, the Swing toolkit contains a </a:t>
            </a:r>
            <a:r>
              <a:rPr lang="en-IN" sz="2400" dirty="0" err="1">
                <a:latin typeface="Times New Roman" panose="02020603050405020304" pitchFamily="18" charset="0"/>
                <a:cs typeface="Times New Roman" panose="02020603050405020304" pitchFamily="18" charset="0"/>
              </a:rPr>
              <a:t>JPasswordField</a:t>
            </a:r>
            <a:r>
              <a:rPr lang="en-IN" sz="2400" dirty="0">
                <a:latin typeface="Times New Roman" panose="02020603050405020304" pitchFamily="18" charset="0"/>
                <a:cs typeface="Times New Roman" panose="02020603050405020304" pitchFamily="18" charset="0"/>
              </a:rPr>
              <a:t> Class.</a:t>
            </a:r>
          </a:p>
          <a:p>
            <a:r>
              <a:rPr lang="en-IN" sz="2400" dirty="0">
                <a:latin typeface="Times New Roman" panose="02020603050405020304" pitchFamily="18" charset="0"/>
                <a:cs typeface="Times New Roman" panose="02020603050405020304" pitchFamily="18" charset="0"/>
              </a:rPr>
              <a:t> It is under package </a:t>
            </a:r>
            <a:r>
              <a:rPr lang="en-IN" sz="2400" dirty="0" err="1">
                <a:latin typeface="Times New Roman" panose="02020603050405020304" pitchFamily="18" charset="0"/>
                <a:cs typeface="Times New Roman" panose="02020603050405020304" pitchFamily="18" charset="0"/>
              </a:rPr>
              <a:t>javax.swing.JPasswordField</a:t>
            </a:r>
            <a:r>
              <a:rPr lang="en-IN" sz="2400" dirty="0">
                <a:latin typeface="Times New Roman" panose="02020603050405020304" pitchFamily="18" charset="0"/>
                <a:cs typeface="Times New Roman" panose="02020603050405020304" pitchFamily="18" charset="0"/>
              </a:rPr>
              <a:t> class. </a:t>
            </a:r>
          </a:p>
          <a:p>
            <a:r>
              <a:rPr lang="en-IN" sz="2400" dirty="0">
                <a:latin typeface="Times New Roman" panose="02020603050405020304" pitchFamily="18" charset="0"/>
                <a:cs typeface="Times New Roman" panose="02020603050405020304" pitchFamily="18" charset="0"/>
              </a:rPr>
              <a:t>It is specifically used for the password, and we can edit them.</a:t>
            </a:r>
          </a:p>
          <a:p>
            <a:pPr marL="0" indent="0">
              <a:buNone/>
            </a:pPr>
            <a:r>
              <a:rPr lang="en-IN" sz="2400" b="1" dirty="0">
                <a:latin typeface="Times New Roman" panose="02020603050405020304" pitchFamily="18" charset="0"/>
                <a:cs typeface="Times New Roman" panose="02020603050405020304" pitchFamily="18" charset="0"/>
              </a:rPr>
              <a:t>Declaration:</a:t>
            </a:r>
          </a:p>
          <a:p>
            <a:pPr marL="0" indent="0">
              <a:buNone/>
            </a:pPr>
            <a:r>
              <a:rPr lang="en-IN" sz="2400" dirty="0">
                <a:latin typeface="Times New Roman" panose="02020603050405020304" pitchFamily="18" charset="0"/>
                <a:cs typeface="Times New Roman" panose="02020603050405020304" pitchFamily="18" charset="0"/>
              </a:rPr>
              <a:t>public class </a:t>
            </a:r>
            <a:r>
              <a:rPr lang="en-IN" sz="2400" dirty="0" err="1">
                <a:latin typeface="Times New Roman" panose="02020603050405020304" pitchFamily="18" charset="0"/>
                <a:cs typeface="Times New Roman" panose="02020603050405020304" pitchFamily="18" charset="0"/>
              </a:rPr>
              <a:t>JPasswordField</a:t>
            </a:r>
            <a:r>
              <a:rPr lang="en-IN" sz="2400" dirty="0">
                <a:latin typeface="Times New Roman" panose="02020603050405020304" pitchFamily="18" charset="0"/>
                <a:cs typeface="Times New Roman" panose="02020603050405020304" pitchFamily="18" charset="0"/>
              </a:rPr>
              <a:t> extends </a:t>
            </a:r>
            <a:r>
              <a:rPr lang="en-IN" sz="2400" dirty="0" err="1">
                <a:latin typeface="Times New Roman" panose="02020603050405020304" pitchFamily="18" charset="0"/>
                <a:cs typeface="Times New Roman" panose="02020603050405020304" pitchFamily="18" charset="0"/>
              </a:rPr>
              <a:t>JTextField</a:t>
            </a:r>
            <a:endParaRPr lang="en-IN" sz="2400" dirty="0">
              <a:latin typeface="Times New Roman" panose="02020603050405020304" pitchFamily="18" charset="0"/>
              <a:cs typeface="Times New Roman" panose="02020603050405020304" pitchFamily="18" charset="0"/>
            </a:endParaRPr>
          </a:p>
          <a:p>
            <a:pPr marL="0" indent="0">
              <a:buNone/>
            </a:pPr>
            <a:r>
              <a:rPr lang="en-IN" sz="2400" b="1" dirty="0">
                <a:latin typeface="Times New Roman" panose="02020603050405020304" pitchFamily="18" charset="0"/>
                <a:cs typeface="Times New Roman" panose="02020603050405020304" pitchFamily="18" charset="0"/>
              </a:rPr>
              <a:t>Syntax:</a:t>
            </a:r>
          </a:p>
          <a:p>
            <a:pPr marL="0" indent="0">
              <a:buNone/>
            </a:pPr>
            <a:r>
              <a:rPr lang="en-IN" sz="2400" dirty="0" err="1">
                <a:latin typeface="Times New Roman" panose="02020603050405020304" pitchFamily="18" charset="0"/>
                <a:cs typeface="Times New Roman" panose="02020603050405020304" pitchFamily="18" charset="0"/>
              </a:rPr>
              <a:t>JPasswordField</a:t>
            </a:r>
            <a:r>
              <a:rPr lang="en-IN" sz="2400" dirty="0">
                <a:latin typeface="Times New Roman" panose="02020603050405020304" pitchFamily="18" charset="0"/>
                <a:cs typeface="Times New Roman" panose="02020603050405020304" pitchFamily="18" charset="0"/>
              </a:rPr>
              <a:t> password = new </a:t>
            </a:r>
            <a:r>
              <a:rPr lang="en-IN" sz="2400" dirty="0" err="1">
                <a:latin typeface="Times New Roman" panose="02020603050405020304" pitchFamily="18" charset="0"/>
                <a:cs typeface="Times New Roman" panose="02020603050405020304" pitchFamily="18" charset="0"/>
              </a:rPr>
              <a:t>JPasswordField</a:t>
            </a:r>
            <a:r>
              <a:rPr lang="en-IN" sz="2400" dirty="0">
                <a:latin typeface="Times New Roman" panose="02020603050405020304" pitchFamily="18" charset="0"/>
                <a:cs typeface="Times New Roman" panose="02020603050405020304" pitchFamily="18" charset="0"/>
              </a:rPr>
              <a:t>();</a:t>
            </a:r>
          </a:p>
          <a:p>
            <a:pPr marL="0" indent="0">
              <a:buNone/>
            </a:pPr>
            <a:r>
              <a:rPr lang="en-IN" sz="2400" dirty="0">
                <a:latin typeface="Times New Roman" panose="02020603050405020304" pitchFamily="18" charset="0"/>
                <a:cs typeface="Times New Roman" panose="02020603050405020304" pitchFamily="18" charset="0"/>
              </a:rPr>
              <a:t> The </a:t>
            </a:r>
            <a:r>
              <a:rPr lang="en-IN" sz="2400" dirty="0" err="1">
                <a:latin typeface="Times New Roman" panose="02020603050405020304" pitchFamily="18" charset="0"/>
                <a:cs typeface="Times New Roman" panose="02020603050405020304" pitchFamily="18" charset="0"/>
              </a:rPr>
              <a:t>JPasswordFieldContains</a:t>
            </a:r>
            <a:r>
              <a:rPr lang="en-IN" sz="2400" dirty="0">
                <a:latin typeface="Times New Roman" panose="02020603050405020304" pitchFamily="18" charset="0"/>
                <a:cs typeface="Times New Roman" panose="02020603050405020304" pitchFamily="18" charset="0"/>
              </a:rPr>
              <a:t> 4 constructors. They are as follows:</a:t>
            </a:r>
          </a:p>
          <a:p>
            <a:r>
              <a:rPr lang="en-IN" sz="2400" dirty="0" err="1">
                <a:latin typeface="Times New Roman" panose="02020603050405020304" pitchFamily="18" charset="0"/>
                <a:cs typeface="Times New Roman" panose="02020603050405020304" pitchFamily="18" charset="0"/>
              </a:rPr>
              <a:t>JPasswordField</a:t>
            </a:r>
            <a:r>
              <a:rPr lang="en-IN" sz="2400" dirty="0">
                <a:latin typeface="Times New Roman" panose="02020603050405020304" pitchFamily="18" charset="0"/>
                <a:cs typeface="Times New Roman" panose="02020603050405020304" pitchFamily="18" charset="0"/>
              </a:rPr>
              <a:t>()</a:t>
            </a:r>
          </a:p>
          <a:p>
            <a:r>
              <a:rPr lang="en-IN" sz="2400" dirty="0" err="1">
                <a:latin typeface="Times New Roman" panose="02020603050405020304" pitchFamily="18" charset="0"/>
                <a:cs typeface="Times New Roman" panose="02020603050405020304" pitchFamily="18" charset="0"/>
              </a:rPr>
              <a:t>JPasswordField</a:t>
            </a:r>
            <a:r>
              <a:rPr lang="en-IN" sz="2400" dirty="0">
                <a:latin typeface="Times New Roman" panose="02020603050405020304" pitchFamily="18" charset="0"/>
                <a:cs typeface="Times New Roman" panose="02020603050405020304" pitchFamily="18" charset="0"/>
              </a:rPr>
              <a:t>(int columns)</a:t>
            </a:r>
          </a:p>
          <a:p>
            <a:r>
              <a:rPr lang="en-IN" sz="2400" dirty="0" err="1">
                <a:latin typeface="Times New Roman" panose="02020603050405020304" pitchFamily="18" charset="0"/>
                <a:cs typeface="Times New Roman" panose="02020603050405020304" pitchFamily="18" charset="0"/>
              </a:rPr>
              <a:t>JPasswordField</a:t>
            </a:r>
            <a:r>
              <a:rPr lang="en-IN" sz="2400" dirty="0">
                <a:latin typeface="Times New Roman" panose="02020603050405020304" pitchFamily="18" charset="0"/>
                <a:cs typeface="Times New Roman" panose="02020603050405020304" pitchFamily="18" charset="0"/>
              </a:rPr>
              <a:t>(String text)</a:t>
            </a:r>
          </a:p>
          <a:p>
            <a:r>
              <a:rPr lang="en-IN" sz="2400" dirty="0" err="1">
                <a:latin typeface="Times New Roman" panose="02020603050405020304" pitchFamily="18" charset="0"/>
                <a:cs typeface="Times New Roman" panose="02020603050405020304" pitchFamily="18" charset="0"/>
              </a:rPr>
              <a:t>JPasswordField</a:t>
            </a:r>
            <a:r>
              <a:rPr lang="en-IN" sz="2400" dirty="0">
                <a:latin typeface="Times New Roman" panose="02020603050405020304" pitchFamily="18" charset="0"/>
                <a:cs typeface="Times New Roman" panose="02020603050405020304" pitchFamily="18" charset="0"/>
              </a:rPr>
              <a:t>(String text, int columns)</a:t>
            </a:r>
          </a:p>
        </p:txBody>
      </p:sp>
      <p:pic>
        <p:nvPicPr>
          <p:cNvPr id="7" name="Picture 6">
            <a:extLst>
              <a:ext uri="{FF2B5EF4-FFF2-40B4-BE49-F238E27FC236}">
                <a16:creationId xmlns:a16="http://schemas.microsoft.com/office/drawing/2014/main" xmlns="" id="{4E2DFF53-E52E-7003-6BBD-5706E0591FA0}"/>
              </a:ext>
            </a:extLst>
          </p:cNvPr>
          <p:cNvPicPr>
            <a:picLocks noChangeAspect="1"/>
          </p:cNvPicPr>
          <p:nvPr/>
        </p:nvPicPr>
        <p:blipFill>
          <a:blip r:embed="rId2"/>
          <a:stretch>
            <a:fillRect/>
          </a:stretch>
        </p:blipFill>
        <p:spPr>
          <a:xfrm>
            <a:off x="7256978" y="5291405"/>
            <a:ext cx="3228975" cy="819150"/>
          </a:xfrm>
          <a:prstGeom prst="rect">
            <a:avLst/>
          </a:prstGeom>
        </p:spPr>
      </p:pic>
      <p:sp>
        <p:nvSpPr>
          <p:cNvPr id="4" name="Date Placeholder 5"/>
          <p:cNvSpPr txBox="1">
            <a:spLocks/>
          </p:cNvSpPr>
          <p:nvPr/>
        </p:nvSpPr>
        <p:spPr>
          <a:xfrm>
            <a:off x="0" y="6496050"/>
            <a:ext cx="40386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1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B50BFFBF-F734-44E5-BDDD-7F962E4810AF}" type="datetime1">
              <a:rPr lang="en-IN" smtClean="0">
                <a:solidFill>
                  <a:srgbClr val="0000FF"/>
                </a:solidFill>
                <a:latin typeface="Bookman Old Style" panose="02050604050505020204" pitchFamily="18" charset="0"/>
              </a:rPr>
              <a:pPr/>
              <a:t>28-08-2023</a:t>
            </a:fld>
            <a:endParaRPr lang="en-IN" dirty="0">
              <a:solidFill>
                <a:srgbClr val="0000FF"/>
              </a:solidFill>
              <a:latin typeface="Bookman Old Style" panose="02050604050505020204" pitchFamily="18" charset="0"/>
            </a:endParaRPr>
          </a:p>
        </p:txBody>
      </p:sp>
      <p:sp>
        <p:nvSpPr>
          <p:cNvPr id="5" name="Date Placeholder 5"/>
          <p:cNvSpPr txBox="1">
            <a:spLocks/>
          </p:cNvSpPr>
          <p:nvPr/>
        </p:nvSpPr>
        <p:spPr>
          <a:xfrm>
            <a:off x="4038600" y="6492875"/>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
        <p:nvSpPr>
          <p:cNvPr id="3" name="Slide Number Placeholder 2"/>
          <p:cNvSpPr>
            <a:spLocks noGrp="1"/>
          </p:cNvSpPr>
          <p:nvPr>
            <p:ph type="sldNum" sz="quarter" idx="12"/>
          </p:nvPr>
        </p:nvSpPr>
        <p:spPr/>
        <p:txBody>
          <a:bodyPr/>
          <a:lstStyle/>
          <a:p>
            <a:fld id="{AD7ED525-5088-40CF-8CE0-E4296ADF624B}" type="slidenum">
              <a:rPr lang="en-IN" smtClean="0"/>
              <a:pPr/>
              <a:t>86</a:t>
            </a:fld>
            <a:endParaRPr lang="en-IN"/>
          </a:p>
        </p:txBody>
      </p:sp>
    </p:spTree>
    <p:extLst>
      <p:ext uri="{BB962C8B-B14F-4D97-AF65-F5344CB8AC3E}">
        <p14:creationId xmlns:p14="http://schemas.microsoft.com/office/powerpoint/2010/main" val="94189065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E7047FF0-16E0-C54C-274F-9780A0222196}"/>
              </a:ext>
            </a:extLst>
          </p:cNvPr>
          <p:cNvSpPr>
            <a:spLocks noGrp="1"/>
          </p:cNvSpPr>
          <p:nvPr>
            <p:ph idx="1"/>
          </p:nvPr>
        </p:nvSpPr>
        <p:spPr>
          <a:xfrm>
            <a:off x="838199" y="719190"/>
            <a:ext cx="11254483" cy="5917916"/>
          </a:xfrm>
        </p:spPr>
        <p:txBody>
          <a:bodyPr>
            <a:normAutofit/>
          </a:bodyPr>
          <a:lstStyle/>
          <a:p>
            <a:pPr marL="0" indent="0" algn="just">
              <a:buNone/>
            </a:pPr>
            <a:r>
              <a:rPr lang="en-US" sz="2400" b="1" dirty="0" err="1"/>
              <a:t>JTable</a:t>
            </a:r>
            <a:endParaRPr lang="en-US" sz="2400" b="1" dirty="0"/>
          </a:p>
          <a:p>
            <a:pPr algn="just"/>
            <a:r>
              <a:rPr lang="en-US" sz="2400" dirty="0"/>
              <a:t>In Java, the Swing toolkit contains a </a:t>
            </a:r>
            <a:r>
              <a:rPr lang="en-US" sz="2400" dirty="0" err="1"/>
              <a:t>JTable</a:t>
            </a:r>
            <a:r>
              <a:rPr lang="en-US" sz="2400" dirty="0"/>
              <a:t> Class. </a:t>
            </a:r>
          </a:p>
          <a:p>
            <a:pPr algn="just"/>
            <a:r>
              <a:rPr lang="en-US" sz="2400" dirty="0"/>
              <a:t>It is under package </a:t>
            </a:r>
            <a:r>
              <a:rPr lang="en-US" sz="2400" dirty="0" err="1"/>
              <a:t>javax.swing.JTable</a:t>
            </a:r>
            <a:r>
              <a:rPr lang="en-US" sz="2400" dirty="0"/>
              <a:t> class. </a:t>
            </a:r>
          </a:p>
          <a:p>
            <a:pPr algn="just"/>
            <a:r>
              <a:rPr lang="en-US" sz="2400" dirty="0"/>
              <a:t>It is used to draw a table to display data.</a:t>
            </a:r>
          </a:p>
          <a:p>
            <a:pPr marL="0" indent="0" algn="just">
              <a:buNone/>
            </a:pPr>
            <a:r>
              <a:rPr lang="en-US" sz="2400" b="1" dirty="0"/>
              <a:t>Syntax:</a:t>
            </a:r>
            <a:endParaRPr lang="en-US" sz="2400" dirty="0"/>
          </a:p>
          <a:p>
            <a:pPr marL="0" indent="0" algn="just">
              <a:buNone/>
            </a:pPr>
            <a:r>
              <a:rPr lang="en-US" sz="2400" dirty="0" err="1"/>
              <a:t>JTable</a:t>
            </a:r>
            <a:r>
              <a:rPr lang="en-US" sz="2400" dirty="0"/>
              <a:t> table = new </a:t>
            </a:r>
            <a:r>
              <a:rPr lang="en-US" sz="2400" dirty="0" err="1"/>
              <a:t>JTable</a:t>
            </a:r>
            <a:r>
              <a:rPr lang="en-US" sz="2400" dirty="0"/>
              <a:t>(</a:t>
            </a:r>
            <a:r>
              <a:rPr lang="en-US" sz="2400" dirty="0" err="1"/>
              <a:t>table_data</a:t>
            </a:r>
            <a:r>
              <a:rPr lang="en-US" sz="2400" dirty="0"/>
              <a:t>, </a:t>
            </a:r>
            <a:r>
              <a:rPr lang="en-US" sz="2400" dirty="0" err="1"/>
              <a:t>table_column</a:t>
            </a:r>
            <a:r>
              <a:rPr lang="en-US" sz="2400" dirty="0"/>
              <a:t>);</a:t>
            </a:r>
          </a:p>
          <a:p>
            <a:pPr marL="0" indent="0" algn="just">
              <a:buNone/>
            </a:pPr>
            <a:r>
              <a:rPr lang="en-US" sz="2400" dirty="0"/>
              <a:t>The </a:t>
            </a:r>
            <a:r>
              <a:rPr lang="en-US" sz="2400" dirty="0" err="1"/>
              <a:t>JTable</a:t>
            </a:r>
            <a:r>
              <a:rPr lang="en-US" sz="2400" dirty="0"/>
              <a:t> contains two constructors. They are as follows:</a:t>
            </a:r>
          </a:p>
          <a:p>
            <a:pPr marL="514350" indent="-514350" algn="just">
              <a:buFont typeface="+mj-lt"/>
              <a:buAutoNum type="arabicPeriod"/>
            </a:pPr>
            <a:r>
              <a:rPr lang="en-US" sz="2400" dirty="0" err="1"/>
              <a:t>JTable</a:t>
            </a:r>
            <a:r>
              <a:rPr lang="en-US" sz="2400" dirty="0"/>
              <a:t>()</a:t>
            </a:r>
          </a:p>
          <a:p>
            <a:pPr marL="514350" indent="-514350" algn="just">
              <a:buFont typeface="+mj-lt"/>
              <a:buAutoNum type="arabicPeriod"/>
            </a:pPr>
            <a:r>
              <a:rPr lang="en-US" sz="2400" dirty="0" err="1"/>
              <a:t>JTable</a:t>
            </a:r>
            <a:r>
              <a:rPr lang="en-US" sz="2400" dirty="0"/>
              <a:t>(Object[][] rows, Object[] columns)</a:t>
            </a:r>
            <a:endParaRPr lang="en-IN" sz="2400" dirty="0"/>
          </a:p>
        </p:txBody>
      </p:sp>
      <p:pic>
        <p:nvPicPr>
          <p:cNvPr id="6" name="Picture 5">
            <a:extLst>
              <a:ext uri="{FF2B5EF4-FFF2-40B4-BE49-F238E27FC236}">
                <a16:creationId xmlns:a16="http://schemas.microsoft.com/office/drawing/2014/main" xmlns="" id="{19286048-E399-69FF-51D2-DD7FDA8A4BDF}"/>
              </a:ext>
            </a:extLst>
          </p:cNvPr>
          <p:cNvPicPr>
            <a:picLocks noChangeAspect="1"/>
          </p:cNvPicPr>
          <p:nvPr/>
        </p:nvPicPr>
        <p:blipFill>
          <a:blip r:embed="rId2"/>
          <a:stretch>
            <a:fillRect/>
          </a:stretch>
        </p:blipFill>
        <p:spPr>
          <a:xfrm>
            <a:off x="6678202" y="4150082"/>
            <a:ext cx="5167901" cy="2121899"/>
          </a:xfrm>
          <a:prstGeom prst="rect">
            <a:avLst/>
          </a:prstGeom>
        </p:spPr>
      </p:pic>
      <p:sp>
        <p:nvSpPr>
          <p:cNvPr id="4" name="Date Placeholder 5"/>
          <p:cNvSpPr txBox="1">
            <a:spLocks/>
          </p:cNvSpPr>
          <p:nvPr/>
        </p:nvSpPr>
        <p:spPr>
          <a:xfrm>
            <a:off x="0" y="6496050"/>
            <a:ext cx="40386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1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B50BFFBF-F734-44E5-BDDD-7F962E4810AF}" type="datetime1">
              <a:rPr lang="en-IN" smtClean="0">
                <a:solidFill>
                  <a:srgbClr val="0000FF"/>
                </a:solidFill>
                <a:latin typeface="Bookman Old Style" panose="02050604050505020204" pitchFamily="18" charset="0"/>
              </a:rPr>
              <a:pPr/>
              <a:t>28-08-2023</a:t>
            </a:fld>
            <a:endParaRPr lang="en-IN" dirty="0">
              <a:solidFill>
                <a:srgbClr val="0000FF"/>
              </a:solidFill>
              <a:latin typeface="Bookman Old Style" panose="02050604050505020204" pitchFamily="18" charset="0"/>
            </a:endParaRPr>
          </a:p>
        </p:txBody>
      </p:sp>
      <p:sp>
        <p:nvSpPr>
          <p:cNvPr id="5" name="Date Placeholder 5"/>
          <p:cNvSpPr txBox="1">
            <a:spLocks/>
          </p:cNvSpPr>
          <p:nvPr/>
        </p:nvSpPr>
        <p:spPr>
          <a:xfrm>
            <a:off x="4038131" y="6492875"/>
            <a:ext cx="8153869"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
        <p:nvSpPr>
          <p:cNvPr id="3" name="Slide Number Placeholder 2"/>
          <p:cNvSpPr>
            <a:spLocks noGrp="1"/>
          </p:cNvSpPr>
          <p:nvPr>
            <p:ph type="sldNum" sz="quarter" idx="12"/>
          </p:nvPr>
        </p:nvSpPr>
        <p:spPr/>
        <p:txBody>
          <a:bodyPr/>
          <a:lstStyle/>
          <a:p>
            <a:fld id="{AD7ED525-5088-40CF-8CE0-E4296ADF624B}" type="slidenum">
              <a:rPr lang="en-IN" smtClean="0"/>
              <a:pPr/>
              <a:t>87</a:t>
            </a:fld>
            <a:endParaRPr lang="en-IN"/>
          </a:p>
        </p:txBody>
      </p:sp>
    </p:spTree>
    <p:extLst>
      <p:ext uri="{BB962C8B-B14F-4D97-AF65-F5344CB8AC3E}">
        <p14:creationId xmlns:p14="http://schemas.microsoft.com/office/powerpoint/2010/main" val="2809601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27C4A1A7-1EE9-02DB-999E-B0D073BC02F0}"/>
              </a:ext>
            </a:extLst>
          </p:cNvPr>
          <p:cNvSpPr>
            <a:spLocks noGrp="1"/>
          </p:cNvSpPr>
          <p:nvPr>
            <p:ph idx="1"/>
          </p:nvPr>
        </p:nvSpPr>
        <p:spPr>
          <a:xfrm>
            <a:off x="838200" y="102742"/>
            <a:ext cx="10515600" cy="6755258"/>
          </a:xfrm>
        </p:spPr>
        <p:txBody>
          <a:bodyPr>
            <a:noAutofit/>
          </a:bodyPr>
          <a:lstStyle/>
          <a:p>
            <a:pPr marL="0" indent="0">
              <a:buNone/>
            </a:pPr>
            <a:r>
              <a:rPr lang="en-IN" sz="2000" b="1" i="0" dirty="0" err="1">
                <a:solidFill>
                  <a:srgbClr val="000000"/>
                </a:solidFill>
                <a:effectLst/>
                <a:latin typeface="Times New Roman" panose="02020603050405020304" pitchFamily="18" charset="0"/>
                <a:cs typeface="Times New Roman" panose="02020603050405020304" pitchFamily="18" charset="0"/>
              </a:rPr>
              <a:t>JList</a:t>
            </a:r>
            <a:endParaRPr lang="en-IN" sz="2000" b="1" i="0" dirty="0">
              <a:solidFill>
                <a:srgbClr val="000000"/>
              </a:solidFill>
              <a:effectLst/>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In Java, the Swing toolkit contains a </a:t>
            </a:r>
            <a:r>
              <a:rPr lang="en-US" sz="2000" dirty="0" err="1">
                <a:latin typeface="Times New Roman" panose="02020603050405020304" pitchFamily="18" charset="0"/>
                <a:cs typeface="Times New Roman" panose="02020603050405020304" pitchFamily="18" charset="0"/>
              </a:rPr>
              <a:t>JList</a:t>
            </a:r>
            <a:r>
              <a:rPr lang="en-US" sz="2000" dirty="0">
                <a:latin typeface="Times New Roman" panose="02020603050405020304" pitchFamily="18" charset="0"/>
                <a:cs typeface="Times New Roman" panose="02020603050405020304" pitchFamily="18" charset="0"/>
              </a:rPr>
              <a:t> Class. </a:t>
            </a:r>
          </a:p>
          <a:p>
            <a:r>
              <a:rPr lang="en-US" sz="2000" dirty="0">
                <a:latin typeface="Times New Roman" panose="02020603050405020304" pitchFamily="18" charset="0"/>
                <a:cs typeface="Times New Roman" panose="02020603050405020304" pitchFamily="18" charset="0"/>
              </a:rPr>
              <a:t>It is under package </a:t>
            </a:r>
            <a:r>
              <a:rPr lang="en-US" sz="2000" dirty="0" err="1">
                <a:latin typeface="Times New Roman" panose="02020603050405020304" pitchFamily="18" charset="0"/>
                <a:cs typeface="Times New Roman" panose="02020603050405020304" pitchFamily="18" charset="0"/>
              </a:rPr>
              <a:t>javax.swing.JList</a:t>
            </a:r>
            <a:r>
              <a:rPr lang="en-US" sz="2000" dirty="0">
                <a:latin typeface="Times New Roman" panose="02020603050405020304" pitchFamily="18" charset="0"/>
                <a:cs typeface="Times New Roman" panose="02020603050405020304" pitchFamily="18" charset="0"/>
              </a:rPr>
              <a:t> class. </a:t>
            </a:r>
          </a:p>
          <a:p>
            <a:r>
              <a:rPr lang="en-US" sz="2000" dirty="0">
                <a:latin typeface="Times New Roman" panose="02020603050405020304" pitchFamily="18" charset="0"/>
                <a:cs typeface="Times New Roman" panose="02020603050405020304" pitchFamily="18" charset="0"/>
              </a:rPr>
              <a:t>It is used to represent a list of items together. </a:t>
            </a:r>
          </a:p>
          <a:p>
            <a:r>
              <a:rPr lang="en-US" sz="2000" dirty="0">
                <a:latin typeface="Times New Roman" panose="02020603050405020304" pitchFamily="18" charset="0"/>
                <a:cs typeface="Times New Roman" panose="02020603050405020304" pitchFamily="18" charset="0"/>
              </a:rPr>
              <a:t>We can select one or more than one items from the list.</a:t>
            </a:r>
          </a:p>
          <a:p>
            <a:pPr marL="0" indent="0">
              <a:buNone/>
            </a:pPr>
            <a:endParaRPr lang="en-US" sz="2000" b="1" dirty="0">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Declaration:</a:t>
            </a:r>
          </a:p>
          <a:p>
            <a:pPr marL="0" indent="0">
              <a:buNone/>
            </a:pPr>
            <a:r>
              <a:rPr lang="en-US" sz="2000" dirty="0">
                <a:latin typeface="Times New Roman" panose="02020603050405020304" pitchFamily="18" charset="0"/>
                <a:cs typeface="Times New Roman" panose="02020603050405020304" pitchFamily="18" charset="0"/>
              </a:rPr>
              <a:t>public class </a:t>
            </a:r>
            <a:r>
              <a:rPr lang="en-US" sz="2000" dirty="0" err="1">
                <a:latin typeface="Times New Roman" panose="02020603050405020304" pitchFamily="18" charset="0"/>
                <a:cs typeface="Times New Roman" panose="02020603050405020304" pitchFamily="18" charset="0"/>
              </a:rPr>
              <a:t>JList</a:t>
            </a:r>
            <a:r>
              <a:rPr lang="en-US" sz="2000" dirty="0">
                <a:latin typeface="Times New Roman" panose="02020603050405020304" pitchFamily="18" charset="0"/>
                <a:cs typeface="Times New Roman" panose="02020603050405020304" pitchFamily="18" charset="0"/>
              </a:rPr>
              <a:t> extends </a:t>
            </a:r>
            <a:r>
              <a:rPr lang="en-US" sz="2000" dirty="0" err="1">
                <a:latin typeface="Times New Roman" panose="02020603050405020304" pitchFamily="18" charset="0"/>
                <a:cs typeface="Times New Roman" panose="02020603050405020304" pitchFamily="18" charset="0"/>
              </a:rPr>
              <a:t>JComponent</a:t>
            </a:r>
            <a:r>
              <a:rPr lang="en-US" sz="2000" dirty="0">
                <a:latin typeface="Times New Roman" panose="02020603050405020304" pitchFamily="18" charset="0"/>
                <a:cs typeface="Times New Roman" panose="02020603050405020304" pitchFamily="18" charset="0"/>
              </a:rPr>
              <a:t> implements Scrollable, Accessible</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US" sz="2000" b="1" dirty="0">
                <a:latin typeface="Times New Roman" panose="02020603050405020304" pitchFamily="18" charset="0"/>
                <a:cs typeface="Times New Roman" panose="02020603050405020304" pitchFamily="18" charset="0"/>
              </a:rPr>
              <a:t>Syntax:</a:t>
            </a:r>
            <a:endParaRPr lang="en-US" sz="2000" dirty="0">
              <a:latin typeface="Times New Roman" panose="02020603050405020304" pitchFamily="18" charset="0"/>
              <a:cs typeface="Times New Roman" panose="02020603050405020304" pitchFamily="18" charset="0"/>
            </a:endParaRPr>
          </a:p>
          <a:p>
            <a:pPr marL="0" indent="0">
              <a:buNone/>
            </a:pPr>
            <a:r>
              <a:rPr lang="en-US" sz="2000" dirty="0" err="1">
                <a:latin typeface="Times New Roman" panose="02020603050405020304" pitchFamily="18" charset="0"/>
                <a:cs typeface="Times New Roman" panose="02020603050405020304" pitchFamily="18" charset="0"/>
              </a:rPr>
              <a:t>DefaultListModel</a:t>
            </a:r>
            <a:r>
              <a:rPr lang="en-US" sz="2000" dirty="0">
                <a:latin typeface="Times New Roman" panose="02020603050405020304" pitchFamily="18" charset="0"/>
                <a:cs typeface="Times New Roman" panose="02020603050405020304" pitchFamily="18" charset="0"/>
              </a:rPr>
              <a:t>&lt;String&gt; list1 = new </a:t>
            </a:r>
            <a:r>
              <a:rPr lang="en-US" sz="2000" dirty="0" err="1">
                <a:latin typeface="Times New Roman" panose="02020603050405020304" pitchFamily="18" charset="0"/>
                <a:cs typeface="Times New Roman" panose="02020603050405020304" pitchFamily="18" charset="0"/>
              </a:rPr>
              <a:t>DefaultListModel</a:t>
            </a:r>
            <a:r>
              <a:rPr lang="en-US" sz="2000" dirty="0">
                <a:latin typeface="Times New Roman" panose="02020603050405020304" pitchFamily="18" charset="0"/>
                <a:cs typeface="Times New Roman" panose="02020603050405020304" pitchFamily="18" charset="0"/>
              </a:rPr>
              <a:t>&lt;&gt;();</a:t>
            </a:r>
          </a:p>
          <a:p>
            <a:pPr marL="0" indent="0">
              <a:buNone/>
            </a:pPr>
            <a:r>
              <a:rPr lang="en-US" sz="2000" dirty="0">
                <a:latin typeface="Times New Roman" panose="02020603050405020304" pitchFamily="18" charset="0"/>
                <a:cs typeface="Times New Roman" panose="02020603050405020304" pitchFamily="18" charset="0"/>
              </a:rPr>
              <a:t>list1.addElement("Apple");  </a:t>
            </a:r>
          </a:p>
          <a:p>
            <a:pPr marL="0" indent="0">
              <a:buNone/>
            </a:pPr>
            <a:r>
              <a:rPr lang="en-US" sz="2000" dirty="0">
                <a:latin typeface="Times New Roman" panose="02020603050405020304" pitchFamily="18" charset="0"/>
                <a:cs typeface="Times New Roman" panose="02020603050405020304" pitchFamily="18" charset="0"/>
              </a:rPr>
              <a:t>list1.addElement("Orange");  </a:t>
            </a:r>
          </a:p>
          <a:p>
            <a:pPr marL="0" indent="0">
              <a:buNone/>
            </a:pPr>
            <a:r>
              <a:rPr lang="en-US" sz="2000" dirty="0">
                <a:latin typeface="Times New Roman" panose="02020603050405020304" pitchFamily="18" charset="0"/>
                <a:cs typeface="Times New Roman" panose="02020603050405020304" pitchFamily="18" charset="0"/>
              </a:rPr>
              <a:t>list1.addElement("Banan");  </a:t>
            </a:r>
          </a:p>
          <a:p>
            <a:pPr marL="0" indent="0">
              <a:buNone/>
            </a:pPr>
            <a:r>
              <a:rPr lang="en-US" sz="2000" dirty="0">
                <a:latin typeface="Times New Roman" panose="02020603050405020304" pitchFamily="18" charset="0"/>
                <a:cs typeface="Times New Roman" panose="02020603050405020304" pitchFamily="18" charset="0"/>
              </a:rPr>
              <a:t>list1.addElement("Grape");</a:t>
            </a:r>
          </a:p>
          <a:p>
            <a:pPr marL="0" indent="0">
              <a:buNone/>
            </a:pPr>
            <a:r>
              <a:rPr lang="en-US" sz="2000" dirty="0" err="1">
                <a:latin typeface="Times New Roman" panose="02020603050405020304" pitchFamily="18" charset="0"/>
                <a:cs typeface="Times New Roman" panose="02020603050405020304" pitchFamily="18" charset="0"/>
              </a:rPr>
              <a:t>JList</a:t>
            </a:r>
            <a:r>
              <a:rPr lang="en-US" sz="2000" dirty="0">
                <a:latin typeface="Times New Roman" panose="02020603050405020304" pitchFamily="18" charset="0"/>
                <a:cs typeface="Times New Roman" panose="02020603050405020304" pitchFamily="18" charset="0"/>
              </a:rPr>
              <a:t>&lt;String&gt; list_1 = new </a:t>
            </a:r>
            <a:r>
              <a:rPr lang="en-US" sz="2000" dirty="0" err="1">
                <a:latin typeface="Times New Roman" panose="02020603050405020304" pitchFamily="18" charset="0"/>
                <a:cs typeface="Times New Roman" panose="02020603050405020304" pitchFamily="18" charset="0"/>
              </a:rPr>
              <a:t>JList</a:t>
            </a:r>
            <a:r>
              <a:rPr lang="en-US" sz="2000" dirty="0">
                <a:latin typeface="Times New Roman" panose="02020603050405020304" pitchFamily="18" charset="0"/>
                <a:cs typeface="Times New Roman" panose="02020603050405020304" pitchFamily="18" charset="0"/>
              </a:rPr>
              <a:t>&lt;&gt;(list1);</a:t>
            </a:r>
          </a:p>
        </p:txBody>
      </p:sp>
      <p:sp>
        <p:nvSpPr>
          <p:cNvPr id="3" name="Date Placeholder 5"/>
          <p:cNvSpPr txBox="1">
            <a:spLocks/>
          </p:cNvSpPr>
          <p:nvPr/>
        </p:nvSpPr>
        <p:spPr>
          <a:xfrm>
            <a:off x="0" y="6496050"/>
            <a:ext cx="40386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1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B50BFFBF-F734-44E5-BDDD-7F962E4810AF}" type="datetime1">
              <a:rPr lang="en-IN" smtClean="0">
                <a:solidFill>
                  <a:srgbClr val="0000FF"/>
                </a:solidFill>
                <a:latin typeface="Bookman Old Style" panose="02050604050505020204" pitchFamily="18" charset="0"/>
              </a:rPr>
              <a:pPr/>
              <a:t>28-08-2023</a:t>
            </a:fld>
            <a:endParaRPr lang="en-IN" dirty="0">
              <a:solidFill>
                <a:srgbClr val="0000FF"/>
              </a:solidFill>
              <a:latin typeface="Bookman Old Style" panose="02050604050505020204" pitchFamily="18" charset="0"/>
            </a:endParaRPr>
          </a:p>
        </p:txBody>
      </p:sp>
      <p:sp>
        <p:nvSpPr>
          <p:cNvPr id="4" name="Date Placeholder 5"/>
          <p:cNvSpPr txBox="1">
            <a:spLocks/>
          </p:cNvSpPr>
          <p:nvPr/>
        </p:nvSpPr>
        <p:spPr>
          <a:xfrm>
            <a:off x="4038600" y="6492875"/>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
        <p:nvSpPr>
          <p:cNvPr id="5" name="Slide Number Placeholder 4"/>
          <p:cNvSpPr>
            <a:spLocks noGrp="1"/>
          </p:cNvSpPr>
          <p:nvPr>
            <p:ph type="sldNum" sz="quarter" idx="12"/>
          </p:nvPr>
        </p:nvSpPr>
        <p:spPr/>
        <p:txBody>
          <a:bodyPr/>
          <a:lstStyle/>
          <a:p>
            <a:fld id="{AD7ED525-5088-40CF-8CE0-E4296ADF624B}" type="slidenum">
              <a:rPr lang="en-IN" smtClean="0"/>
              <a:pPr/>
              <a:t>88</a:t>
            </a:fld>
            <a:endParaRPr lang="en-IN"/>
          </a:p>
        </p:txBody>
      </p:sp>
    </p:spTree>
    <p:extLst>
      <p:ext uri="{BB962C8B-B14F-4D97-AF65-F5344CB8AC3E}">
        <p14:creationId xmlns:p14="http://schemas.microsoft.com/office/powerpoint/2010/main" val="225370848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1B53D142-5B30-05C6-0B1A-0AB127A29CC7}"/>
              </a:ext>
            </a:extLst>
          </p:cNvPr>
          <p:cNvSpPr>
            <a:spLocks noGrp="1"/>
          </p:cNvSpPr>
          <p:nvPr>
            <p:ph idx="1"/>
          </p:nvPr>
        </p:nvSpPr>
        <p:spPr>
          <a:xfrm>
            <a:off x="838200" y="893852"/>
            <a:ext cx="10515600" cy="5079911"/>
          </a:xfrm>
        </p:spPr>
        <p:txBody>
          <a:bodyPr>
            <a:normAutofit/>
          </a:bodyPr>
          <a:lstStyle/>
          <a:p>
            <a:pPr marL="0" indent="0">
              <a:buNone/>
            </a:pPr>
            <a:r>
              <a:rPr lang="en-US" sz="2000" dirty="0">
                <a:latin typeface="Times New Roman" panose="02020603050405020304" pitchFamily="18" charset="0"/>
                <a:cs typeface="Times New Roman" panose="02020603050405020304" pitchFamily="18" charset="0"/>
              </a:rPr>
              <a:t>The </a:t>
            </a:r>
            <a:r>
              <a:rPr lang="en-US" sz="2000" dirty="0" err="1">
                <a:latin typeface="Times New Roman" panose="02020603050405020304" pitchFamily="18" charset="0"/>
                <a:cs typeface="Times New Roman" panose="02020603050405020304" pitchFamily="18" charset="0"/>
              </a:rPr>
              <a:t>JListContains</a:t>
            </a:r>
            <a:r>
              <a:rPr lang="en-US" sz="2000" dirty="0">
                <a:latin typeface="Times New Roman" panose="02020603050405020304" pitchFamily="18" charset="0"/>
                <a:cs typeface="Times New Roman" panose="02020603050405020304" pitchFamily="18" charset="0"/>
              </a:rPr>
              <a:t> 3 constructors. They are as follows:</a:t>
            </a:r>
          </a:p>
          <a:p>
            <a:pPr marL="0" indent="0">
              <a:buNone/>
            </a:pPr>
            <a:r>
              <a:rPr lang="en-US" sz="2000" dirty="0" err="1">
                <a:latin typeface="Times New Roman" panose="02020603050405020304" pitchFamily="18" charset="0"/>
                <a:cs typeface="Times New Roman" panose="02020603050405020304" pitchFamily="18" charset="0"/>
              </a:rPr>
              <a:t>JList</a:t>
            </a:r>
            <a:r>
              <a:rPr lang="en-US" sz="2000" dirty="0">
                <a:latin typeface="Times New Roman" panose="02020603050405020304" pitchFamily="18" charset="0"/>
                <a:cs typeface="Times New Roman" panose="02020603050405020304" pitchFamily="18" charset="0"/>
              </a:rPr>
              <a:t>()</a:t>
            </a:r>
          </a:p>
          <a:p>
            <a:pPr marL="0" indent="0">
              <a:buNone/>
            </a:pPr>
            <a:r>
              <a:rPr lang="en-US" sz="2000" dirty="0" err="1">
                <a:latin typeface="Times New Roman" panose="02020603050405020304" pitchFamily="18" charset="0"/>
                <a:cs typeface="Times New Roman" panose="02020603050405020304" pitchFamily="18" charset="0"/>
              </a:rPr>
              <a:t>JList</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ary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listData</a:t>
            </a:r>
            <a:r>
              <a:rPr lang="en-US" sz="2000" dirty="0">
                <a:latin typeface="Times New Roman" panose="02020603050405020304" pitchFamily="18" charset="0"/>
                <a:cs typeface="Times New Roman" panose="02020603050405020304" pitchFamily="18" charset="0"/>
              </a:rPr>
              <a:t>)</a:t>
            </a:r>
          </a:p>
          <a:p>
            <a:pPr marL="0" indent="0">
              <a:buNone/>
            </a:pPr>
            <a:r>
              <a:rPr lang="en-US" sz="2000" dirty="0" err="1">
                <a:latin typeface="Times New Roman" panose="02020603050405020304" pitchFamily="18" charset="0"/>
                <a:cs typeface="Times New Roman" panose="02020603050405020304" pitchFamily="18" charset="0"/>
              </a:rPr>
              <a:t>JList</a:t>
            </a:r>
            <a:r>
              <a:rPr lang="en-US" sz="2000" dirty="0">
                <a:latin typeface="Times New Roman" panose="02020603050405020304" pitchFamily="18" charset="0"/>
                <a:cs typeface="Times New Roman" panose="02020603050405020304" pitchFamily="18" charset="0"/>
              </a:rPr>
              <a:t>(</a:t>
            </a:r>
            <a:r>
              <a:rPr lang="en-US" sz="2000" dirty="0" err="1">
                <a:latin typeface="Times New Roman" panose="02020603050405020304" pitchFamily="18" charset="0"/>
                <a:cs typeface="Times New Roman" panose="02020603050405020304" pitchFamily="18" charset="0"/>
              </a:rPr>
              <a:t>ListModel</a:t>
            </a:r>
            <a:r>
              <a:rPr lang="en-US" sz="2000" dirty="0">
                <a:latin typeface="Times New Roman" panose="02020603050405020304" pitchFamily="18" charset="0"/>
                <a:cs typeface="Times New Roman" panose="02020603050405020304" pitchFamily="18" charset="0"/>
              </a:rPr>
              <a:t>&lt;</a:t>
            </a:r>
            <a:r>
              <a:rPr lang="en-US" sz="2000" dirty="0" err="1">
                <a:latin typeface="Times New Roman" panose="02020603050405020304" pitchFamily="18" charset="0"/>
                <a:cs typeface="Times New Roman" panose="02020603050405020304" pitchFamily="18" charset="0"/>
              </a:rPr>
              <a:t>ary</a:t>
            </a:r>
            <a:r>
              <a:rPr lang="en-US" sz="2000" dirty="0">
                <a:latin typeface="Times New Roman" panose="02020603050405020304" pitchFamily="18" charset="0"/>
                <a:cs typeface="Times New Roman" panose="02020603050405020304" pitchFamily="18" charset="0"/>
              </a:rPr>
              <a:t>&gt; </a:t>
            </a:r>
            <a:r>
              <a:rPr lang="en-US" sz="2000" dirty="0" err="1">
                <a:latin typeface="Times New Roman" panose="02020603050405020304" pitchFamily="18" charset="0"/>
                <a:cs typeface="Times New Roman" panose="02020603050405020304" pitchFamily="18" charset="0"/>
              </a:rPr>
              <a:t>dataModel</a:t>
            </a:r>
            <a:r>
              <a:rPr lang="en-US" sz="2000" dirty="0">
                <a:latin typeface="Times New Roman" panose="02020603050405020304" pitchFamily="18" charset="0"/>
                <a:cs typeface="Times New Roman" panose="02020603050405020304" pitchFamily="18" charset="0"/>
              </a:rPr>
              <a:t>)</a:t>
            </a:r>
          </a:p>
          <a:p>
            <a:pPr marL="0" indent="0">
              <a:buNone/>
            </a:pPr>
            <a:endParaRPr lang="en-US" sz="2000" dirty="0">
              <a:latin typeface="Times New Roman" panose="02020603050405020304" pitchFamily="18" charset="0"/>
              <a:cs typeface="Times New Roman" panose="02020603050405020304" pitchFamily="18" charset="0"/>
            </a:endParaRPr>
          </a:p>
          <a:p>
            <a:pPr marL="0" indent="0">
              <a:buNone/>
            </a:pPr>
            <a:r>
              <a:rPr lang="en-IN" sz="2000" b="1" dirty="0">
                <a:latin typeface="Times New Roman" panose="02020603050405020304" pitchFamily="18" charset="0"/>
                <a:cs typeface="Times New Roman" panose="02020603050405020304" pitchFamily="18" charset="0"/>
              </a:rPr>
              <a:t>Display:</a:t>
            </a:r>
          </a:p>
          <a:p>
            <a:pPr marL="0" indent="0">
              <a:buNone/>
            </a:pPr>
            <a:endParaRPr lang="en-IN" sz="2000" b="1" dirty="0">
              <a:latin typeface="Times New Roman" panose="02020603050405020304" pitchFamily="18" charset="0"/>
              <a:cs typeface="Times New Roman" panose="02020603050405020304" pitchFamily="18" charset="0"/>
            </a:endParaRPr>
          </a:p>
          <a:p>
            <a:endParaRPr lang="en-IN" sz="2000" dirty="0"/>
          </a:p>
        </p:txBody>
      </p:sp>
      <p:pic>
        <p:nvPicPr>
          <p:cNvPr id="5" name="Picture 4">
            <a:extLst>
              <a:ext uri="{FF2B5EF4-FFF2-40B4-BE49-F238E27FC236}">
                <a16:creationId xmlns:a16="http://schemas.microsoft.com/office/drawing/2014/main" xmlns="" id="{A13D4F0B-CCE1-F3BD-3799-35A604FB9295}"/>
              </a:ext>
            </a:extLst>
          </p:cNvPr>
          <p:cNvPicPr>
            <a:picLocks noChangeAspect="1"/>
          </p:cNvPicPr>
          <p:nvPr/>
        </p:nvPicPr>
        <p:blipFill>
          <a:blip r:embed="rId2"/>
          <a:stretch>
            <a:fillRect/>
          </a:stretch>
        </p:blipFill>
        <p:spPr>
          <a:xfrm>
            <a:off x="862173" y="3429000"/>
            <a:ext cx="4105275" cy="2200275"/>
          </a:xfrm>
          <a:prstGeom prst="rect">
            <a:avLst/>
          </a:prstGeom>
        </p:spPr>
      </p:pic>
      <p:sp>
        <p:nvSpPr>
          <p:cNvPr id="4" name="Date Placeholder 5"/>
          <p:cNvSpPr txBox="1">
            <a:spLocks/>
          </p:cNvSpPr>
          <p:nvPr/>
        </p:nvSpPr>
        <p:spPr>
          <a:xfrm>
            <a:off x="0" y="6496050"/>
            <a:ext cx="40386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1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B50BFFBF-F734-44E5-BDDD-7F962E4810AF}" type="datetime1">
              <a:rPr lang="en-IN" smtClean="0">
                <a:solidFill>
                  <a:srgbClr val="0000FF"/>
                </a:solidFill>
                <a:latin typeface="Bookman Old Style" panose="02050604050505020204" pitchFamily="18" charset="0"/>
              </a:rPr>
              <a:pPr/>
              <a:t>28-08-2023</a:t>
            </a:fld>
            <a:endParaRPr lang="en-IN" dirty="0">
              <a:solidFill>
                <a:srgbClr val="0000FF"/>
              </a:solidFill>
              <a:latin typeface="Bookman Old Style" panose="02050604050505020204" pitchFamily="18" charset="0"/>
            </a:endParaRPr>
          </a:p>
        </p:txBody>
      </p:sp>
      <p:sp>
        <p:nvSpPr>
          <p:cNvPr id="6" name="Date Placeholder 5"/>
          <p:cNvSpPr txBox="1">
            <a:spLocks/>
          </p:cNvSpPr>
          <p:nvPr/>
        </p:nvSpPr>
        <p:spPr>
          <a:xfrm>
            <a:off x="4038600" y="6496050"/>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
        <p:nvSpPr>
          <p:cNvPr id="3" name="Slide Number Placeholder 2"/>
          <p:cNvSpPr>
            <a:spLocks noGrp="1"/>
          </p:cNvSpPr>
          <p:nvPr>
            <p:ph type="sldNum" sz="quarter" idx="12"/>
          </p:nvPr>
        </p:nvSpPr>
        <p:spPr/>
        <p:txBody>
          <a:bodyPr/>
          <a:lstStyle/>
          <a:p>
            <a:fld id="{AD7ED525-5088-40CF-8CE0-E4296ADF624B}" type="slidenum">
              <a:rPr lang="en-IN" smtClean="0"/>
              <a:pPr/>
              <a:t>89</a:t>
            </a:fld>
            <a:endParaRPr lang="en-IN"/>
          </a:p>
        </p:txBody>
      </p:sp>
    </p:spTree>
    <p:extLst>
      <p:ext uri="{BB962C8B-B14F-4D97-AF65-F5344CB8AC3E}">
        <p14:creationId xmlns:p14="http://schemas.microsoft.com/office/powerpoint/2010/main" val="13359137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D952826-6E90-D8AE-2F6C-1A44074A2F71}"/>
              </a:ext>
            </a:extLst>
          </p:cNvPr>
          <p:cNvSpPr>
            <a:spLocks noGrp="1"/>
          </p:cNvSpPr>
          <p:nvPr>
            <p:ph type="title"/>
          </p:nvPr>
        </p:nvSpPr>
        <p:spPr>
          <a:xfrm>
            <a:off x="1465997" y="324182"/>
            <a:ext cx="8851710" cy="440093"/>
          </a:xfrm>
        </p:spPr>
        <p:txBody>
          <a:bodyPr>
            <a:normAutofit fontScale="90000"/>
          </a:bodyPr>
          <a:lstStyle/>
          <a:p>
            <a:pPr algn="ctr"/>
            <a:r>
              <a:rPr lang="en-US" sz="2800" b="1" spc="13" dirty="0">
                <a:solidFill>
                  <a:srgbClr val="0070C0"/>
                </a:solidFill>
                <a:latin typeface="Arial"/>
                <a:ea typeface="+mn-ea"/>
                <a:cs typeface="Arial"/>
              </a:rPr>
              <a:t>Multithreaded Programming</a:t>
            </a:r>
            <a:r>
              <a:rPr lang="en-US" dirty="0"/>
              <a:t> </a:t>
            </a:r>
          </a:p>
        </p:txBody>
      </p:sp>
      <p:sp>
        <p:nvSpPr>
          <p:cNvPr id="3" name="Content Placeholder 2">
            <a:extLst>
              <a:ext uri="{FF2B5EF4-FFF2-40B4-BE49-F238E27FC236}">
                <a16:creationId xmlns:a16="http://schemas.microsoft.com/office/drawing/2014/main" xmlns="" id="{3D137B29-4477-15F9-89F6-398E765604B8}"/>
              </a:ext>
            </a:extLst>
          </p:cNvPr>
          <p:cNvSpPr>
            <a:spLocks noGrp="1"/>
          </p:cNvSpPr>
          <p:nvPr>
            <p:ph idx="1"/>
          </p:nvPr>
        </p:nvSpPr>
        <p:spPr>
          <a:xfrm>
            <a:off x="415120" y="1047703"/>
            <a:ext cx="10515600" cy="4351338"/>
          </a:xfrm>
        </p:spPr>
        <p:txBody>
          <a:bodyPr>
            <a:normAutofit/>
          </a:bodyPr>
          <a:lstStyle/>
          <a:p>
            <a:pPr algn="l">
              <a:lnSpc>
                <a:spcPct val="150000"/>
              </a:lnSpc>
            </a:pPr>
            <a:r>
              <a:rPr lang="en-US" sz="2000" b="0" i="0" u="none" strike="noStrike" baseline="0" dirty="0">
                <a:solidFill>
                  <a:srgbClr val="1D1D1E"/>
                </a:solidFill>
                <a:latin typeface="Palatino-Roman"/>
              </a:rPr>
              <a:t>Java provides built-in support for </a:t>
            </a:r>
            <a:r>
              <a:rPr lang="en-US" sz="2000" b="0" i="1" u="none" strike="noStrike" baseline="0" dirty="0">
                <a:solidFill>
                  <a:srgbClr val="C00000"/>
                </a:solidFill>
                <a:latin typeface="Palatino-Italic"/>
              </a:rPr>
              <a:t>multithreaded programming</a:t>
            </a:r>
            <a:r>
              <a:rPr lang="en-US" sz="2000" b="0" i="1" u="none" strike="noStrike" baseline="0" dirty="0">
                <a:solidFill>
                  <a:srgbClr val="1D1D1E"/>
                </a:solidFill>
                <a:latin typeface="Palatino-Italic"/>
              </a:rPr>
              <a:t>.</a:t>
            </a:r>
          </a:p>
          <a:p>
            <a:pPr algn="l">
              <a:lnSpc>
                <a:spcPct val="150000"/>
              </a:lnSpc>
            </a:pPr>
            <a:r>
              <a:rPr lang="en-US" sz="2000" b="0" i="0" u="none" strike="noStrike" baseline="0" dirty="0">
                <a:solidFill>
                  <a:srgbClr val="1D1D1E"/>
                </a:solidFill>
                <a:latin typeface="Palatino-Roman"/>
              </a:rPr>
              <a:t>A multithreaded program contains two or more parts that can run concurrently. Each part of such a program is called a </a:t>
            </a:r>
            <a:r>
              <a:rPr lang="en-US" sz="2000" b="0" i="1" u="none" strike="noStrike" baseline="0" dirty="0">
                <a:solidFill>
                  <a:srgbClr val="C00000"/>
                </a:solidFill>
                <a:latin typeface="Palatino-Italic"/>
              </a:rPr>
              <a:t>thread</a:t>
            </a:r>
            <a:r>
              <a:rPr lang="en-US" sz="2000" b="0" i="1" u="none" strike="noStrike" baseline="0" dirty="0">
                <a:solidFill>
                  <a:srgbClr val="1D1D1E"/>
                </a:solidFill>
                <a:latin typeface="Palatino-Italic"/>
              </a:rPr>
              <a:t>, </a:t>
            </a:r>
            <a:r>
              <a:rPr lang="en-US" sz="2000" b="0" i="0" u="none" strike="noStrike" baseline="0" dirty="0">
                <a:solidFill>
                  <a:srgbClr val="1D1D1E"/>
                </a:solidFill>
                <a:latin typeface="Palatino-Roman"/>
              </a:rPr>
              <a:t>and each thread defines a separate path of execution. Thus, multithreading is a specialized form of multitasking.</a:t>
            </a:r>
          </a:p>
          <a:p>
            <a:pPr algn="l">
              <a:lnSpc>
                <a:spcPct val="150000"/>
              </a:lnSpc>
            </a:pPr>
            <a:r>
              <a:rPr lang="en-US" sz="2000" dirty="0"/>
              <a:t>There are two distinct types of multitasking: </a:t>
            </a:r>
            <a:r>
              <a:rPr lang="en-US" sz="2000" dirty="0">
                <a:solidFill>
                  <a:srgbClr val="C00000"/>
                </a:solidFill>
              </a:rPr>
              <a:t>process-based</a:t>
            </a:r>
            <a:r>
              <a:rPr lang="en-US" sz="2000" dirty="0"/>
              <a:t> and </a:t>
            </a:r>
            <a:r>
              <a:rPr lang="en-US" sz="2000" dirty="0">
                <a:solidFill>
                  <a:srgbClr val="C00000"/>
                </a:solidFill>
              </a:rPr>
              <a:t>thread-based</a:t>
            </a:r>
            <a:r>
              <a:rPr lang="en-US" sz="2000" dirty="0"/>
              <a:t>. </a:t>
            </a:r>
          </a:p>
          <a:p>
            <a:pPr algn="l">
              <a:lnSpc>
                <a:spcPct val="150000"/>
              </a:lnSpc>
            </a:pPr>
            <a:r>
              <a:rPr lang="en-US" sz="2000" dirty="0"/>
              <a:t>It is important to understand the difference between the two.</a:t>
            </a:r>
          </a:p>
        </p:txBody>
      </p:sp>
      <p:sp>
        <p:nvSpPr>
          <p:cNvPr id="4" name="Date Placeholder 5"/>
          <p:cNvSpPr>
            <a:spLocks noGrp="1"/>
          </p:cNvSpPr>
          <p:nvPr>
            <p:ph type="dt" sz="half" idx="10"/>
          </p:nvPr>
        </p:nvSpPr>
        <p:spPr>
          <a:xfrm>
            <a:off x="0" y="6496050"/>
            <a:ext cx="4038600" cy="365125"/>
          </a:xfrm>
        </p:spPr>
        <p:style>
          <a:lnRef idx="1">
            <a:schemeClr val="accent1"/>
          </a:lnRef>
          <a:fillRef idx="2">
            <a:schemeClr val="accent1"/>
          </a:fillRef>
          <a:effectRef idx="1">
            <a:schemeClr val="accent1"/>
          </a:effectRef>
          <a:fontRef idx="minor">
            <a:schemeClr val="dk1"/>
          </a:fontRef>
        </p:style>
        <p:txBody>
          <a:bodyPr/>
          <a:lstStyle/>
          <a:p>
            <a:fld id="{ED2782F1-D1A7-4C85-9C02-119D1B83B787}" type="datetime1">
              <a:rPr lang="en-IN" b="1" smtClean="0">
                <a:solidFill>
                  <a:srgbClr val="0000FF"/>
                </a:solidFill>
                <a:latin typeface="Bookman Old Style" panose="02050604050505020204" pitchFamily="18" charset="0"/>
              </a:rPr>
              <a:t>28-08-2023</a:t>
            </a:fld>
            <a:endParaRPr lang="en-IN" b="1" dirty="0">
              <a:solidFill>
                <a:srgbClr val="0000FF"/>
              </a:solidFill>
              <a:latin typeface="Bookman Old Style" panose="02050604050505020204" pitchFamily="18" charset="0"/>
            </a:endParaRPr>
          </a:p>
        </p:txBody>
      </p:sp>
      <p:sp>
        <p:nvSpPr>
          <p:cNvPr id="5" name="Date Placeholder 5"/>
          <p:cNvSpPr txBox="1">
            <a:spLocks/>
          </p:cNvSpPr>
          <p:nvPr/>
        </p:nvSpPr>
        <p:spPr>
          <a:xfrm>
            <a:off x="4038600" y="6492875"/>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305034" y="0"/>
            <a:ext cx="886966" cy="883024"/>
          </a:xfrm>
          <a:prstGeom prst="rect">
            <a:avLst/>
          </a:prstGeom>
        </p:spPr>
      </p:pic>
      <p:sp>
        <p:nvSpPr>
          <p:cNvPr id="7" name="Footer Placeholder 6"/>
          <p:cNvSpPr>
            <a:spLocks noGrp="1"/>
          </p:cNvSpPr>
          <p:nvPr>
            <p:ph type="ftr" sz="quarter" idx="11"/>
          </p:nvPr>
        </p:nvSpPr>
        <p:spPr/>
        <p:txBody>
          <a:bodyPr/>
          <a:lstStyle/>
          <a:p>
            <a:r>
              <a:rPr lang="en-IN" smtClean="0"/>
              <a:t>APP Faculties - CINTEL</a:t>
            </a:r>
            <a:endParaRPr lang="en-IN"/>
          </a:p>
        </p:txBody>
      </p:sp>
      <p:sp>
        <p:nvSpPr>
          <p:cNvPr id="8" name="Slide Number Placeholder 7"/>
          <p:cNvSpPr>
            <a:spLocks noGrp="1"/>
          </p:cNvSpPr>
          <p:nvPr>
            <p:ph type="sldNum" sz="quarter" idx="12"/>
          </p:nvPr>
        </p:nvSpPr>
        <p:spPr/>
        <p:txBody>
          <a:bodyPr/>
          <a:lstStyle/>
          <a:p>
            <a:fld id="{F59C78FD-3676-4262-8623-CA1BA4C6293E}" type="slidenum">
              <a:rPr lang="en-IN" smtClean="0"/>
              <a:t>9</a:t>
            </a:fld>
            <a:endParaRPr lang="en-IN"/>
          </a:p>
        </p:txBody>
      </p:sp>
    </p:spTree>
    <p:extLst>
      <p:ext uri="{BB962C8B-B14F-4D97-AF65-F5344CB8AC3E}">
        <p14:creationId xmlns:p14="http://schemas.microsoft.com/office/powerpoint/2010/main" val="389816876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934FDA74-1DDD-C0AA-5747-2C22FD7275B6}"/>
              </a:ext>
            </a:extLst>
          </p:cNvPr>
          <p:cNvSpPr>
            <a:spLocks noGrp="1"/>
          </p:cNvSpPr>
          <p:nvPr>
            <p:ph idx="1"/>
          </p:nvPr>
        </p:nvSpPr>
        <p:spPr>
          <a:xfrm>
            <a:off x="550523" y="647272"/>
            <a:ext cx="11501063" cy="5836078"/>
          </a:xfrm>
        </p:spPr>
        <p:txBody>
          <a:bodyPr>
            <a:noAutofit/>
          </a:bodyPr>
          <a:lstStyle/>
          <a:p>
            <a:pPr marL="0" indent="0" algn="just">
              <a:buNone/>
            </a:pPr>
            <a:r>
              <a:rPr lang="en-IN" sz="2000" b="1" dirty="0" err="1">
                <a:latin typeface="Times New Roman" panose="02020603050405020304" pitchFamily="18" charset="0"/>
                <a:cs typeface="Times New Roman" panose="02020603050405020304" pitchFamily="18" charset="0"/>
              </a:rPr>
              <a:t>JOptionPane</a:t>
            </a:r>
            <a:endParaRPr lang="en-IN" sz="2000" b="1" dirty="0">
              <a:latin typeface="Times New Roman" panose="02020603050405020304" pitchFamily="18" charset="0"/>
              <a:cs typeface="Times New Roman" panose="02020603050405020304" pitchFamily="18" charset="0"/>
            </a:endParaRPr>
          </a:p>
          <a:p>
            <a:pPr marL="0" indent="0" algn="just">
              <a:buNone/>
            </a:pPr>
            <a:r>
              <a:rPr lang="en-IN" sz="2000" dirty="0">
                <a:latin typeface="Times New Roman" panose="02020603050405020304" pitchFamily="18" charset="0"/>
                <a:cs typeface="Times New Roman" panose="02020603050405020304" pitchFamily="18" charset="0"/>
              </a:rPr>
              <a:t>In Java, the Swing toolkit contains a </a:t>
            </a:r>
            <a:r>
              <a:rPr lang="en-IN" sz="2000" dirty="0" err="1">
                <a:latin typeface="Times New Roman" panose="02020603050405020304" pitchFamily="18" charset="0"/>
                <a:cs typeface="Times New Roman" panose="02020603050405020304" pitchFamily="18" charset="0"/>
              </a:rPr>
              <a:t>JOptionPane</a:t>
            </a:r>
            <a:r>
              <a:rPr lang="en-IN" sz="2000" dirty="0">
                <a:latin typeface="Times New Roman" panose="02020603050405020304" pitchFamily="18" charset="0"/>
                <a:cs typeface="Times New Roman" panose="02020603050405020304" pitchFamily="18" charset="0"/>
              </a:rPr>
              <a:t> Class. It is under package </a:t>
            </a:r>
            <a:r>
              <a:rPr lang="en-IN" sz="2000" dirty="0" err="1">
                <a:latin typeface="Times New Roman" panose="02020603050405020304" pitchFamily="18" charset="0"/>
                <a:cs typeface="Times New Roman" panose="02020603050405020304" pitchFamily="18" charset="0"/>
              </a:rPr>
              <a:t>javax.swing.JOptionPane</a:t>
            </a:r>
            <a:r>
              <a:rPr lang="en-IN" sz="2000" dirty="0">
                <a:latin typeface="Times New Roman" panose="02020603050405020304" pitchFamily="18" charset="0"/>
                <a:cs typeface="Times New Roman" panose="02020603050405020304" pitchFamily="18" charset="0"/>
              </a:rPr>
              <a:t> class. It is used for creating dialog boxes for displaying a message, confirm box, or input dialog box.</a:t>
            </a:r>
          </a:p>
          <a:p>
            <a:pPr marL="0" indent="0" algn="just">
              <a:buNone/>
            </a:pPr>
            <a:r>
              <a:rPr lang="en-IN" sz="2000" b="1" dirty="0">
                <a:latin typeface="Times New Roman" panose="02020603050405020304" pitchFamily="18" charset="0"/>
                <a:cs typeface="Times New Roman" panose="02020603050405020304" pitchFamily="18" charset="0"/>
              </a:rPr>
              <a:t>Declaration:</a:t>
            </a:r>
            <a:endParaRPr lang="en-IN" sz="2000" dirty="0">
              <a:latin typeface="Times New Roman" panose="02020603050405020304" pitchFamily="18" charset="0"/>
              <a:cs typeface="Times New Roman" panose="02020603050405020304" pitchFamily="18" charset="0"/>
            </a:endParaRPr>
          </a:p>
          <a:p>
            <a:pPr marL="0" indent="0" algn="just">
              <a:buNone/>
            </a:pPr>
            <a:r>
              <a:rPr lang="en-IN" sz="2000" dirty="0">
                <a:latin typeface="Times New Roman" panose="02020603050405020304" pitchFamily="18" charset="0"/>
                <a:cs typeface="Times New Roman" panose="02020603050405020304" pitchFamily="18" charset="0"/>
              </a:rPr>
              <a:t>public class </a:t>
            </a:r>
            <a:r>
              <a:rPr lang="en-IN" sz="2000" dirty="0" err="1">
                <a:latin typeface="Times New Roman" panose="02020603050405020304" pitchFamily="18" charset="0"/>
                <a:cs typeface="Times New Roman" panose="02020603050405020304" pitchFamily="18" charset="0"/>
              </a:rPr>
              <a:t>JOptionPane</a:t>
            </a:r>
            <a:r>
              <a:rPr lang="en-IN" sz="2000" dirty="0">
                <a:latin typeface="Times New Roman" panose="02020603050405020304" pitchFamily="18" charset="0"/>
                <a:cs typeface="Times New Roman" panose="02020603050405020304" pitchFamily="18" charset="0"/>
              </a:rPr>
              <a:t> extends </a:t>
            </a:r>
            <a:r>
              <a:rPr lang="en-IN" sz="2000" dirty="0" err="1">
                <a:latin typeface="Times New Roman" panose="02020603050405020304" pitchFamily="18" charset="0"/>
                <a:cs typeface="Times New Roman" panose="02020603050405020304" pitchFamily="18" charset="0"/>
              </a:rPr>
              <a:t>JComponent</a:t>
            </a:r>
            <a:r>
              <a:rPr lang="en-IN" sz="2000" dirty="0">
                <a:latin typeface="Times New Roman" panose="02020603050405020304" pitchFamily="18" charset="0"/>
                <a:cs typeface="Times New Roman" panose="02020603050405020304" pitchFamily="18" charset="0"/>
              </a:rPr>
              <a:t> implements Accessible</a:t>
            </a:r>
          </a:p>
          <a:p>
            <a:pPr marL="0" indent="0" algn="just">
              <a:buNone/>
            </a:pPr>
            <a:r>
              <a:rPr lang="en-IN" sz="2000" b="1" dirty="0">
                <a:latin typeface="Times New Roman" panose="02020603050405020304" pitchFamily="18" charset="0"/>
                <a:cs typeface="Times New Roman" panose="02020603050405020304" pitchFamily="18" charset="0"/>
              </a:rPr>
              <a:t>Syntax:</a:t>
            </a:r>
            <a:endParaRPr lang="en-IN" sz="2000" dirty="0">
              <a:latin typeface="Times New Roman" panose="02020603050405020304" pitchFamily="18" charset="0"/>
              <a:cs typeface="Times New Roman" panose="02020603050405020304" pitchFamily="18" charset="0"/>
            </a:endParaRPr>
          </a:p>
          <a:p>
            <a:pPr marL="0" indent="0" algn="just">
              <a:buNone/>
            </a:pPr>
            <a:r>
              <a:rPr lang="en-IN" sz="2000" dirty="0" err="1">
                <a:latin typeface="Times New Roman" panose="02020603050405020304" pitchFamily="18" charset="0"/>
                <a:cs typeface="Times New Roman" panose="02020603050405020304" pitchFamily="18" charset="0"/>
              </a:rPr>
              <a:t>JOptionPane.showMessageDialog</a:t>
            </a:r>
            <a:r>
              <a:rPr lang="en-IN" sz="2000" dirty="0">
                <a:latin typeface="Times New Roman" panose="02020603050405020304" pitchFamily="18" charset="0"/>
                <a:cs typeface="Times New Roman" panose="02020603050405020304" pitchFamily="18" charset="0"/>
              </a:rPr>
              <a:t>(</a:t>
            </a:r>
            <a:r>
              <a:rPr lang="en-IN" sz="2000" dirty="0" err="1">
                <a:latin typeface="Times New Roman" panose="02020603050405020304" pitchFamily="18" charset="0"/>
                <a:cs typeface="Times New Roman" panose="02020603050405020304" pitchFamily="18" charset="0"/>
              </a:rPr>
              <a:t>jframe_obj</a:t>
            </a:r>
            <a:r>
              <a:rPr lang="en-IN" sz="2000" dirty="0">
                <a:latin typeface="Times New Roman" panose="02020603050405020304" pitchFamily="18" charset="0"/>
                <a:cs typeface="Times New Roman" panose="02020603050405020304" pitchFamily="18" charset="0"/>
              </a:rPr>
              <a:t>, "Good Morning, Evening &amp; Night.");</a:t>
            </a:r>
          </a:p>
          <a:p>
            <a:pPr marL="0" indent="0" algn="just">
              <a:buNone/>
            </a:pPr>
            <a:endParaRPr lang="en-IN" sz="2000" dirty="0">
              <a:latin typeface="Times New Roman" panose="02020603050405020304" pitchFamily="18" charset="0"/>
              <a:cs typeface="Times New Roman" panose="02020603050405020304" pitchFamily="18" charset="0"/>
            </a:endParaRPr>
          </a:p>
          <a:p>
            <a:pPr marL="0" indent="0" algn="just">
              <a:buNone/>
            </a:pPr>
            <a:r>
              <a:rPr lang="en-IN" sz="2000" dirty="0">
                <a:latin typeface="Times New Roman" panose="02020603050405020304" pitchFamily="18" charset="0"/>
                <a:cs typeface="Times New Roman" panose="02020603050405020304" pitchFamily="18" charset="0"/>
              </a:rPr>
              <a:t>The </a:t>
            </a:r>
            <a:r>
              <a:rPr lang="en-IN" sz="2000" dirty="0" err="1">
                <a:latin typeface="Times New Roman" panose="02020603050405020304" pitchFamily="18" charset="0"/>
                <a:cs typeface="Times New Roman" panose="02020603050405020304" pitchFamily="18" charset="0"/>
              </a:rPr>
              <a:t>JOptionPaneContains</a:t>
            </a:r>
            <a:r>
              <a:rPr lang="en-IN" sz="2000" dirty="0">
                <a:latin typeface="Times New Roman" panose="02020603050405020304" pitchFamily="18" charset="0"/>
                <a:cs typeface="Times New Roman" panose="02020603050405020304" pitchFamily="18" charset="0"/>
              </a:rPr>
              <a:t> 3 constructors. They are as following:</a:t>
            </a:r>
          </a:p>
          <a:p>
            <a:pPr marL="457200" indent="-457200" algn="just">
              <a:buFont typeface="+mj-lt"/>
              <a:buAutoNum type="arabicPeriod"/>
            </a:pPr>
            <a:r>
              <a:rPr lang="en-IN" sz="2000" dirty="0" err="1">
                <a:latin typeface="Times New Roman" panose="02020603050405020304" pitchFamily="18" charset="0"/>
                <a:cs typeface="Times New Roman" panose="02020603050405020304" pitchFamily="18" charset="0"/>
              </a:rPr>
              <a:t>JOptionPane</a:t>
            </a:r>
            <a:r>
              <a:rPr lang="en-IN" sz="2000" dirty="0">
                <a:latin typeface="Times New Roman" panose="02020603050405020304" pitchFamily="18" charset="0"/>
                <a:cs typeface="Times New Roman" panose="02020603050405020304" pitchFamily="18" charset="0"/>
              </a:rPr>
              <a:t>()</a:t>
            </a:r>
          </a:p>
          <a:p>
            <a:pPr marL="457200" indent="-457200" algn="just">
              <a:buFont typeface="+mj-lt"/>
              <a:buAutoNum type="arabicPeriod"/>
            </a:pPr>
            <a:r>
              <a:rPr lang="en-IN" sz="2000" dirty="0" err="1">
                <a:latin typeface="Times New Roman" panose="02020603050405020304" pitchFamily="18" charset="0"/>
                <a:cs typeface="Times New Roman" panose="02020603050405020304" pitchFamily="18" charset="0"/>
              </a:rPr>
              <a:t>JOptionPane</a:t>
            </a:r>
            <a:r>
              <a:rPr lang="en-IN" sz="2000" dirty="0">
                <a:latin typeface="Times New Roman" panose="02020603050405020304" pitchFamily="18" charset="0"/>
                <a:cs typeface="Times New Roman" panose="02020603050405020304" pitchFamily="18" charset="0"/>
              </a:rPr>
              <a:t>(Object message)</a:t>
            </a:r>
          </a:p>
          <a:p>
            <a:pPr marL="457200" indent="-457200" algn="just">
              <a:buFont typeface="+mj-lt"/>
              <a:buAutoNum type="arabicPeriod"/>
            </a:pPr>
            <a:r>
              <a:rPr lang="en-IN" sz="2000" dirty="0" err="1">
                <a:latin typeface="Times New Roman" panose="02020603050405020304" pitchFamily="18" charset="0"/>
                <a:cs typeface="Times New Roman" panose="02020603050405020304" pitchFamily="18" charset="0"/>
              </a:rPr>
              <a:t>JOptionPane</a:t>
            </a:r>
            <a:r>
              <a:rPr lang="en-IN" sz="2000" dirty="0">
                <a:latin typeface="Times New Roman" panose="02020603050405020304" pitchFamily="18" charset="0"/>
                <a:cs typeface="Times New Roman" panose="02020603050405020304" pitchFamily="18" charset="0"/>
              </a:rPr>
              <a:t>(Object message, </a:t>
            </a:r>
            <a:r>
              <a:rPr lang="en-IN" sz="2000" dirty="0" err="1">
                <a:latin typeface="Times New Roman" panose="02020603050405020304" pitchFamily="18" charset="0"/>
                <a:cs typeface="Times New Roman" panose="02020603050405020304" pitchFamily="18" charset="0"/>
              </a:rPr>
              <a:t>intmessageType</a:t>
            </a:r>
            <a:r>
              <a:rPr lang="en-IN" sz="2000" dirty="0">
                <a:latin typeface="Times New Roman" panose="02020603050405020304" pitchFamily="18" charset="0"/>
                <a:cs typeface="Times New Roman" panose="02020603050405020304" pitchFamily="18" charset="0"/>
              </a:rPr>
              <a:t>)</a:t>
            </a:r>
          </a:p>
        </p:txBody>
      </p:sp>
      <p:pic>
        <p:nvPicPr>
          <p:cNvPr id="6" name="Picture 5">
            <a:extLst>
              <a:ext uri="{FF2B5EF4-FFF2-40B4-BE49-F238E27FC236}">
                <a16:creationId xmlns:a16="http://schemas.microsoft.com/office/drawing/2014/main" xmlns="" id="{EE96F31C-321E-E675-A2D7-F440F2209A20}"/>
              </a:ext>
            </a:extLst>
          </p:cNvPr>
          <p:cNvPicPr>
            <a:picLocks noChangeAspect="1"/>
          </p:cNvPicPr>
          <p:nvPr/>
        </p:nvPicPr>
        <p:blipFill>
          <a:blip r:embed="rId2"/>
          <a:stretch>
            <a:fillRect/>
          </a:stretch>
        </p:blipFill>
        <p:spPr>
          <a:xfrm>
            <a:off x="6991831" y="4553431"/>
            <a:ext cx="3838575" cy="1552575"/>
          </a:xfrm>
          <a:prstGeom prst="rect">
            <a:avLst/>
          </a:prstGeom>
        </p:spPr>
      </p:pic>
      <p:sp>
        <p:nvSpPr>
          <p:cNvPr id="4" name="Date Placeholder 5"/>
          <p:cNvSpPr txBox="1">
            <a:spLocks/>
          </p:cNvSpPr>
          <p:nvPr/>
        </p:nvSpPr>
        <p:spPr>
          <a:xfrm>
            <a:off x="0" y="6496050"/>
            <a:ext cx="40386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1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B50BFFBF-F734-44E5-BDDD-7F962E4810AF}" type="datetime1">
              <a:rPr lang="en-IN" smtClean="0">
                <a:solidFill>
                  <a:srgbClr val="0000FF"/>
                </a:solidFill>
                <a:latin typeface="Bookman Old Style" panose="02050604050505020204" pitchFamily="18" charset="0"/>
              </a:rPr>
              <a:pPr/>
              <a:t>28-08-2023</a:t>
            </a:fld>
            <a:endParaRPr lang="en-IN" dirty="0">
              <a:solidFill>
                <a:srgbClr val="0000FF"/>
              </a:solidFill>
              <a:latin typeface="Bookman Old Style" panose="02050604050505020204" pitchFamily="18" charset="0"/>
            </a:endParaRPr>
          </a:p>
        </p:txBody>
      </p:sp>
      <p:sp>
        <p:nvSpPr>
          <p:cNvPr id="5" name="Date Placeholder 5"/>
          <p:cNvSpPr txBox="1">
            <a:spLocks/>
          </p:cNvSpPr>
          <p:nvPr/>
        </p:nvSpPr>
        <p:spPr>
          <a:xfrm>
            <a:off x="4038600" y="6483350"/>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
        <p:nvSpPr>
          <p:cNvPr id="3" name="Slide Number Placeholder 2"/>
          <p:cNvSpPr>
            <a:spLocks noGrp="1"/>
          </p:cNvSpPr>
          <p:nvPr>
            <p:ph type="sldNum" sz="quarter" idx="12"/>
          </p:nvPr>
        </p:nvSpPr>
        <p:spPr/>
        <p:txBody>
          <a:bodyPr/>
          <a:lstStyle/>
          <a:p>
            <a:fld id="{AD7ED525-5088-40CF-8CE0-E4296ADF624B}" type="slidenum">
              <a:rPr lang="en-IN" smtClean="0"/>
              <a:pPr/>
              <a:t>90</a:t>
            </a:fld>
            <a:endParaRPr lang="en-IN"/>
          </a:p>
        </p:txBody>
      </p:sp>
    </p:spTree>
    <p:extLst>
      <p:ext uri="{BB962C8B-B14F-4D97-AF65-F5344CB8AC3E}">
        <p14:creationId xmlns:p14="http://schemas.microsoft.com/office/powerpoint/2010/main" val="1827698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9972AB4F-B3A3-621B-9ED0-53DB91435E45}"/>
              </a:ext>
            </a:extLst>
          </p:cNvPr>
          <p:cNvSpPr>
            <a:spLocks noGrp="1"/>
          </p:cNvSpPr>
          <p:nvPr>
            <p:ph idx="1"/>
          </p:nvPr>
        </p:nvSpPr>
        <p:spPr>
          <a:xfrm>
            <a:off x="838200" y="534256"/>
            <a:ext cx="10515600" cy="5804899"/>
          </a:xfrm>
        </p:spPr>
        <p:txBody>
          <a:bodyPr>
            <a:noAutofit/>
          </a:bodyPr>
          <a:lstStyle/>
          <a:p>
            <a:pPr marL="0" indent="0">
              <a:buNone/>
            </a:pPr>
            <a:r>
              <a:rPr lang="en-IN" sz="2000" b="1" dirty="0" err="1">
                <a:latin typeface="Times New Roman" panose="02020603050405020304" pitchFamily="18" charset="0"/>
                <a:cs typeface="Times New Roman" panose="02020603050405020304" pitchFamily="18" charset="0"/>
              </a:rPr>
              <a:t>JScrollBar</a:t>
            </a:r>
            <a:endParaRPr lang="en-IN" sz="2000" b="1"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In Java, the Swing toolkit contains a </a:t>
            </a:r>
            <a:r>
              <a:rPr lang="en-IN" sz="2000" dirty="0" err="1">
                <a:latin typeface="Times New Roman" panose="02020603050405020304" pitchFamily="18" charset="0"/>
                <a:cs typeface="Times New Roman" panose="02020603050405020304" pitchFamily="18" charset="0"/>
              </a:rPr>
              <a:t>JScrollBar</a:t>
            </a:r>
            <a:r>
              <a:rPr lang="en-IN" sz="2000" dirty="0">
                <a:latin typeface="Times New Roman" panose="02020603050405020304" pitchFamily="18" charset="0"/>
                <a:cs typeface="Times New Roman" panose="02020603050405020304" pitchFamily="18" charset="0"/>
              </a:rPr>
              <a:t> class. </a:t>
            </a:r>
          </a:p>
          <a:p>
            <a:r>
              <a:rPr lang="en-IN" sz="2000" dirty="0">
                <a:latin typeface="Times New Roman" panose="02020603050405020304" pitchFamily="18" charset="0"/>
                <a:cs typeface="Times New Roman" panose="02020603050405020304" pitchFamily="18" charset="0"/>
              </a:rPr>
              <a:t>It is under package </a:t>
            </a:r>
            <a:r>
              <a:rPr lang="en-IN" sz="2000" dirty="0" err="1">
                <a:latin typeface="Times New Roman" panose="02020603050405020304" pitchFamily="18" charset="0"/>
                <a:cs typeface="Times New Roman" panose="02020603050405020304" pitchFamily="18" charset="0"/>
              </a:rPr>
              <a:t>javax.swing.JScrollBar</a:t>
            </a:r>
            <a:r>
              <a:rPr lang="en-IN" sz="2000" dirty="0">
                <a:latin typeface="Times New Roman" panose="02020603050405020304" pitchFamily="18" charset="0"/>
                <a:cs typeface="Times New Roman" panose="02020603050405020304" pitchFamily="18" charset="0"/>
              </a:rPr>
              <a:t> class. </a:t>
            </a:r>
          </a:p>
          <a:p>
            <a:r>
              <a:rPr lang="en-IN" sz="2000" dirty="0">
                <a:latin typeface="Times New Roman" panose="02020603050405020304" pitchFamily="18" charset="0"/>
                <a:cs typeface="Times New Roman" panose="02020603050405020304" pitchFamily="18" charset="0"/>
              </a:rPr>
              <a:t>It is used for adding horizontal and vertical scrollbars.</a:t>
            </a:r>
          </a:p>
          <a:p>
            <a:pPr marL="0" indent="0">
              <a:buNone/>
            </a:pPr>
            <a:r>
              <a:rPr lang="en-IN" sz="2000" b="1" dirty="0">
                <a:latin typeface="Times New Roman" panose="02020603050405020304" pitchFamily="18" charset="0"/>
                <a:cs typeface="Times New Roman" panose="02020603050405020304" pitchFamily="18" charset="0"/>
              </a:rPr>
              <a:t>Declaration:</a:t>
            </a:r>
          </a:p>
          <a:p>
            <a:pPr marL="0" indent="0">
              <a:buNone/>
            </a:pPr>
            <a:r>
              <a:rPr lang="en-IN" sz="2000" dirty="0">
                <a:latin typeface="Times New Roman" panose="02020603050405020304" pitchFamily="18" charset="0"/>
                <a:cs typeface="Times New Roman" panose="02020603050405020304" pitchFamily="18" charset="0"/>
              </a:rPr>
              <a:t>public class </a:t>
            </a:r>
            <a:r>
              <a:rPr lang="en-IN" sz="2000" dirty="0" err="1">
                <a:latin typeface="Times New Roman" panose="02020603050405020304" pitchFamily="18" charset="0"/>
                <a:cs typeface="Times New Roman" panose="02020603050405020304" pitchFamily="18" charset="0"/>
              </a:rPr>
              <a:t>JScrollBar</a:t>
            </a:r>
            <a:r>
              <a:rPr lang="en-IN" sz="2000" dirty="0">
                <a:latin typeface="Times New Roman" panose="02020603050405020304" pitchFamily="18" charset="0"/>
                <a:cs typeface="Times New Roman" panose="02020603050405020304" pitchFamily="18" charset="0"/>
              </a:rPr>
              <a:t> extends </a:t>
            </a:r>
            <a:r>
              <a:rPr lang="en-IN" sz="2000" dirty="0" err="1">
                <a:latin typeface="Times New Roman" panose="02020603050405020304" pitchFamily="18" charset="0"/>
                <a:cs typeface="Times New Roman" panose="02020603050405020304" pitchFamily="18" charset="0"/>
              </a:rPr>
              <a:t>JComponent</a:t>
            </a:r>
            <a:r>
              <a:rPr lang="en-IN" sz="2000" dirty="0">
                <a:latin typeface="Times New Roman" panose="02020603050405020304" pitchFamily="18" charset="0"/>
                <a:cs typeface="Times New Roman" panose="02020603050405020304" pitchFamily="18" charset="0"/>
              </a:rPr>
              <a:t> implements Adjustable, Accessible </a:t>
            </a:r>
          </a:p>
          <a:p>
            <a:pPr marL="0" indent="0">
              <a:buNone/>
            </a:pPr>
            <a:r>
              <a:rPr lang="en-IN" sz="2000" b="1" dirty="0">
                <a:latin typeface="Times New Roman" panose="02020603050405020304" pitchFamily="18" charset="0"/>
                <a:cs typeface="Times New Roman" panose="02020603050405020304" pitchFamily="18" charset="0"/>
              </a:rPr>
              <a:t>Syntax:</a:t>
            </a:r>
          </a:p>
          <a:p>
            <a:pPr marL="0" indent="0">
              <a:buNone/>
            </a:pPr>
            <a:r>
              <a:rPr lang="en-IN" sz="2000" dirty="0" err="1">
                <a:latin typeface="Times New Roman" panose="02020603050405020304" pitchFamily="18" charset="0"/>
                <a:cs typeface="Times New Roman" panose="02020603050405020304" pitchFamily="18" charset="0"/>
              </a:rPr>
              <a:t>JScrollBar</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scrollBar</a:t>
            </a:r>
            <a:r>
              <a:rPr lang="en-IN" sz="2000" dirty="0">
                <a:latin typeface="Times New Roman" panose="02020603050405020304" pitchFamily="18" charset="0"/>
                <a:cs typeface="Times New Roman" panose="02020603050405020304" pitchFamily="18" charset="0"/>
              </a:rPr>
              <a:t> = new </a:t>
            </a:r>
            <a:r>
              <a:rPr lang="en-IN" sz="2000" dirty="0" err="1">
                <a:latin typeface="Times New Roman" panose="02020603050405020304" pitchFamily="18" charset="0"/>
                <a:cs typeface="Times New Roman" panose="02020603050405020304" pitchFamily="18" charset="0"/>
              </a:rPr>
              <a:t>JScrollBar</a:t>
            </a:r>
            <a:r>
              <a:rPr lang="en-IN" sz="2000" dirty="0">
                <a:latin typeface="Times New Roman" panose="02020603050405020304" pitchFamily="18" charset="0"/>
                <a:cs typeface="Times New Roman" panose="02020603050405020304" pitchFamily="18" charset="0"/>
              </a:rPr>
              <a:t>();</a:t>
            </a: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r>
              <a:rPr lang="en-IN" sz="2000" dirty="0">
                <a:latin typeface="Times New Roman" panose="02020603050405020304" pitchFamily="18" charset="0"/>
                <a:cs typeface="Times New Roman" panose="02020603050405020304" pitchFamily="18" charset="0"/>
              </a:rPr>
              <a:t>The </a:t>
            </a:r>
            <a:r>
              <a:rPr lang="en-IN" sz="2000" dirty="0" err="1">
                <a:latin typeface="Times New Roman" panose="02020603050405020304" pitchFamily="18" charset="0"/>
                <a:cs typeface="Times New Roman" panose="02020603050405020304" pitchFamily="18" charset="0"/>
              </a:rPr>
              <a:t>JScrollBarContains</a:t>
            </a:r>
            <a:r>
              <a:rPr lang="en-IN" sz="2000" dirty="0">
                <a:latin typeface="Times New Roman" panose="02020603050405020304" pitchFamily="18" charset="0"/>
                <a:cs typeface="Times New Roman" panose="02020603050405020304" pitchFamily="18" charset="0"/>
              </a:rPr>
              <a:t> 3 constructors. They are as following:</a:t>
            </a:r>
          </a:p>
          <a:p>
            <a:pPr marL="457200" indent="-457200">
              <a:buFont typeface="+mj-lt"/>
              <a:buAutoNum type="arabicPeriod"/>
            </a:pPr>
            <a:r>
              <a:rPr lang="en-IN" sz="2000" dirty="0" err="1">
                <a:latin typeface="Times New Roman" panose="02020603050405020304" pitchFamily="18" charset="0"/>
                <a:cs typeface="Times New Roman" panose="02020603050405020304" pitchFamily="18" charset="0"/>
              </a:rPr>
              <a:t>JScrollBar</a:t>
            </a:r>
            <a:r>
              <a:rPr lang="en-IN" sz="2000" dirty="0">
                <a:latin typeface="Times New Roman" panose="02020603050405020304" pitchFamily="18" charset="0"/>
                <a:cs typeface="Times New Roman" panose="02020603050405020304" pitchFamily="18" charset="0"/>
              </a:rPr>
              <a:t>()</a:t>
            </a:r>
          </a:p>
          <a:p>
            <a:pPr marL="457200" indent="-457200">
              <a:buFont typeface="+mj-lt"/>
              <a:buAutoNum type="arabicPeriod"/>
            </a:pPr>
            <a:r>
              <a:rPr lang="en-IN" sz="2000" dirty="0" err="1">
                <a:latin typeface="Times New Roman" panose="02020603050405020304" pitchFamily="18" charset="0"/>
                <a:cs typeface="Times New Roman" panose="02020603050405020304" pitchFamily="18" charset="0"/>
              </a:rPr>
              <a:t>JScrollBar</a:t>
            </a:r>
            <a:r>
              <a:rPr lang="en-IN" sz="2000" dirty="0">
                <a:latin typeface="Times New Roman" panose="02020603050405020304" pitchFamily="18" charset="0"/>
                <a:cs typeface="Times New Roman" panose="02020603050405020304" pitchFamily="18" charset="0"/>
              </a:rPr>
              <a:t>(int orientation)</a:t>
            </a:r>
          </a:p>
          <a:p>
            <a:pPr marL="457200" indent="-457200">
              <a:buFont typeface="+mj-lt"/>
              <a:buAutoNum type="arabicPeriod"/>
            </a:pPr>
            <a:r>
              <a:rPr lang="en-IN" sz="2000" dirty="0" err="1">
                <a:latin typeface="Times New Roman" panose="02020603050405020304" pitchFamily="18" charset="0"/>
                <a:cs typeface="Times New Roman" panose="02020603050405020304" pitchFamily="18" charset="0"/>
              </a:rPr>
              <a:t>JScrollBar</a:t>
            </a:r>
            <a:r>
              <a:rPr lang="en-IN" sz="2000" dirty="0">
                <a:latin typeface="Times New Roman" panose="02020603050405020304" pitchFamily="18" charset="0"/>
                <a:cs typeface="Times New Roman" panose="02020603050405020304" pitchFamily="18" charset="0"/>
              </a:rPr>
              <a:t>(int orientation, int value, int extent, int min_, </a:t>
            </a:r>
            <a:r>
              <a:rPr lang="en-IN" sz="2000" dirty="0" err="1">
                <a:latin typeface="Times New Roman" panose="02020603050405020304" pitchFamily="18" charset="0"/>
                <a:cs typeface="Times New Roman" panose="02020603050405020304" pitchFamily="18" charset="0"/>
              </a:rPr>
              <a:t>intmax</a:t>
            </a:r>
            <a:r>
              <a:rPr lang="en-IN" sz="2000" dirty="0">
                <a:latin typeface="Times New Roman" panose="02020603050405020304" pitchFamily="18" charset="0"/>
                <a:cs typeface="Times New Roman" panose="02020603050405020304" pitchFamily="18" charset="0"/>
              </a:rPr>
              <a:t>_)</a:t>
            </a:r>
          </a:p>
        </p:txBody>
      </p:sp>
      <p:pic>
        <p:nvPicPr>
          <p:cNvPr id="5" name="Picture 4">
            <a:extLst>
              <a:ext uri="{FF2B5EF4-FFF2-40B4-BE49-F238E27FC236}">
                <a16:creationId xmlns:a16="http://schemas.microsoft.com/office/drawing/2014/main" xmlns="" id="{8AB4D29A-788D-7FAB-B5AC-F7328C788D7E}"/>
              </a:ext>
            </a:extLst>
          </p:cNvPr>
          <p:cNvPicPr>
            <a:picLocks noChangeAspect="1"/>
          </p:cNvPicPr>
          <p:nvPr/>
        </p:nvPicPr>
        <p:blipFill>
          <a:blip r:embed="rId2"/>
          <a:stretch>
            <a:fillRect/>
          </a:stretch>
        </p:blipFill>
        <p:spPr>
          <a:xfrm>
            <a:off x="9164548" y="2665092"/>
            <a:ext cx="2664645" cy="3345776"/>
          </a:xfrm>
          <a:prstGeom prst="rect">
            <a:avLst/>
          </a:prstGeom>
        </p:spPr>
      </p:pic>
      <p:sp>
        <p:nvSpPr>
          <p:cNvPr id="4" name="Date Placeholder 5"/>
          <p:cNvSpPr txBox="1">
            <a:spLocks/>
          </p:cNvSpPr>
          <p:nvPr/>
        </p:nvSpPr>
        <p:spPr>
          <a:xfrm>
            <a:off x="0" y="6496050"/>
            <a:ext cx="40386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1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B50BFFBF-F734-44E5-BDDD-7F962E4810AF}" type="datetime1">
              <a:rPr lang="en-IN" smtClean="0">
                <a:solidFill>
                  <a:srgbClr val="0000FF"/>
                </a:solidFill>
                <a:latin typeface="Bookman Old Style" panose="02050604050505020204" pitchFamily="18" charset="0"/>
              </a:rPr>
              <a:pPr/>
              <a:t>28-08-2023</a:t>
            </a:fld>
            <a:endParaRPr lang="en-IN" dirty="0">
              <a:solidFill>
                <a:srgbClr val="0000FF"/>
              </a:solidFill>
              <a:latin typeface="Bookman Old Style" panose="02050604050505020204" pitchFamily="18" charset="0"/>
            </a:endParaRPr>
          </a:p>
        </p:txBody>
      </p:sp>
      <p:sp>
        <p:nvSpPr>
          <p:cNvPr id="6" name="Date Placeholder 5"/>
          <p:cNvSpPr txBox="1">
            <a:spLocks/>
          </p:cNvSpPr>
          <p:nvPr/>
        </p:nvSpPr>
        <p:spPr>
          <a:xfrm>
            <a:off x="4038600" y="6492875"/>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
        <p:nvSpPr>
          <p:cNvPr id="3" name="Slide Number Placeholder 2"/>
          <p:cNvSpPr>
            <a:spLocks noGrp="1"/>
          </p:cNvSpPr>
          <p:nvPr>
            <p:ph type="sldNum" sz="quarter" idx="12"/>
          </p:nvPr>
        </p:nvSpPr>
        <p:spPr/>
        <p:txBody>
          <a:bodyPr/>
          <a:lstStyle/>
          <a:p>
            <a:fld id="{AD7ED525-5088-40CF-8CE0-E4296ADF624B}" type="slidenum">
              <a:rPr lang="en-IN" smtClean="0"/>
              <a:pPr/>
              <a:t>91</a:t>
            </a:fld>
            <a:endParaRPr lang="en-IN"/>
          </a:p>
        </p:txBody>
      </p:sp>
    </p:spTree>
    <p:extLst>
      <p:ext uri="{BB962C8B-B14F-4D97-AF65-F5344CB8AC3E}">
        <p14:creationId xmlns:p14="http://schemas.microsoft.com/office/powerpoint/2010/main" val="342942735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9F959C9D-96FC-AB16-894E-85100DEB741E}"/>
              </a:ext>
            </a:extLst>
          </p:cNvPr>
          <p:cNvSpPr>
            <a:spLocks noGrp="1"/>
          </p:cNvSpPr>
          <p:nvPr>
            <p:ph idx="1"/>
          </p:nvPr>
        </p:nvSpPr>
        <p:spPr>
          <a:xfrm>
            <a:off x="565079" y="1089060"/>
            <a:ext cx="10870057" cy="5374131"/>
          </a:xfrm>
        </p:spPr>
        <p:txBody>
          <a:bodyPr>
            <a:normAutofit/>
          </a:bodyPr>
          <a:lstStyle/>
          <a:p>
            <a:pPr algn="just"/>
            <a:r>
              <a:rPr lang="en-IN" sz="2000" b="0" i="0" dirty="0">
                <a:solidFill>
                  <a:srgbClr val="000000"/>
                </a:solidFill>
                <a:effectLst/>
                <a:latin typeface="Times New Roman" panose="02020603050405020304" pitchFamily="18" charset="0"/>
                <a:cs typeface="Times New Roman" panose="02020603050405020304" pitchFamily="18" charset="0"/>
              </a:rPr>
              <a:t>In Java, the Swing toolkit contains a </a:t>
            </a:r>
            <a:r>
              <a:rPr lang="en-IN" sz="2000" b="0" i="0" dirty="0" err="1">
                <a:solidFill>
                  <a:srgbClr val="000000"/>
                </a:solidFill>
                <a:effectLst/>
                <a:latin typeface="Times New Roman" panose="02020603050405020304" pitchFamily="18" charset="0"/>
                <a:cs typeface="Times New Roman" panose="02020603050405020304" pitchFamily="18" charset="0"/>
              </a:rPr>
              <a:t>JMenuBar</a:t>
            </a: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0" i="0" u="sng" strike="noStrike" dirty="0" err="1">
                <a:solidFill>
                  <a:srgbClr val="1155CC"/>
                </a:solidFill>
                <a:effectLst/>
                <a:latin typeface="Times New Roman" panose="02020603050405020304" pitchFamily="18" charset="0"/>
                <a:cs typeface="Times New Roman" panose="02020603050405020304" pitchFamily="18" charset="0"/>
                <a:hlinkClick r:id="rId2"/>
              </a:rPr>
              <a:t>JMenu</a:t>
            </a:r>
            <a:r>
              <a:rPr lang="en-IN" sz="2000" b="0" i="0" dirty="0">
                <a:solidFill>
                  <a:srgbClr val="000000"/>
                </a:solidFill>
                <a:effectLst/>
                <a:latin typeface="Times New Roman" panose="02020603050405020304" pitchFamily="18" charset="0"/>
                <a:cs typeface="Times New Roman" panose="02020603050405020304" pitchFamily="18" charset="0"/>
              </a:rPr>
              <a:t>, and </a:t>
            </a:r>
            <a:r>
              <a:rPr lang="en-IN" sz="2000" b="0" i="0" dirty="0" err="1">
                <a:solidFill>
                  <a:srgbClr val="000000"/>
                </a:solidFill>
                <a:effectLst/>
                <a:latin typeface="Times New Roman" panose="02020603050405020304" pitchFamily="18" charset="0"/>
                <a:cs typeface="Times New Roman" panose="02020603050405020304" pitchFamily="18" charset="0"/>
              </a:rPr>
              <a:t>JMenuItem</a:t>
            </a:r>
            <a:r>
              <a:rPr lang="en-IN" sz="2000" b="0" i="0" dirty="0">
                <a:solidFill>
                  <a:srgbClr val="000000"/>
                </a:solidFill>
                <a:effectLst/>
                <a:latin typeface="Times New Roman" panose="02020603050405020304" pitchFamily="18" charset="0"/>
                <a:cs typeface="Times New Roman" panose="02020603050405020304" pitchFamily="18" charset="0"/>
              </a:rPr>
              <a:t> class.</a:t>
            </a:r>
          </a:p>
          <a:p>
            <a:pPr algn="just"/>
            <a:r>
              <a:rPr lang="en-IN" sz="2000" b="0" i="0" dirty="0">
                <a:solidFill>
                  <a:srgbClr val="000000"/>
                </a:solidFill>
                <a:effectLst/>
                <a:latin typeface="Times New Roman" panose="02020603050405020304" pitchFamily="18" charset="0"/>
                <a:cs typeface="Times New Roman" panose="02020603050405020304" pitchFamily="18" charset="0"/>
              </a:rPr>
              <a:t> It is under package </a:t>
            </a:r>
            <a:r>
              <a:rPr lang="en-IN" sz="2000" b="0" i="0" dirty="0" err="1">
                <a:solidFill>
                  <a:srgbClr val="000000"/>
                </a:solidFill>
                <a:effectLst/>
                <a:latin typeface="Times New Roman" panose="02020603050405020304" pitchFamily="18" charset="0"/>
                <a:cs typeface="Times New Roman" panose="02020603050405020304" pitchFamily="18" charset="0"/>
              </a:rPr>
              <a:t>javax.swing.JMenuBar</a:t>
            </a:r>
            <a:r>
              <a:rPr lang="en-IN" sz="2000" b="0" i="0" dirty="0">
                <a:solidFill>
                  <a:srgbClr val="000000"/>
                </a:solidFill>
                <a:effectLst/>
                <a:latin typeface="Times New Roman" panose="02020603050405020304" pitchFamily="18" charset="0"/>
                <a:cs typeface="Times New Roman" panose="02020603050405020304" pitchFamily="18" charset="0"/>
              </a:rPr>
              <a:t>, </a:t>
            </a:r>
            <a:r>
              <a:rPr lang="en-IN" sz="2000" b="0" i="0" dirty="0" err="1">
                <a:solidFill>
                  <a:srgbClr val="000000"/>
                </a:solidFill>
                <a:effectLst/>
                <a:latin typeface="Times New Roman" panose="02020603050405020304" pitchFamily="18" charset="0"/>
                <a:cs typeface="Times New Roman" panose="02020603050405020304" pitchFamily="18" charset="0"/>
              </a:rPr>
              <a:t>javax.swing.JMenu</a:t>
            </a:r>
            <a:r>
              <a:rPr lang="en-IN" sz="2000" b="0" i="0" dirty="0">
                <a:solidFill>
                  <a:srgbClr val="000000"/>
                </a:solidFill>
                <a:effectLst/>
                <a:latin typeface="Times New Roman" panose="02020603050405020304" pitchFamily="18" charset="0"/>
                <a:cs typeface="Times New Roman" panose="02020603050405020304" pitchFamily="18" charset="0"/>
              </a:rPr>
              <a:t> and </a:t>
            </a:r>
            <a:r>
              <a:rPr lang="en-IN" sz="2000" b="0" i="0" dirty="0" err="1">
                <a:solidFill>
                  <a:srgbClr val="000000"/>
                </a:solidFill>
                <a:effectLst/>
                <a:latin typeface="Times New Roman" panose="02020603050405020304" pitchFamily="18" charset="0"/>
                <a:cs typeface="Times New Roman" panose="02020603050405020304" pitchFamily="18" charset="0"/>
              </a:rPr>
              <a:t>javax.swing.JMenuItem</a:t>
            </a:r>
            <a:r>
              <a:rPr lang="en-IN" sz="2000" b="0" i="0" dirty="0">
                <a:solidFill>
                  <a:srgbClr val="000000"/>
                </a:solidFill>
                <a:effectLst/>
                <a:latin typeface="Times New Roman" panose="02020603050405020304" pitchFamily="18" charset="0"/>
                <a:cs typeface="Times New Roman" panose="02020603050405020304" pitchFamily="18" charset="0"/>
              </a:rPr>
              <a:t> class.</a:t>
            </a:r>
          </a:p>
          <a:p>
            <a:pPr algn="just"/>
            <a:r>
              <a:rPr lang="en-IN" sz="2000" b="0" i="0" dirty="0">
                <a:solidFill>
                  <a:srgbClr val="000000"/>
                </a:solidFill>
                <a:effectLst/>
                <a:latin typeface="Times New Roman" panose="02020603050405020304" pitchFamily="18" charset="0"/>
                <a:cs typeface="Times New Roman" panose="02020603050405020304" pitchFamily="18" charset="0"/>
              </a:rPr>
              <a:t> The </a:t>
            </a:r>
            <a:r>
              <a:rPr lang="en-IN" sz="2000" b="0" i="0" dirty="0" err="1">
                <a:solidFill>
                  <a:srgbClr val="000000"/>
                </a:solidFill>
                <a:effectLst/>
                <a:latin typeface="Times New Roman" panose="02020603050405020304" pitchFamily="18" charset="0"/>
                <a:cs typeface="Times New Roman" panose="02020603050405020304" pitchFamily="18" charset="0"/>
              </a:rPr>
              <a:t>JMenuBar</a:t>
            </a:r>
            <a:r>
              <a:rPr lang="en-IN" sz="2000" b="0" i="0" dirty="0">
                <a:solidFill>
                  <a:srgbClr val="000000"/>
                </a:solidFill>
                <a:effectLst/>
                <a:latin typeface="Times New Roman" panose="02020603050405020304" pitchFamily="18" charset="0"/>
                <a:cs typeface="Times New Roman" panose="02020603050405020304" pitchFamily="18" charset="0"/>
              </a:rPr>
              <a:t> class is used for displaying </a:t>
            </a:r>
            <a:r>
              <a:rPr lang="en-IN" sz="2000" b="0" i="0" dirty="0" err="1">
                <a:solidFill>
                  <a:srgbClr val="000000"/>
                </a:solidFill>
                <a:effectLst/>
                <a:latin typeface="Times New Roman" panose="02020603050405020304" pitchFamily="18" charset="0"/>
                <a:cs typeface="Times New Roman" panose="02020603050405020304" pitchFamily="18" charset="0"/>
              </a:rPr>
              <a:t>menubar</a:t>
            </a:r>
            <a:r>
              <a:rPr lang="en-IN" sz="2000" b="0" i="0" dirty="0">
                <a:solidFill>
                  <a:srgbClr val="000000"/>
                </a:solidFill>
                <a:effectLst/>
                <a:latin typeface="Times New Roman" panose="02020603050405020304" pitchFamily="18" charset="0"/>
                <a:cs typeface="Times New Roman" panose="02020603050405020304" pitchFamily="18" charset="0"/>
              </a:rPr>
              <a:t> on the frame.</a:t>
            </a:r>
          </a:p>
          <a:p>
            <a:pPr algn="just"/>
            <a:r>
              <a:rPr lang="en-IN" sz="2000" b="0" i="0" dirty="0">
                <a:solidFill>
                  <a:srgbClr val="000000"/>
                </a:solidFill>
                <a:effectLst/>
                <a:latin typeface="Times New Roman" panose="02020603050405020304" pitchFamily="18" charset="0"/>
                <a:cs typeface="Times New Roman" panose="02020603050405020304" pitchFamily="18" charset="0"/>
              </a:rPr>
              <a:t> The </a:t>
            </a:r>
            <a:r>
              <a:rPr lang="en-IN" sz="2000" b="0" i="0" dirty="0" err="1">
                <a:solidFill>
                  <a:srgbClr val="000000"/>
                </a:solidFill>
                <a:effectLst/>
                <a:latin typeface="Times New Roman" panose="02020603050405020304" pitchFamily="18" charset="0"/>
                <a:cs typeface="Times New Roman" panose="02020603050405020304" pitchFamily="18" charset="0"/>
              </a:rPr>
              <a:t>JMenu</a:t>
            </a:r>
            <a:r>
              <a:rPr lang="en-IN" sz="2000" b="0" i="0" dirty="0">
                <a:solidFill>
                  <a:srgbClr val="000000"/>
                </a:solidFill>
                <a:effectLst/>
                <a:latin typeface="Times New Roman" panose="02020603050405020304" pitchFamily="18" charset="0"/>
                <a:cs typeface="Times New Roman" panose="02020603050405020304" pitchFamily="18" charset="0"/>
              </a:rPr>
              <a:t> Object is used to pull down the menu bar's components. </a:t>
            </a:r>
          </a:p>
          <a:p>
            <a:pPr algn="just"/>
            <a:r>
              <a:rPr lang="en-IN" sz="2000" b="0" i="0" dirty="0">
                <a:solidFill>
                  <a:srgbClr val="000000"/>
                </a:solidFill>
                <a:effectLst/>
                <a:latin typeface="Times New Roman" panose="02020603050405020304" pitchFamily="18" charset="0"/>
                <a:cs typeface="Times New Roman" panose="02020603050405020304" pitchFamily="18" charset="0"/>
              </a:rPr>
              <a:t>The </a:t>
            </a:r>
            <a:r>
              <a:rPr lang="en-IN" sz="2000" b="0" i="0" dirty="0" err="1">
                <a:solidFill>
                  <a:srgbClr val="000000"/>
                </a:solidFill>
                <a:effectLst/>
                <a:latin typeface="Times New Roman" panose="02020603050405020304" pitchFamily="18" charset="0"/>
                <a:cs typeface="Times New Roman" panose="02020603050405020304" pitchFamily="18" charset="0"/>
              </a:rPr>
              <a:t>JMenuItem</a:t>
            </a:r>
            <a:r>
              <a:rPr lang="en-IN" sz="2000" b="0" i="0" dirty="0">
                <a:solidFill>
                  <a:srgbClr val="000000"/>
                </a:solidFill>
                <a:effectLst/>
                <a:latin typeface="Times New Roman" panose="02020603050405020304" pitchFamily="18" charset="0"/>
                <a:cs typeface="Times New Roman" panose="02020603050405020304" pitchFamily="18" charset="0"/>
              </a:rPr>
              <a:t> Object is used for adding the </a:t>
            </a:r>
            <a:r>
              <a:rPr lang="en-IN" sz="2000" b="0" i="0" dirty="0" err="1">
                <a:solidFill>
                  <a:srgbClr val="000000"/>
                </a:solidFill>
                <a:effectLst/>
                <a:latin typeface="Times New Roman" panose="02020603050405020304" pitchFamily="18" charset="0"/>
                <a:cs typeface="Times New Roman" panose="02020603050405020304" pitchFamily="18" charset="0"/>
              </a:rPr>
              <a:t>labeled</a:t>
            </a:r>
            <a:r>
              <a:rPr lang="en-IN" sz="2000" b="0" i="0" dirty="0">
                <a:solidFill>
                  <a:srgbClr val="000000"/>
                </a:solidFill>
                <a:effectLst/>
                <a:latin typeface="Times New Roman" panose="02020603050405020304" pitchFamily="18" charset="0"/>
                <a:cs typeface="Times New Roman" panose="02020603050405020304" pitchFamily="18" charset="0"/>
              </a:rPr>
              <a:t> menu item.</a:t>
            </a:r>
            <a:endParaRPr lang="en-IN" sz="2000" b="0" i="0" dirty="0">
              <a:solidFill>
                <a:srgbClr val="36393E"/>
              </a:solidFill>
              <a:effectLst/>
              <a:latin typeface="Times New Roman" panose="02020603050405020304" pitchFamily="18" charset="0"/>
              <a:cs typeface="Times New Roman" panose="02020603050405020304" pitchFamily="18" charset="0"/>
            </a:endParaRPr>
          </a:p>
          <a:p>
            <a:pPr marL="0" indent="0" algn="just">
              <a:buNone/>
            </a:pPr>
            <a:endParaRPr lang="en-IN" sz="2000" b="0" i="0" dirty="0">
              <a:solidFill>
                <a:srgbClr val="36393E"/>
              </a:solidFill>
              <a:effectLst/>
              <a:latin typeface="Times New Roman" panose="02020603050405020304" pitchFamily="18" charset="0"/>
              <a:cs typeface="Times New Roman" panose="02020603050405020304" pitchFamily="18" charset="0"/>
            </a:endParaRPr>
          </a:p>
          <a:p>
            <a:pPr marL="0" indent="0" algn="just">
              <a:buNone/>
            </a:pPr>
            <a:r>
              <a:rPr lang="en-IN" sz="2000" b="1" i="0" dirty="0" err="1">
                <a:solidFill>
                  <a:srgbClr val="000000"/>
                </a:solidFill>
                <a:effectLst/>
                <a:latin typeface="Times New Roman" panose="02020603050405020304" pitchFamily="18" charset="0"/>
                <a:cs typeface="Times New Roman" panose="02020603050405020304" pitchFamily="18" charset="0"/>
              </a:rPr>
              <a:t>JMenuBar</a:t>
            </a:r>
            <a:r>
              <a:rPr lang="en-IN" sz="2000" b="1" i="0" dirty="0">
                <a:solidFill>
                  <a:srgbClr val="000000"/>
                </a:solidFill>
                <a:effectLst/>
                <a:latin typeface="Times New Roman" panose="02020603050405020304" pitchFamily="18" charset="0"/>
                <a:cs typeface="Times New Roman" panose="02020603050405020304" pitchFamily="18" charset="0"/>
              </a:rPr>
              <a:t>, </a:t>
            </a:r>
            <a:r>
              <a:rPr lang="en-IN" sz="2000" b="1" i="0" dirty="0" err="1">
                <a:solidFill>
                  <a:srgbClr val="000000"/>
                </a:solidFill>
                <a:effectLst/>
                <a:latin typeface="Times New Roman" panose="02020603050405020304" pitchFamily="18" charset="0"/>
                <a:cs typeface="Times New Roman" panose="02020603050405020304" pitchFamily="18" charset="0"/>
              </a:rPr>
              <a:t>JMenu</a:t>
            </a:r>
            <a:r>
              <a:rPr lang="en-IN" sz="2000" b="1" i="0" dirty="0">
                <a:solidFill>
                  <a:srgbClr val="000000"/>
                </a:solidFill>
                <a:effectLst/>
                <a:latin typeface="Times New Roman" panose="02020603050405020304" pitchFamily="18" charset="0"/>
                <a:cs typeface="Times New Roman" panose="02020603050405020304" pitchFamily="18" charset="0"/>
              </a:rPr>
              <a:t> and </a:t>
            </a:r>
            <a:r>
              <a:rPr lang="en-IN" sz="2000" b="1" i="0" dirty="0" err="1">
                <a:solidFill>
                  <a:srgbClr val="000000"/>
                </a:solidFill>
                <a:effectLst/>
                <a:latin typeface="Times New Roman" panose="02020603050405020304" pitchFamily="18" charset="0"/>
                <a:cs typeface="Times New Roman" panose="02020603050405020304" pitchFamily="18" charset="0"/>
              </a:rPr>
              <a:t>JMenuItem</a:t>
            </a:r>
            <a:r>
              <a:rPr lang="en-IN" sz="2000" b="1" i="0" dirty="0">
                <a:solidFill>
                  <a:srgbClr val="000000"/>
                </a:solidFill>
                <a:effectLst/>
                <a:latin typeface="Times New Roman" panose="02020603050405020304" pitchFamily="18" charset="0"/>
                <a:cs typeface="Times New Roman" panose="02020603050405020304" pitchFamily="18" charset="0"/>
              </a:rPr>
              <a:t> Declarations:</a:t>
            </a:r>
          </a:p>
          <a:p>
            <a:pPr marL="0" indent="0" algn="just">
              <a:buNone/>
            </a:pPr>
            <a:endParaRPr lang="en-IN" sz="2000" b="0" i="0" dirty="0">
              <a:solidFill>
                <a:srgbClr val="36393E"/>
              </a:solidFill>
              <a:effectLst/>
              <a:latin typeface="Times New Roman" panose="02020603050405020304" pitchFamily="18" charset="0"/>
              <a:cs typeface="Times New Roman" panose="02020603050405020304" pitchFamily="18" charset="0"/>
            </a:endParaRPr>
          </a:p>
          <a:p>
            <a:pPr marL="0" indent="0" algn="just">
              <a:buNone/>
            </a:pPr>
            <a:r>
              <a:rPr lang="en-IN" sz="2000" b="0" i="0" dirty="0">
                <a:solidFill>
                  <a:srgbClr val="343434"/>
                </a:solidFill>
                <a:effectLst/>
                <a:latin typeface="Times New Roman" panose="02020603050405020304" pitchFamily="18" charset="0"/>
                <a:cs typeface="Times New Roman" panose="02020603050405020304" pitchFamily="18" charset="0"/>
              </a:rPr>
              <a:t>public class </a:t>
            </a:r>
            <a:r>
              <a:rPr lang="en-IN" sz="2000" b="0" i="0" dirty="0" err="1">
                <a:solidFill>
                  <a:srgbClr val="343434"/>
                </a:solidFill>
                <a:effectLst/>
                <a:latin typeface="Times New Roman" panose="02020603050405020304" pitchFamily="18" charset="0"/>
                <a:cs typeface="Times New Roman" panose="02020603050405020304" pitchFamily="18" charset="0"/>
              </a:rPr>
              <a:t>JMenuBar</a:t>
            </a:r>
            <a:r>
              <a:rPr lang="en-IN" sz="2000" b="0" i="0" dirty="0">
                <a:solidFill>
                  <a:srgbClr val="343434"/>
                </a:solidFill>
                <a:effectLst/>
                <a:latin typeface="Times New Roman" panose="02020603050405020304" pitchFamily="18" charset="0"/>
                <a:cs typeface="Times New Roman" panose="02020603050405020304" pitchFamily="18" charset="0"/>
              </a:rPr>
              <a:t> extends </a:t>
            </a:r>
            <a:r>
              <a:rPr lang="en-IN" sz="2000" b="0" i="0" dirty="0" err="1">
                <a:solidFill>
                  <a:srgbClr val="343434"/>
                </a:solidFill>
                <a:effectLst/>
                <a:latin typeface="Times New Roman" panose="02020603050405020304" pitchFamily="18" charset="0"/>
                <a:cs typeface="Times New Roman" panose="02020603050405020304" pitchFamily="18" charset="0"/>
              </a:rPr>
              <a:t>JComponent</a:t>
            </a:r>
            <a:r>
              <a:rPr lang="en-IN" sz="2000" b="0" i="0" dirty="0">
                <a:solidFill>
                  <a:srgbClr val="343434"/>
                </a:solidFill>
                <a:effectLst/>
                <a:latin typeface="Times New Roman" panose="02020603050405020304" pitchFamily="18" charset="0"/>
                <a:cs typeface="Times New Roman" panose="02020603050405020304" pitchFamily="18" charset="0"/>
              </a:rPr>
              <a:t> implements </a:t>
            </a:r>
            <a:r>
              <a:rPr lang="en-IN" sz="2000" b="0" i="0" dirty="0" err="1">
                <a:solidFill>
                  <a:srgbClr val="343434"/>
                </a:solidFill>
                <a:effectLst/>
                <a:latin typeface="Times New Roman" panose="02020603050405020304" pitchFamily="18" charset="0"/>
                <a:cs typeface="Times New Roman" panose="02020603050405020304" pitchFamily="18" charset="0"/>
              </a:rPr>
              <a:t>MenuElement</a:t>
            </a:r>
            <a:r>
              <a:rPr lang="en-IN" sz="2000" b="0" i="0" dirty="0">
                <a:solidFill>
                  <a:srgbClr val="343434"/>
                </a:solidFill>
                <a:effectLst/>
                <a:latin typeface="Times New Roman" panose="02020603050405020304" pitchFamily="18" charset="0"/>
                <a:cs typeface="Times New Roman" panose="02020603050405020304" pitchFamily="18" charset="0"/>
              </a:rPr>
              <a:t>, Accessible</a:t>
            </a:r>
          </a:p>
          <a:p>
            <a:pPr marL="0" indent="0" algn="just">
              <a:buNone/>
            </a:pPr>
            <a:endParaRPr lang="en-IN" sz="2000" b="0" i="0" dirty="0">
              <a:solidFill>
                <a:srgbClr val="36393E"/>
              </a:solidFill>
              <a:effectLst/>
              <a:latin typeface="Times New Roman" panose="02020603050405020304" pitchFamily="18" charset="0"/>
              <a:cs typeface="Times New Roman" panose="02020603050405020304" pitchFamily="18" charset="0"/>
            </a:endParaRPr>
          </a:p>
          <a:p>
            <a:pPr marL="0" indent="0" algn="just">
              <a:buNone/>
            </a:pPr>
            <a:r>
              <a:rPr lang="en-IN" sz="2000" b="0" i="0" dirty="0">
                <a:solidFill>
                  <a:srgbClr val="343434"/>
                </a:solidFill>
                <a:effectLst/>
                <a:latin typeface="Times New Roman" panose="02020603050405020304" pitchFamily="18" charset="0"/>
                <a:cs typeface="Times New Roman" panose="02020603050405020304" pitchFamily="18" charset="0"/>
              </a:rPr>
              <a:t>public class </a:t>
            </a:r>
            <a:r>
              <a:rPr lang="en-IN" sz="2000" b="0" i="0" dirty="0" err="1">
                <a:solidFill>
                  <a:srgbClr val="343434"/>
                </a:solidFill>
                <a:effectLst/>
                <a:latin typeface="Times New Roman" panose="02020603050405020304" pitchFamily="18" charset="0"/>
                <a:cs typeface="Times New Roman" panose="02020603050405020304" pitchFamily="18" charset="0"/>
              </a:rPr>
              <a:t>JMenu</a:t>
            </a:r>
            <a:r>
              <a:rPr lang="en-IN" sz="2000" b="0" i="0" dirty="0">
                <a:solidFill>
                  <a:srgbClr val="343434"/>
                </a:solidFill>
                <a:effectLst/>
                <a:latin typeface="Times New Roman" panose="02020603050405020304" pitchFamily="18" charset="0"/>
                <a:cs typeface="Times New Roman" panose="02020603050405020304" pitchFamily="18" charset="0"/>
              </a:rPr>
              <a:t> extends </a:t>
            </a:r>
            <a:r>
              <a:rPr lang="en-IN" sz="2000" b="0" i="0" dirty="0" err="1">
                <a:solidFill>
                  <a:srgbClr val="343434"/>
                </a:solidFill>
                <a:effectLst/>
                <a:latin typeface="Times New Roman" panose="02020603050405020304" pitchFamily="18" charset="0"/>
                <a:cs typeface="Times New Roman" panose="02020603050405020304" pitchFamily="18" charset="0"/>
              </a:rPr>
              <a:t>JMenuItem</a:t>
            </a:r>
            <a:r>
              <a:rPr lang="en-IN" sz="2000" b="0" i="0" dirty="0">
                <a:solidFill>
                  <a:srgbClr val="343434"/>
                </a:solidFill>
                <a:effectLst/>
                <a:latin typeface="Times New Roman" panose="02020603050405020304" pitchFamily="18" charset="0"/>
                <a:cs typeface="Times New Roman" panose="02020603050405020304" pitchFamily="18" charset="0"/>
              </a:rPr>
              <a:t> implements </a:t>
            </a:r>
            <a:r>
              <a:rPr lang="en-IN" sz="2000" b="0" i="0" dirty="0" err="1">
                <a:solidFill>
                  <a:srgbClr val="343434"/>
                </a:solidFill>
                <a:effectLst/>
                <a:latin typeface="Times New Roman" panose="02020603050405020304" pitchFamily="18" charset="0"/>
                <a:cs typeface="Times New Roman" panose="02020603050405020304" pitchFamily="18" charset="0"/>
              </a:rPr>
              <a:t>MenuElement</a:t>
            </a:r>
            <a:r>
              <a:rPr lang="en-IN" sz="2000" b="0" i="0" dirty="0">
                <a:solidFill>
                  <a:srgbClr val="343434"/>
                </a:solidFill>
                <a:effectLst/>
                <a:latin typeface="Times New Roman" panose="02020603050405020304" pitchFamily="18" charset="0"/>
                <a:cs typeface="Times New Roman" panose="02020603050405020304" pitchFamily="18" charset="0"/>
              </a:rPr>
              <a:t>, Accessible</a:t>
            </a:r>
          </a:p>
          <a:p>
            <a:pPr marL="0" indent="0" algn="just">
              <a:buNone/>
            </a:pPr>
            <a:endParaRPr lang="en-IN" sz="2000" b="0" i="0" dirty="0">
              <a:solidFill>
                <a:srgbClr val="36393E"/>
              </a:solidFill>
              <a:effectLst/>
              <a:latin typeface="Times New Roman" panose="02020603050405020304" pitchFamily="18" charset="0"/>
              <a:cs typeface="Times New Roman" panose="02020603050405020304" pitchFamily="18" charset="0"/>
            </a:endParaRPr>
          </a:p>
          <a:p>
            <a:pPr marL="0" indent="0" algn="just">
              <a:buNone/>
            </a:pPr>
            <a:r>
              <a:rPr lang="en-IN" sz="2000" b="0" i="0" dirty="0">
                <a:solidFill>
                  <a:srgbClr val="343434"/>
                </a:solidFill>
                <a:effectLst/>
                <a:latin typeface="Times New Roman" panose="02020603050405020304" pitchFamily="18" charset="0"/>
                <a:cs typeface="Times New Roman" panose="02020603050405020304" pitchFamily="18" charset="0"/>
              </a:rPr>
              <a:t>public class </a:t>
            </a:r>
            <a:r>
              <a:rPr lang="en-IN" sz="2000" b="0" i="0" dirty="0" err="1">
                <a:solidFill>
                  <a:srgbClr val="343434"/>
                </a:solidFill>
                <a:effectLst/>
                <a:latin typeface="Times New Roman" panose="02020603050405020304" pitchFamily="18" charset="0"/>
                <a:cs typeface="Times New Roman" panose="02020603050405020304" pitchFamily="18" charset="0"/>
              </a:rPr>
              <a:t>JMenuItem</a:t>
            </a:r>
            <a:r>
              <a:rPr lang="en-IN" sz="2000" b="0" i="0" dirty="0">
                <a:solidFill>
                  <a:srgbClr val="343434"/>
                </a:solidFill>
                <a:effectLst/>
                <a:latin typeface="Times New Roman" panose="02020603050405020304" pitchFamily="18" charset="0"/>
                <a:cs typeface="Times New Roman" panose="02020603050405020304" pitchFamily="18" charset="0"/>
              </a:rPr>
              <a:t> extends </a:t>
            </a:r>
            <a:r>
              <a:rPr lang="en-IN" sz="2000" b="0" i="0" dirty="0" err="1">
                <a:solidFill>
                  <a:srgbClr val="343434"/>
                </a:solidFill>
                <a:effectLst/>
                <a:latin typeface="Times New Roman" panose="02020603050405020304" pitchFamily="18" charset="0"/>
                <a:cs typeface="Times New Roman" panose="02020603050405020304" pitchFamily="18" charset="0"/>
              </a:rPr>
              <a:t>AbstractButton</a:t>
            </a:r>
            <a:r>
              <a:rPr lang="en-IN" sz="2000" b="0" i="0" dirty="0">
                <a:solidFill>
                  <a:srgbClr val="343434"/>
                </a:solidFill>
                <a:effectLst/>
                <a:latin typeface="Times New Roman" panose="02020603050405020304" pitchFamily="18" charset="0"/>
                <a:cs typeface="Times New Roman" panose="02020603050405020304" pitchFamily="18" charset="0"/>
              </a:rPr>
              <a:t> implements Accessible, </a:t>
            </a:r>
            <a:r>
              <a:rPr lang="en-IN" sz="2000" b="0" i="0" dirty="0" err="1">
                <a:solidFill>
                  <a:srgbClr val="343434"/>
                </a:solidFill>
                <a:effectLst/>
                <a:latin typeface="Times New Roman" panose="02020603050405020304" pitchFamily="18" charset="0"/>
                <a:cs typeface="Times New Roman" panose="02020603050405020304" pitchFamily="18" charset="0"/>
              </a:rPr>
              <a:t>MenuElement</a:t>
            </a:r>
            <a:endParaRPr lang="en-IN" sz="2000" b="0" i="0" dirty="0">
              <a:solidFill>
                <a:srgbClr val="36393E"/>
              </a:solidFill>
              <a:effectLst/>
              <a:latin typeface="Times New Roman" panose="02020603050405020304" pitchFamily="18" charset="0"/>
              <a:cs typeface="Times New Roman" panose="02020603050405020304" pitchFamily="18" charset="0"/>
            </a:endParaRPr>
          </a:p>
          <a:p>
            <a:pPr algn="just"/>
            <a:endParaRPr lang="en-IN" sz="2000" dirty="0">
              <a:latin typeface="Times New Roman" panose="02020603050405020304" pitchFamily="18" charset="0"/>
              <a:cs typeface="Times New Roman" panose="02020603050405020304" pitchFamily="18" charset="0"/>
            </a:endParaRPr>
          </a:p>
          <a:p>
            <a:pPr marL="0" indent="0" algn="just">
              <a:buNone/>
            </a:pPr>
            <a:endParaRPr lang="en-IN" sz="2000" dirty="0">
              <a:latin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xmlns="" id="{3AD93DAB-1A05-065E-A1B1-744FA9810370}"/>
              </a:ext>
            </a:extLst>
          </p:cNvPr>
          <p:cNvSpPr txBox="1"/>
          <p:nvPr/>
        </p:nvSpPr>
        <p:spPr>
          <a:xfrm>
            <a:off x="2863921" y="430022"/>
            <a:ext cx="6097712" cy="523220"/>
          </a:xfrm>
          <a:prstGeom prst="rect">
            <a:avLst/>
          </a:prstGeom>
          <a:noFill/>
        </p:spPr>
        <p:txBody>
          <a:bodyPr wrap="square">
            <a:spAutoFit/>
          </a:bodyPr>
          <a:lstStyle/>
          <a:p>
            <a:pPr algn="l"/>
            <a:r>
              <a:rPr lang="en-IN" sz="2800" b="1" i="0" dirty="0" err="1">
                <a:solidFill>
                  <a:srgbClr val="FF0000"/>
                </a:solidFill>
                <a:effectLst/>
                <a:latin typeface="Muli"/>
              </a:rPr>
              <a:t>JMenuBar</a:t>
            </a:r>
            <a:r>
              <a:rPr lang="en-IN" sz="2800" b="1" i="0" dirty="0">
                <a:solidFill>
                  <a:srgbClr val="FF0000"/>
                </a:solidFill>
                <a:effectLst/>
                <a:latin typeface="Muli"/>
              </a:rPr>
              <a:t>, </a:t>
            </a:r>
            <a:r>
              <a:rPr lang="en-IN" sz="2800" b="1" i="0" dirty="0" err="1">
                <a:solidFill>
                  <a:srgbClr val="FF0000"/>
                </a:solidFill>
                <a:effectLst/>
                <a:latin typeface="Muli"/>
              </a:rPr>
              <a:t>JMenu</a:t>
            </a:r>
            <a:r>
              <a:rPr lang="en-IN" sz="2800" b="1" i="0" dirty="0">
                <a:solidFill>
                  <a:srgbClr val="FF0000"/>
                </a:solidFill>
                <a:effectLst/>
                <a:latin typeface="Muli"/>
              </a:rPr>
              <a:t> and </a:t>
            </a:r>
            <a:r>
              <a:rPr lang="en-IN" sz="2800" b="1" i="0" dirty="0" err="1">
                <a:solidFill>
                  <a:srgbClr val="FF0000"/>
                </a:solidFill>
                <a:effectLst/>
                <a:latin typeface="Muli"/>
              </a:rPr>
              <a:t>JMenuItem</a:t>
            </a:r>
            <a:endParaRPr lang="en-IN" sz="2800" b="1" i="0" dirty="0">
              <a:solidFill>
                <a:srgbClr val="FF0000"/>
              </a:solidFill>
              <a:effectLst/>
              <a:latin typeface="Muli"/>
            </a:endParaRPr>
          </a:p>
        </p:txBody>
      </p:sp>
      <p:sp>
        <p:nvSpPr>
          <p:cNvPr id="4" name="Date Placeholder 5"/>
          <p:cNvSpPr txBox="1">
            <a:spLocks/>
          </p:cNvSpPr>
          <p:nvPr/>
        </p:nvSpPr>
        <p:spPr>
          <a:xfrm>
            <a:off x="0" y="6496050"/>
            <a:ext cx="40386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1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B50BFFBF-F734-44E5-BDDD-7F962E4810AF}" type="datetime1">
              <a:rPr lang="en-IN" smtClean="0">
                <a:solidFill>
                  <a:srgbClr val="0000FF"/>
                </a:solidFill>
                <a:latin typeface="Bookman Old Style" panose="02050604050505020204" pitchFamily="18" charset="0"/>
              </a:rPr>
              <a:pPr/>
              <a:t>28-08-2023</a:t>
            </a:fld>
            <a:endParaRPr lang="en-IN" dirty="0">
              <a:solidFill>
                <a:srgbClr val="0000FF"/>
              </a:solidFill>
              <a:latin typeface="Bookman Old Style" panose="02050604050505020204" pitchFamily="18" charset="0"/>
            </a:endParaRPr>
          </a:p>
        </p:txBody>
      </p:sp>
      <p:sp>
        <p:nvSpPr>
          <p:cNvPr id="6" name="Date Placeholder 5"/>
          <p:cNvSpPr txBox="1">
            <a:spLocks/>
          </p:cNvSpPr>
          <p:nvPr/>
        </p:nvSpPr>
        <p:spPr>
          <a:xfrm>
            <a:off x="4038600" y="6496050"/>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
        <p:nvSpPr>
          <p:cNvPr id="3" name="Slide Number Placeholder 2"/>
          <p:cNvSpPr>
            <a:spLocks noGrp="1"/>
          </p:cNvSpPr>
          <p:nvPr>
            <p:ph type="sldNum" sz="quarter" idx="12"/>
          </p:nvPr>
        </p:nvSpPr>
        <p:spPr/>
        <p:txBody>
          <a:bodyPr/>
          <a:lstStyle/>
          <a:p>
            <a:fld id="{AD7ED525-5088-40CF-8CE0-E4296ADF624B}" type="slidenum">
              <a:rPr lang="en-IN" smtClean="0"/>
              <a:pPr/>
              <a:t>92</a:t>
            </a:fld>
            <a:endParaRPr lang="en-IN"/>
          </a:p>
        </p:txBody>
      </p:sp>
    </p:spTree>
    <p:extLst>
      <p:ext uri="{BB962C8B-B14F-4D97-AF65-F5344CB8AC3E}">
        <p14:creationId xmlns:p14="http://schemas.microsoft.com/office/powerpoint/2010/main" val="93925933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6EBE0331-314D-5B06-07A8-31B7F6334806}"/>
              </a:ext>
            </a:extLst>
          </p:cNvPr>
          <p:cNvSpPr>
            <a:spLocks noGrp="1"/>
          </p:cNvSpPr>
          <p:nvPr>
            <p:ph idx="1"/>
          </p:nvPr>
        </p:nvSpPr>
        <p:spPr>
          <a:xfrm>
            <a:off x="838200" y="811658"/>
            <a:ext cx="10515600" cy="5162105"/>
          </a:xfrm>
        </p:spPr>
        <p:txBody>
          <a:bodyPr>
            <a:normAutofit/>
          </a:bodyPr>
          <a:lstStyle/>
          <a:p>
            <a:pPr marL="0" indent="0">
              <a:buNone/>
            </a:pPr>
            <a:r>
              <a:rPr lang="en-IN" sz="2400" b="1" i="0" dirty="0">
                <a:solidFill>
                  <a:srgbClr val="36393E"/>
                </a:solidFill>
                <a:effectLst/>
                <a:latin typeface="Times New Roman" panose="02020603050405020304" pitchFamily="18" charset="0"/>
                <a:cs typeface="Times New Roman" panose="02020603050405020304" pitchFamily="18" charset="0"/>
              </a:rPr>
              <a:t>Syntax:</a:t>
            </a:r>
          </a:p>
          <a:p>
            <a:pPr marL="0" indent="0">
              <a:buNone/>
            </a:pPr>
            <a:r>
              <a:rPr lang="en-IN" sz="2400" dirty="0" err="1">
                <a:latin typeface="Times New Roman" panose="02020603050405020304" pitchFamily="18" charset="0"/>
                <a:cs typeface="Times New Roman" panose="02020603050405020304" pitchFamily="18" charset="0"/>
              </a:rPr>
              <a:t>JMenuBar</a:t>
            </a:r>
            <a:r>
              <a:rPr lang="en-IN" sz="2400" dirty="0">
                <a:latin typeface="Times New Roman" panose="02020603050405020304" pitchFamily="18" charset="0"/>
                <a:cs typeface="Times New Roman" panose="02020603050405020304" pitchFamily="18" charset="0"/>
              </a:rPr>
              <a:t> </a:t>
            </a:r>
            <a:r>
              <a:rPr lang="en-IN" sz="2400" dirty="0" err="1">
                <a:latin typeface="Times New Roman" panose="02020603050405020304" pitchFamily="18" charset="0"/>
                <a:cs typeface="Times New Roman" panose="02020603050405020304" pitchFamily="18" charset="0"/>
              </a:rPr>
              <a:t>menu_bar</a:t>
            </a:r>
            <a:r>
              <a:rPr lang="en-IN" sz="2400" dirty="0">
                <a:latin typeface="Times New Roman" panose="02020603050405020304" pitchFamily="18" charset="0"/>
                <a:cs typeface="Times New Roman" panose="02020603050405020304" pitchFamily="18" charset="0"/>
              </a:rPr>
              <a:t> = new </a:t>
            </a:r>
            <a:r>
              <a:rPr lang="en-IN" sz="2400" dirty="0" err="1">
                <a:latin typeface="Times New Roman" panose="02020603050405020304" pitchFamily="18" charset="0"/>
                <a:cs typeface="Times New Roman" panose="02020603050405020304" pitchFamily="18" charset="0"/>
              </a:rPr>
              <a:t>JMenuBar</a:t>
            </a:r>
            <a:r>
              <a:rPr lang="en-IN" sz="2400" dirty="0">
                <a:latin typeface="Times New Roman" panose="02020603050405020304" pitchFamily="18" charset="0"/>
                <a:cs typeface="Times New Roman" panose="02020603050405020304" pitchFamily="18" charset="0"/>
              </a:rPr>
              <a:t>();</a:t>
            </a:r>
          </a:p>
          <a:p>
            <a:pPr marL="0" indent="0">
              <a:buNone/>
            </a:pPr>
            <a:r>
              <a:rPr lang="en-IN" sz="2400" dirty="0" err="1">
                <a:latin typeface="Times New Roman" panose="02020603050405020304" pitchFamily="18" charset="0"/>
                <a:cs typeface="Times New Roman" panose="02020603050405020304" pitchFamily="18" charset="0"/>
              </a:rPr>
              <a:t>JMenu</a:t>
            </a:r>
            <a:r>
              <a:rPr lang="en-IN" sz="2400" dirty="0">
                <a:latin typeface="Times New Roman" panose="02020603050405020304" pitchFamily="18" charset="0"/>
                <a:cs typeface="Times New Roman" panose="02020603050405020304" pitchFamily="18" charset="0"/>
              </a:rPr>
              <a:t> menu = new </a:t>
            </a:r>
            <a:r>
              <a:rPr lang="en-IN" sz="2400" dirty="0" err="1">
                <a:latin typeface="Times New Roman" panose="02020603050405020304" pitchFamily="18" charset="0"/>
                <a:cs typeface="Times New Roman" panose="02020603050405020304" pitchFamily="18" charset="0"/>
              </a:rPr>
              <a:t>JMenu</a:t>
            </a:r>
            <a:r>
              <a:rPr lang="en-IN" sz="2400" dirty="0">
                <a:latin typeface="Times New Roman" panose="02020603050405020304" pitchFamily="18" charset="0"/>
                <a:cs typeface="Times New Roman" panose="02020603050405020304" pitchFamily="18" charset="0"/>
              </a:rPr>
              <a:t>("Menu");</a:t>
            </a:r>
          </a:p>
          <a:p>
            <a:pPr marL="0" indent="0">
              <a:buNone/>
            </a:pPr>
            <a:r>
              <a:rPr lang="en-IN" sz="2400" dirty="0">
                <a:latin typeface="Times New Roman" panose="02020603050405020304" pitchFamily="18" charset="0"/>
                <a:cs typeface="Times New Roman" panose="02020603050405020304" pitchFamily="18" charset="0"/>
              </a:rPr>
              <a:t>menuItem1 = new </a:t>
            </a:r>
            <a:r>
              <a:rPr lang="en-IN" sz="2400" dirty="0" err="1">
                <a:latin typeface="Times New Roman" panose="02020603050405020304" pitchFamily="18" charset="0"/>
                <a:cs typeface="Times New Roman" panose="02020603050405020304" pitchFamily="18" charset="0"/>
              </a:rPr>
              <a:t>JMenuItem</a:t>
            </a:r>
            <a:r>
              <a:rPr lang="en-IN" sz="2400" dirty="0">
                <a:latin typeface="Times New Roman" panose="02020603050405020304" pitchFamily="18" charset="0"/>
                <a:cs typeface="Times New Roman" panose="02020603050405020304" pitchFamily="18" charset="0"/>
              </a:rPr>
              <a:t>("Never");</a:t>
            </a:r>
          </a:p>
          <a:p>
            <a:pPr marL="0" indent="0">
              <a:buNone/>
            </a:pPr>
            <a:r>
              <a:rPr lang="en-IN" sz="2400" dirty="0">
                <a:latin typeface="Times New Roman" panose="02020603050405020304" pitchFamily="18" charset="0"/>
                <a:cs typeface="Times New Roman" panose="02020603050405020304" pitchFamily="18" charset="0"/>
              </a:rPr>
              <a:t>menuItem2 = new </a:t>
            </a:r>
            <a:r>
              <a:rPr lang="en-IN" sz="2400" dirty="0" err="1">
                <a:latin typeface="Times New Roman" panose="02020603050405020304" pitchFamily="18" charset="0"/>
                <a:cs typeface="Times New Roman" panose="02020603050405020304" pitchFamily="18" charset="0"/>
              </a:rPr>
              <a:t>JMenuItem</a:t>
            </a:r>
            <a:r>
              <a:rPr lang="en-IN" sz="2400" dirty="0">
                <a:latin typeface="Times New Roman" panose="02020603050405020304" pitchFamily="18" charset="0"/>
                <a:cs typeface="Times New Roman" panose="02020603050405020304" pitchFamily="18" charset="0"/>
              </a:rPr>
              <a:t>("Stop");</a:t>
            </a:r>
          </a:p>
          <a:p>
            <a:pPr marL="0" indent="0">
              <a:buNone/>
            </a:pPr>
            <a:r>
              <a:rPr lang="en-IN" sz="2400" dirty="0">
                <a:latin typeface="Times New Roman" panose="02020603050405020304" pitchFamily="18" charset="0"/>
                <a:cs typeface="Times New Roman" panose="02020603050405020304" pitchFamily="18" charset="0"/>
              </a:rPr>
              <a:t>menuItem3 = new </a:t>
            </a:r>
            <a:r>
              <a:rPr lang="en-IN" sz="2400" dirty="0" err="1">
                <a:latin typeface="Times New Roman" panose="02020603050405020304" pitchFamily="18" charset="0"/>
                <a:cs typeface="Times New Roman" panose="02020603050405020304" pitchFamily="18" charset="0"/>
              </a:rPr>
              <a:t>JMenuItem</a:t>
            </a:r>
            <a:r>
              <a:rPr lang="en-IN" sz="2400" dirty="0">
                <a:latin typeface="Times New Roman" panose="02020603050405020304" pitchFamily="18" charset="0"/>
                <a:cs typeface="Times New Roman" panose="02020603050405020304" pitchFamily="18" charset="0"/>
              </a:rPr>
              <a:t>("</a:t>
            </a:r>
            <a:r>
              <a:rPr lang="en-IN" sz="2400" dirty="0" err="1">
                <a:latin typeface="Times New Roman" panose="02020603050405020304" pitchFamily="18" charset="0"/>
                <a:cs typeface="Times New Roman" panose="02020603050405020304" pitchFamily="18" charset="0"/>
              </a:rPr>
              <a:t>Learing</a:t>
            </a:r>
            <a:r>
              <a:rPr lang="en-IN" sz="2400" dirty="0">
                <a:latin typeface="Times New Roman" panose="02020603050405020304" pitchFamily="18" charset="0"/>
                <a:cs typeface="Times New Roman" panose="02020603050405020304" pitchFamily="18" charset="0"/>
              </a:rPr>
              <a:t>");</a:t>
            </a:r>
          </a:p>
          <a:p>
            <a:pPr marL="0" indent="0">
              <a:buNone/>
            </a:pPr>
            <a:r>
              <a:rPr lang="en-IN" sz="2400" dirty="0" err="1">
                <a:latin typeface="Times New Roman" panose="02020603050405020304" pitchFamily="18" charset="0"/>
                <a:cs typeface="Times New Roman" panose="02020603050405020304" pitchFamily="18" charset="0"/>
              </a:rPr>
              <a:t>menu.add</a:t>
            </a:r>
            <a:r>
              <a:rPr lang="en-IN" sz="2400" dirty="0">
                <a:latin typeface="Times New Roman" panose="02020603050405020304" pitchFamily="18" charset="0"/>
                <a:cs typeface="Times New Roman" panose="02020603050405020304" pitchFamily="18" charset="0"/>
              </a:rPr>
              <a:t>(menuItem1);</a:t>
            </a:r>
          </a:p>
          <a:p>
            <a:pPr marL="0" indent="0">
              <a:buNone/>
            </a:pPr>
            <a:r>
              <a:rPr lang="en-IN" sz="2400" dirty="0" err="1">
                <a:latin typeface="Times New Roman" panose="02020603050405020304" pitchFamily="18" charset="0"/>
                <a:cs typeface="Times New Roman" panose="02020603050405020304" pitchFamily="18" charset="0"/>
              </a:rPr>
              <a:t>menu.add</a:t>
            </a:r>
            <a:r>
              <a:rPr lang="en-IN" sz="2400" dirty="0">
                <a:latin typeface="Times New Roman" panose="02020603050405020304" pitchFamily="18" charset="0"/>
                <a:cs typeface="Times New Roman" panose="02020603050405020304" pitchFamily="18" charset="0"/>
              </a:rPr>
              <a:t>(menuItem2);</a:t>
            </a:r>
          </a:p>
          <a:p>
            <a:pPr marL="0" indent="0">
              <a:buNone/>
            </a:pPr>
            <a:r>
              <a:rPr lang="en-IN" sz="2400" dirty="0" err="1">
                <a:latin typeface="Times New Roman" panose="02020603050405020304" pitchFamily="18" charset="0"/>
                <a:cs typeface="Times New Roman" panose="02020603050405020304" pitchFamily="18" charset="0"/>
              </a:rPr>
              <a:t>menu.add</a:t>
            </a:r>
            <a:r>
              <a:rPr lang="en-IN" sz="2400" dirty="0">
                <a:latin typeface="Times New Roman" panose="02020603050405020304" pitchFamily="18" charset="0"/>
                <a:cs typeface="Times New Roman" panose="02020603050405020304" pitchFamily="18" charset="0"/>
              </a:rPr>
              <a:t>(menuItem3);</a:t>
            </a:r>
          </a:p>
        </p:txBody>
      </p:sp>
      <p:pic>
        <p:nvPicPr>
          <p:cNvPr id="4" name="Picture 3">
            <a:extLst>
              <a:ext uri="{FF2B5EF4-FFF2-40B4-BE49-F238E27FC236}">
                <a16:creationId xmlns:a16="http://schemas.microsoft.com/office/drawing/2014/main" xmlns="" id="{086F0112-9C17-7B2B-85B6-E8C60B4A3030}"/>
              </a:ext>
            </a:extLst>
          </p:cNvPr>
          <p:cNvPicPr>
            <a:picLocks noChangeAspect="1"/>
          </p:cNvPicPr>
          <p:nvPr/>
        </p:nvPicPr>
        <p:blipFill>
          <a:blip r:embed="rId2"/>
          <a:stretch>
            <a:fillRect/>
          </a:stretch>
        </p:blipFill>
        <p:spPr>
          <a:xfrm>
            <a:off x="6479407" y="2314361"/>
            <a:ext cx="3609975" cy="1962150"/>
          </a:xfrm>
          <a:prstGeom prst="rect">
            <a:avLst/>
          </a:prstGeom>
        </p:spPr>
      </p:pic>
      <p:sp>
        <p:nvSpPr>
          <p:cNvPr id="5" name="Date Placeholder 5"/>
          <p:cNvSpPr txBox="1">
            <a:spLocks/>
          </p:cNvSpPr>
          <p:nvPr/>
        </p:nvSpPr>
        <p:spPr>
          <a:xfrm>
            <a:off x="0" y="6496050"/>
            <a:ext cx="40386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1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B50BFFBF-F734-44E5-BDDD-7F962E4810AF}" type="datetime1">
              <a:rPr lang="en-IN" smtClean="0">
                <a:solidFill>
                  <a:srgbClr val="0000FF"/>
                </a:solidFill>
                <a:latin typeface="Bookman Old Style" panose="02050604050505020204" pitchFamily="18" charset="0"/>
              </a:rPr>
              <a:pPr/>
              <a:t>28-08-2023</a:t>
            </a:fld>
            <a:endParaRPr lang="en-IN" dirty="0">
              <a:solidFill>
                <a:srgbClr val="0000FF"/>
              </a:solidFill>
              <a:latin typeface="Bookman Old Style" panose="02050604050505020204" pitchFamily="18" charset="0"/>
            </a:endParaRPr>
          </a:p>
        </p:txBody>
      </p:sp>
      <p:sp>
        <p:nvSpPr>
          <p:cNvPr id="6" name="Date Placeholder 5"/>
          <p:cNvSpPr txBox="1">
            <a:spLocks/>
          </p:cNvSpPr>
          <p:nvPr/>
        </p:nvSpPr>
        <p:spPr>
          <a:xfrm>
            <a:off x="4038600" y="6496050"/>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
        <p:nvSpPr>
          <p:cNvPr id="3" name="Slide Number Placeholder 2"/>
          <p:cNvSpPr>
            <a:spLocks noGrp="1"/>
          </p:cNvSpPr>
          <p:nvPr>
            <p:ph type="sldNum" sz="quarter" idx="12"/>
          </p:nvPr>
        </p:nvSpPr>
        <p:spPr/>
        <p:txBody>
          <a:bodyPr/>
          <a:lstStyle/>
          <a:p>
            <a:fld id="{AD7ED525-5088-40CF-8CE0-E4296ADF624B}" type="slidenum">
              <a:rPr lang="en-IN" smtClean="0"/>
              <a:pPr/>
              <a:t>93</a:t>
            </a:fld>
            <a:endParaRPr lang="en-IN"/>
          </a:p>
        </p:txBody>
      </p:sp>
    </p:spTree>
    <p:extLst>
      <p:ext uri="{BB962C8B-B14F-4D97-AF65-F5344CB8AC3E}">
        <p14:creationId xmlns:p14="http://schemas.microsoft.com/office/powerpoint/2010/main" val="305436873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5A3CF7CE-55B0-DF00-6888-20EC6F7C9B86}"/>
              </a:ext>
            </a:extLst>
          </p:cNvPr>
          <p:cNvSpPr>
            <a:spLocks noGrp="1"/>
          </p:cNvSpPr>
          <p:nvPr>
            <p:ph idx="1"/>
          </p:nvPr>
        </p:nvSpPr>
        <p:spPr>
          <a:xfrm>
            <a:off x="838200" y="523982"/>
            <a:ext cx="10761324" cy="5804899"/>
          </a:xfrm>
        </p:spPr>
        <p:txBody>
          <a:bodyPr>
            <a:noAutofit/>
          </a:bodyPr>
          <a:lstStyle/>
          <a:p>
            <a:pPr marL="0" indent="0">
              <a:buNone/>
            </a:pPr>
            <a:r>
              <a:rPr lang="en-IN" sz="2000" dirty="0" err="1">
                <a:latin typeface="Times New Roman" panose="02020603050405020304" pitchFamily="18" charset="0"/>
                <a:cs typeface="Times New Roman" panose="02020603050405020304" pitchFamily="18" charset="0"/>
              </a:rPr>
              <a:t>JPopupMenu</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In Java, the Swing toolkit contains a </a:t>
            </a:r>
            <a:r>
              <a:rPr lang="en-IN" sz="2000" dirty="0" err="1">
                <a:latin typeface="Times New Roman" panose="02020603050405020304" pitchFamily="18" charset="0"/>
                <a:cs typeface="Times New Roman" panose="02020603050405020304" pitchFamily="18" charset="0"/>
              </a:rPr>
              <a:t>JPopupMenu</a:t>
            </a:r>
            <a:r>
              <a:rPr lang="en-IN" sz="2000" dirty="0">
                <a:latin typeface="Times New Roman" panose="02020603050405020304" pitchFamily="18" charset="0"/>
                <a:cs typeface="Times New Roman" panose="02020603050405020304" pitchFamily="18" charset="0"/>
              </a:rPr>
              <a:t> Class. </a:t>
            </a:r>
          </a:p>
          <a:p>
            <a:r>
              <a:rPr lang="en-IN" sz="2000" dirty="0">
                <a:latin typeface="Times New Roman" panose="02020603050405020304" pitchFamily="18" charset="0"/>
                <a:cs typeface="Times New Roman" panose="02020603050405020304" pitchFamily="18" charset="0"/>
              </a:rPr>
              <a:t>It is under package </a:t>
            </a:r>
            <a:r>
              <a:rPr lang="en-IN" sz="2000" dirty="0" err="1">
                <a:latin typeface="Times New Roman" panose="02020603050405020304" pitchFamily="18" charset="0"/>
                <a:cs typeface="Times New Roman" panose="02020603050405020304" pitchFamily="18" charset="0"/>
              </a:rPr>
              <a:t>javax.swing.JPopupMenu</a:t>
            </a:r>
            <a:r>
              <a:rPr lang="en-IN" sz="2000" dirty="0">
                <a:latin typeface="Times New Roman" panose="02020603050405020304" pitchFamily="18" charset="0"/>
                <a:cs typeface="Times New Roman" panose="02020603050405020304" pitchFamily="18" charset="0"/>
              </a:rPr>
              <a:t> class. </a:t>
            </a:r>
          </a:p>
          <a:p>
            <a:r>
              <a:rPr lang="en-IN" sz="2000" dirty="0">
                <a:latin typeface="Times New Roman" panose="02020603050405020304" pitchFamily="18" charset="0"/>
                <a:cs typeface="Times New Roman" panose="02020603050405020304" pitchFamily="18" charset="0"/>
              </a:rPr>
              <a:t>It is used for creating popups dynamically on a specified position.</a:t>
            </a: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r>
              <a:rPr lang="en-IN" sz="2000" b="1" dirty="0">
                <a:latin typeface="Times New Roman" panose="02020603050405020304" pitchFamily="18" charset="0"/>
                <a:cs typeface="Times New Roman" panose="02020603050405020304" pitchFamily="18" charset="0"/>
              </a:rPr>
              <a:t>Declaration:</a:t>
            </a:r>
          </a:p>
          <a:p>
            <a:pPr marL="0" indent="0">
              <a:buNone/>
            </a:pPr>
            <a:r>
              <a:rPr lang="en-IN" sz="2000" dirty="0">
                <a:latin typeface="Times New Roman" panose="02020603050405020304" pitchFamily="18" charset="0"/>
                <a:cs typeface="Times New Roman" panose="02020603050405020304" pitchFamily="18" charset="0"/>
              </a:rPr>
              <a:t>public class </a:t>
            </a:r>
            <a:r>
              <a:rPr lang="en-IN" sz="2000" dirty="0" err="1">
                <a:latin typeface="Times New Roman" panose="02020603050405020304" pitchFamily="18" charset="0"/>
                <a:cs typeface="Times New Roman" panose="02020603050405020304" pitchFamily="18" charset="0"/>
              </a:rPr>
              <a:t>JPopupMenu</a:t>
            </a:r>
            <a:r>
              <a:rPr lang="en-IN" sz="2000" dirty="0">
                <a:latin typeface="Times New Roman" panose="02020603050405020304" pitchFamily="18" charset="0"/>
                <a:cs typeface="Times New Roman" panose="02020603050405020304" pitchFamily="18" charset="0"/>
              </a:rPr>
              <a:t> extends </a:t>
            </a:r>
            <a:r>
              <a:rPr lang="en-IN" sz="2000" dirty="0" err="1">
                <a:latin typeface="Times New Roman" panose="02020603050405020304" pitchFamily="18" charset="0"/>
                <a:cs typeface="Times New Roman" panose="02020603050405020304" pitchFamily="18" charset="0"/>
              </a:rPr>
              <a:t>JComponent</a:t>
            </a:r>
            <a:r>
              <a:rPr lang="en-IN" sz="2000" dirty="0">
                <a:latin typeface="Times New Roman" panose="02020603050405020304" pitchFamily="18" charset="0"/>
                <a:cs typeface="Times New Roman" panose="02020603050405020304" pitchFamily="18" charset="0"/>
              </a:rPr>
              <a:t> implements Accessible, </a:t>
            </a:r>
            <a:r>
              <a:rPr lang="en-IN" sz="2000" dirty="0" err="1">
                <a:latin typeface="Times New Roman" panose="02020603050405020304" pitchFamily="18" charset="0"/>
                <a:cs typeface="Times New Roman" panose="02020603050405020304" pitchFamily="18" charset="0"/>
              </a:rPr>
              <a:t>MenuElement</a:t>
            </a:r>
            <a:endParaRPr lang="en-IN" sz="2000" dirty="0">
              <a:latin typeface="Times New Roman" panose="02020603050405020304" pitchFamily="18" charset="0"/>
              <a:cs typeface="Times New Roman" panose="02020603050405020304" pitchFamily="18" charset="0"/>
            </a:endParaRPr>
          </a:p>
          <a:p>
            <a:pPr marL="0" indent="0">
              <a:buNone/>
            </a:pPr>
            <a:r>
              <a:rPr lang="en-IN" sz="2000" b="1" dirty="0">
                <a:latin typeface="Times New Roman" panose="02020603050405020304" pitchFamily="18" charset="0"/>
                <a:cs typeface="Times New Roman" panose="02020603050405020304" pitchFamily="18" charset="0"/>
              </a:rPr>
              <a:t>Syntax:</a:t>
            </a:r>
          </a:p>
          <a:p>
            <a:pPr marL="0" indent="0">
              <a:buNone/>
            </a:pPr>
            <a:r>
              <a:rPr lang="en-IN" sz="2000" dirty="0">
                <a:latin typeface="Times New Roman" panose="02020603050405020304" pitchFamily="18" charset="0"/>
                <a:cs typeface="Times New Roman" panose="02020603050405020304" pitchFamily="18" charset="0"/>
              </a:rPr>
              <a:t>final </a:t>
            </a:r>
            <a:r>
              <a:rPr lang="en-IN" sz="2000" dirty="0" err="1">
                <a:latin typeface="Times New Roman" panose="02020603050405020304" pitchFamily="18" charset="0"/>
                <a:cs typeface="Times New Roman" panose="02020603050405020304" pitchFamily="18" charset="0"/>
              </a:rPr>
              <a:t>JPopupMenu</a:t>
            </a:r>
            <a:r>
              <a:rPr lang="en-IN" sz="2000" dirty="0">
                <a:latin typeface="Times New Roman" panose="02020603050405020304" pitchFamily="18" charset="0"/>
                <a:cs typeface="Times New Roman" panose="02020603050405020304" pitchFamily="18" charset="0"/>
              </a:rPr>
              <a:t> popupmenu1 = new </a:t>
            </a:r>
            <a:r>
              <a:rPr lang="en-IN" sz="2000" dirty="0" err="1">
                <a:latin typeface="Times New Roman" panose="02020603050405020304" pitchFamily="18" charset="0"/>
                <a:cs typeface="Times New Roman" panose="02020603050405020304" pitchFamily="18" charset="0"/>
              </a:rPr>
              <a:t>JPopupMenu</a:t>
            </a:r>
            <a:r>
              <a:rPr lang="en-IN" sz="2000" dirty="0">
                <a:latin typeface="Times New Roman" panose="02020603050405020304" pitchFamily="18" charset="0"/>
                <a:cs typeface="Times New Roman" panose="02020603050405020304" pitchFamily="18" charset="0"/>
              </a:rPr>
              <a:t>("Edit");</a:t>
            </a: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r>
              <a:rPr lang="en-IN" sz="2000" dirty="0">
                <a:latin typeface="Times New Roman" panose="02020603050405020304" pitchFamily="18" charset="0"/>
                <a:cs typeface="Times New Roman" panose="02020603050405020304" pitchFamily="18" charset="0"/>
              </a:rPr>
              <a:t>The </a:t>
            </a:r>
            <a:r>
              <a:rPr lang="en-IN" sz="2000" dirty="0" err="1">
                <a:latin typeface="Times New Roman" panose="02020603050405020304" pitchFamily="18" charset="0"/>
                <a:cs typeface="Times New Roman" panose="02020603050405020304" pitchFamily="18" charset="0"/>
              </a:rPr>
              <a:t>JPopupMenuContains</a:t>
            </a:r>
            <a:r>
              <a:rPr lang="en-IN" sz="2000" dirty="0">
                <a:latin typeface="Times New Roman" panose="02020603050405020304" pitchFamily="18" charset="0"/>
                <a:cs typeface="Times New Roman" panose="02020603050405020304" pitchFamily="18" charset="0"/>
              </a:rPr>
              <a:t> 2 constructors. They are as follows:</a:t>
            </a:r>
          </a:p>
          <a:p>
            <a:pPr marL="457200" indent="-457200">
              <a:buFont typeface="+mj-lt"/>
              <a:buAutoNum type="arabicPeriod"/>
            </a:pPr>
            <a:r>
              <a:rPr lang="en-IN" sz="2000" dirty="0" err="1">
                <a:latin typeface="Times New Roman" panose="02020603050405020304" pitchFamily="18" charset="0"/>
                <a:cs typeface="Times New Roman" panose="02020603050405020304" pitchFamily="18" charset="0"/>
              </a:rPr>
              <a:t>JPopupMenu</a:t>
            </a:r>
            <a:r>
              <a:rPr lang="en-IN" sz="2000" dirty="0">
                <a:latin typeface="Times New Roman" panose="02020603050405020304" pitchFamily="18" charset="0"/>
                <a:cs typeface="Times New Roman" panose="02020603050405020304" pitchFamily="18" charset="0"/>
              </a:rPr>
              <a:t>()</a:t>
            </a:r>
          </a:p>
          <a:p>
            <a:pPr marL="457200" indent="-457200">
              <a:buFont typeface="+mj-lt"/>
              <a:buAutoNum type="arabicPeriod"/>
            </a:pPr>
            <a:r>
              <a:rPr lang="en-IN" sz="2000" dirty="0" err="1">
                <a:latin typeface="Times New Roman" panose="02020603050405020304" pitchFamily="18" charset="0"/>
                <a:cs typeface="Times New Roman" panose="02020603050405020304" pitchFamily="18" charset="0"/>
              </a:rPr>
              <a:t>JPopupMenu</a:t>
            </a:r>
            <a:r>
              <a:rPr lang="en-IN" sz="2000" dirty="0">
                <a:latin typeface="Times New Roman" panose="02020603050405020304" pitchFamily="18" charset="0"/>
                <a:cs typeface="Times New Roman" panose="02020603050405020304" pitchFamily="18" charset="0"/>
              </a:rPr>
              <a:t>(String label)</a:t>
            </a:r>
          </a:p>
        </p:txBody>
      </p:sp>
      <p:pic>
        <p:nvPicPr>
          <p:cNvPr id="5" name="Picture 4">
            <a:extLst>
              <a:ext uri="{FF2B5EF4-FFF2-40B4-BE49-F238E27FC236}">
                <a16:creationId xmlns:a16="http://schemas.microsoft.com/office/drawing/2014/main" xmlns="" id="{A5976EF9-A388-6D0F-D3A9-22E977BF19B9}"/>
              </a:ext>
            </a:extLst>
          </p:cNvPr>
          <p:cNvPicPr>
            <a:picLocks noChangeAspect="1"/>
          </p:cNvPicPr>
          <p:nvPr/>
        </p:nvPicPr>
        <p:blipFill>
          <a:blip r:embed="rId2"/>
          <a:stretch>
            <a:fillRect/>
          </a:stretch>
        </p:blipFill>
        <p:spPr>
          <a:xfrm>
            <a:off x="7687959" y="3426431"/>
            <a:ext cx="3752301" cy="2630184"/>
          </a:xfrm>
          <a:prstGeom prst="rect">
            <a:avLst/>
          </a:prstGeom>
        </p:spPr>
      </p:pic>
      <p:sp>
        <p:nvSpPr>
          <p:cNvPr id="4" name="Date Placeholder 5"/>
          <p:cNvSpPr txBox="1">
            <a:spLocks/>
          </p:cNvSpPr>
          <p:nvPr/>
        </p:nvSpPr>
        <p:spPr>
          <a:xfrm>
            <a:off x="0" y="6496050"/>
            <a:ext cx="40386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1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B50BFFBF-F734-44E5-BDDD-7F962E4810AF}" type="datetime1">
              <a:rPr lang="en-IN" smtClean="0">
                <a:solidFill>
                  <a:srgbClr val="0000FF"/>
                </a:solidFill>
                <a:latin typeface="Bookman Old Style" panose="02050604050505020204" pitchFamily="18" charset="0"/>
              </a:rPr>
              <a:pPr/>
              <a:t>28-08-2023</a:t>
            </a:fld>
            <a:endParaRPr lang="en-IN" dirty="0">
              <a:solidFill>
                <a:srgbClr val="0000FF"/>
              </a:solidFill>
              <a:latin typeface="Bookman Old Style" panose="02050604050505020204" pitchFamily="18" charset="0"/>
            </a:endParaRPr>
          </a:p>
        </p:txBody>
      </p:sp>
      <p:sp>
        <p:nvSpPr>
          <p:cNvPr id="6" name="Date Placeholder 5"/>
          <p:cNvSpPr txBox="1">
            <a:spLocks/>
          </p:cNvSpPr>
          <p:nvPr/>
        </p:nvSpPr>
        <p:spPr>
          <a:xfrm>
            <a:off x="4038600" y="6492875"/>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
        <p:nvSpPr>
          <p:cNvPr id="3" name="Slide Number Placeholder 2"/>
          <p:cNvSpPr>
            <a:spLocks noGrp="1"/>
          </p:cNvSpPr>
          <p:nvPr>
            <p:ph type="sldNum" sz="quarter" idx="12"/>
          </p:nvPr>
        </p:nvSpPr>
        <p:spPr/>
        <p:txBody>
          <a:bodyPr/>
          <a:lstStyle/>
          <a:p>
            <a:fld id="{AD7ED525-5088-40CF-8CE0-E4296ADF624B}" type="slidenum">
              <a:rPr lang="en-IN" smtClean="0"/>
              <a:pPr/>
              <a:t>94</a:t>
            </a:fld>
            <a:endParaRPr lang="en-IN"/>
          </a:p>
        </p:txBody>
      </p:sp>
    </p:spTree>
    <p:extLst>
      <p:ext uri="{BB962C8B-B14F-4D97-AF65-F5344CB8AC3E}">
        <p14:creationId xmlns:p14="http://schemas.microsoft.com/office/powerpoint/2010/main" val="19492505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85BFFF2E-04D6-2294-8808-E8DA88433DFD}"/>
              </a:ext>
            </a:extLst>
          </p:cNvPr>
          <p:cNvSpPr>
            <a:spLocks noGrp="1"/>
          </p:cNvSpPr>
          <p:nvPr>
            <p:ph idx="1"/>
          </p:nvPr>
        </p:nvSpPr>
        <p:spPr>
          <a:xfrm>
            <a:off x="838200" y="215758"/>
            <a:ext cx="10515600" cy="6544638"/>
          </a:xfrm>
        </p:spPr>
        <p:txBody>
          <a:bodyPr>
            <a:noAutofit/>
          </a:bodyPr>
          <a:lstStyle/>
          <a:p>
            <a:pPr marL="0" indent="0">
              <a:buNone/>
            </a:pPr>
            <a:r>
              <a:rPr lang="en-IN" sz="2000" dirty="0" err="1">
                <a:latin typeface="Times New Roman" panose="02020603050405020304" pitchFamily="18" charset="0"/>
                <a:cs typeface="Times New Roman" panose="02020603050405020304" pitchFamily="18" charset="0"/>
              </a:rPr>
              <a:t>JCheckBoxMenuItem</a:t>
            </a:r>
            <a:endParaRPr lang="en-IN" sz="2000"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In Java, the Swing toolkit contains a </a:t>
            </a:r>
            <a:r>
              <a:rPr lang="en-IN" sz="2000" dirty="0" err="1">
                <a:latin typeface="Times New Roman" panose="02020603050405020304" pitchFamily="18" charset="0"/>
                <a:cs typeface="Times New Roman" panose="02020603050405020304" pitchFamily="18" charset="0"/>
              </a:rPr>
              <a:t>JCheckBoxMenuItem</a:t>
            </a:r>
            <a:r>
              <a:rPr lang="en-IN" sz="2000" dirty="0">
                <a:latin typeface="Times New Roman" panose="02020603050405020304" pitchFamily="18" charset="0"/>
                <a:cs typeface="Times New Roman" panose="02020603050405020304" pitchFamily="18" charset="0"/>
              </a:rPr>
              <a:t> Class. </a:t>
            </a:r>
          </a:p>
          <a:p>
            <a:r>
              <a:rPr lang="en-IN" sz="2000" dirty="0">
                <a:latin typeface="Times New Roman" panose="02020603050405020304" pitchFamily="18" charset="0"/>
                <a:cs typeface="Times New Roman" panose="02020603050405020304" pitchFamily="18" charset="0"/>
              </a:rPr>
              <a:t>It is under package </a:t>
            </a:r>
            <a:r>
              <a:rPr lang="en-IN" sz="2000" dirty="0" err="1">
                <a:latin typeface="Times New Roman" panose="02020603050405020304" pitchFamily="18" charset="0"/>
                <a:cs typeface="Times New Roman" panose="02020603050405020304" pitchFamily="18" charset="0"/>
              </a:rPr>
              <a:t>javax.swing.JCheckBoxMenuItem</a:t>
            </a:r>
            <a:r>
              <a:rPr lang="en-IN" sz="2000" dirty="0">
                <a:latin typeface="Times New Roman" panose="02020603050405020304" pitchFamily="18" charset="0"/>
                <a:cs typeface="Times New Roman" panose="02020603050405020304" pitchFamily="18" charset="0"/>
              </a:rPr>
              <a:t> class. </a:t>
            </a:r>
          </a:p>
          <a:p>
            <a:r>
              <a:rPr lang="en-IN" sz="2000" dirty="0">
                <a:latin typeface="Times New Roman" panose="02020603050405020304" pitchFamily="18" charset="0"/>
                <a:cs typeface="Times New Roman" panose="02020603050405020304" pitchFamily="18" charset="0"/>
              </a:rPr>
              <a:t>It is used to create a checkbox on a menu.</a:t>
            </a:r>
          </a:p>
          <a:p>
            <a:pPr marL="0" indent="0">
              <a:buNone/>
            </a:pPr>
            <a:r>
              <a:rPr lang="en-IN" sz="2000" dirty="0">
                <a:latin typeface="Times New Roman" panose="02020603050405020304" pitchFamily="18" charset="0"/>
                <a:cs typeface="Times New Roman" panose="02020603050405020304" pitchFamily="18" charset="0"/>
              </a:rPr>
              <a:t>Syntax:</a:t>
            </a:r>
          </a:p>
          <a:p>
            <a:pPr marL="0" indent="0">
              <a:buNone/>
            </a:pPr>
            <a:r>
              <a:rPr lang="en-IN" sz="2000" dirty="0" err="1">
                <a:latin typeface="Times New Roman" panose="02020603050405020304" pitchFamily="18" charset="0"/>
                <a:cs typeface="Times New Roman" panose="02020603050405020304" pitchFamily="18" charset="0"/>
              </a:rPr>
              <a:t>JCheckBoxMenuItem</a:t>
            </a:r>
            <a:r>
              <a:rPr lang="en-IN" sz="2000" dirty="0">
                <a:latin typeface="Times New Roman" panose="02020603050405020304" pitchFamily="18" charset="0"/>
                <a:cs typeface="Times New Roman" panose="02020603050405020304" pitchFamily="18" charset="0"/>
              </a:rPr>
              <a:t> item = new </a:t>
            </a:r>
            <a:r>
              <a:rPr lang="en-IN" sz="2000" dirty="0" err="1">
                <a:latin typeface="Times New Roman" panose="02020603050405020304" pitchFamily="18" charset="0"/>
                <a:cs typeface="Times New Roman" panose="02020603050405020304" pitchFamily="18" charset="0"/>
              </a:rPr>
              <a:t>JCheckBoxMenuItem</a:t>
            </a:r>
            <a:r>
              <a:rPr lang="en-IN" sz="2000" dirty="0">
                <a:latin typeface="Times New Roman" panose="02020603050405020304" pitchFamily="18" charset="0"/>
                <a:cs typeface="Times New Roman" panose="02020603050405020304" pitchFamily="18" charset="0"/>
              </a:rPr>
              <a:t>("Option_1");</a:t>
            </a: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r>
              <a:rPr lang="en-IN" sz="2000" dirty="0">
                <a:latin typeface="Times New Roman" panose="02020603050405020304" pitchFamily="18" charset="0"/>
                <a:cs typeface="Times New Roman" panose="02020603050405020304" pitchFamily="18" charset="0"/>
              </a:rPr>
              <a:t>The </a:t>
            </a:r>
            <a:r>
              <a:rPr lang="en-IN" sz="2000" dirty="0" err="1">
                <a:latin typeface="Times New Roman" panose="02020603050405020304" pitchFamily="18" charset="0"/>
                <a:cs typeface="Times New Roman" panose="02020603050405020304" pitchFamily="18" charset="0"/>
              </a:rPr>
              <a:t>JCheckBoxMenuItem</a:t>
            </a:r>
            <a:r>
              <a:rPr lang="en-IN" sz="2000" dirty="0">
                <a:latin typeface="Times New Roman" panose="02020603050405020304" pitchFamily="18" charset="0"/>
                <a:cs typeface="Times New Roman" panose="02020603050405020304" pitchFamily="18" charset="0"/>
              </a:rPr>
              <a:t> Contains 2 constructors. They are as following:</a:t>
            </a:r>
          </a:p>
          <a:p>
            <a:pPr marL="457200" indent="-457200">
              <a:buFont typeface="+mj-lt"/>
              <a:buAutoNum type="arabicPeriod"/>
            </a:pPr>
            <a:r>
              <a:rPr lang="en-IN" sz="2000" dirty="0" err="1">
                <a:latin typeface="Times New Roman" panose="02020603050405020304" pitchFamily="18" charset="0"/>
                <a:cs typeface="Times New Roman" panose="02020603050405020304" pitchFamily="18" charset="0"/>
              </a:rPr>
              <a:t>JCheckBoxMenuItem</a:t>
            </a:r>
            <a:r>
              <a:rPr lang="en-IN" sz="2000" dirty="0">
                <a:latin typeface="Times New Roman" panose="02020603050405020304" pitchFamily="18" charset="0"/>
                <a:cs typeface="Times New Roman" panose="02020603050405020304" pitchFamily="18" charset="0"/>
              </a:rPr>
              <a:t>()</a:t>
            </a:r>
          </a:p>
          <a:p>
            <a:pPr marL="457200" indent="-457200">
              <a:buFont typeface="+mj-lt"/>
              <a:buAutoNum type="arabicPeriod"/>
            </a:pPr>
            <a:r>
              <a:rPr lang="en-IN" sz="2000" dirty="0" err="1">
                <a:latin typeface="Times New Roman" panose="02020603050405020304" pitchFamily="18" charset="0"/>
                <a:cs typeface="Times New Roman" panose="02020603050405020304" pitchFamily="18" charset="0"/>
              </a:rPr>
              <a:t>JCheckBoxMenuItem</a:t>
            </a:r>
            <a:r>
              <a:rPr lang="en-IN" sz="2000" dirty="0">
                <a:latin typeface="Times New Roman" panose="02020603050405020304" pitchFamily="18" charset="0"/>
                <a:cs typeface="Times New Roman" panose="02020603050405020304" pitchFamily="18" charset="0"/>
              </a:rPr>
              <a:t>(Action a)</a:t>
            </a:r>
          </a:p>
          <a:p>
            <a:pPr marL="457200" indent="-457200">
              <a:buFont typeface="+mj-lt"/>
              <a:buAutoNum type="arabicPeriod"/>
            </a:pPr>
            <a:r>
              <a:rPr lang="en-IN" sz="2000" dirty="0" err="1">
                <a:latin typeface="Times New Roman" panose="02020603050405020304" pitchFamily="18" charset="0"/>
                <a:cs typeface="Times New Roman" panose="02020603050405020304" pitchFamily="18" charset="0"/>
              </a:rPr>
              <a:t>JCheckBoxMenuItem</a:t>
            </a:r>
            <a:r>
              <a:rPr lang="en-IN" sz="2000" dirty="0">
                <a:latin typeface="Times New Roman" panose="02020603050405020304" pitchFamily="18" charset="0"/>
                <a:cs typeface="Times New Roman" panose="02020603050405020304" pitchFamily="18" charset="0"/>
              </a:rPr>
              <a:t>(Icon icon)</a:t>
            </a:r>
          </a:p>
          <a:p>
            <a:pPr marL="457200" indent="-457200">
              <a:buFont typeface="+mj-lt"/>
              <a:buAutoNum type="arabicPeriod"/>
            </a:pPr>
            <a:r>
              <a:rPr lang="en-IN" sz="2000" dirty="0" err="1">
                <a:latin typeface="Times New Roman" panose="02020603050405020304" pitchFamily="18" charset="0"/>
                <a:cs typeface="Times New Roman" panose="02020603050405020304" pitchFamily="18" charset="0"/>
              </a:rPr>
              <a:t>JCheckBoxMenuItem</a:t>
            </a:r>
            <a:r>
              <a:rPr lang="en-IN" sz="2000" dirty="0">
                <a:latin typeface="Times New Roman" panose="02020603050405020304" pitchFamily="18" charset="0"/>
                <a:cs typeface="Times New Roman" panose="02020603050405020304" pitchFamily="18" charset="0"/>
              </a:rPr>
              <a:t>(String text)</a:t>
            </a:r>
          </a:p>
          <a:p>
            <a:pPr marL="457200" indent="-457200">
              <a:buFont typeface="+mj-lt"/>
              <a:buAutoNum type="arabicPeriod"/>
            </a:pPr>
            <a:r>
              <a:rPr lang="en-IN" sz="2000" dirty="0" err="1">
                <a:latin typeface="Times New Roman" panose="02020603050405020304" pitchFamily="18" charset="0"/>
                <a:cs typeface="Times New Roman" panose="02020603050405020304" pitchFamily="18" charset="0"/>
              </a:rPr>
              <a:t>JCheckBoxMenuItem</a:t>
            </a:r>
            <a:r>
              <a:rPr lang="en-IN" sz="2000" dirty="0">
                <a:latin typeface="Times New Roman" panose="02020603050405020304" pitchFamily="18" charset="0"/>
                <a:cs typeface="Times New Roman" panose="02020603050405020304" pitchFamily="18" charset="0"/>
              </a:rPr>
              <a:t>(String text, </a:t>
            </a:r>
            <a:r>
              <a:rPr lang="en-IN" sz="2000" dirty="0" err="1">
                <a:latin typeface="Times New Roman" panose="02020603050405020304" pitchFamily="18" charset="0"/>
                <a:cs typeface="Times New Roman" panose="02020603050405020304" pitchFamily="18" charset="0"/>
              </a:rPr>
              <a:t>boolean</a:t>
            </a:r>
            <a:r>
              <a:rPr lang="en-IN" sz="2000" dirty="0">
                <a:latin typeface="Times New Roman" panose="02020603050405020304" pitchFamily="18" charset="0"/>
                <a:cs typeface="Times New Roman" panose="02020603050405020304" pitchFamily="18" charset="0"/>
              </a:rPr>
              <a:t> b)</a:t>
            </a:r>
          </a:p>
          <a:p>
            <a:pPr marL="457200" indent="-457200">
              <a:buFont typeface="+mj-lt"/>
              <a:buAutoNum type="arabicPeriod"/>
            </a:pPr>
            <a:r>
              <a:rPr lang="en-IN" sz="2000" dirty="0" err="1">
                <a:latin typeface="Times New Roman" panose="02020603050405020304" pitchFamily="18" charset="0"/>
                <a:cs typeface="Times New Roman" panose="02020603050405020304" pitchFamily="18" charset="0"/>
              </a:rPr>
              <a:t>JCheckBoxMenuItem</a:t>
            </a:r>
            <a:r>
              <a:rPr lang="en-IN" sz="2000" dirty="0">
                <a:latin typeface="Times New Roman" panose="02020603050405020304" pitchFamily="18" charset="0"/>
                <a:cs typeface="Times New Roman" panose="02020603050405020304" pitchFamily="18" charset="0"/>
              </a:rPr>
              <a:t>(String text, Icon icon)</a:t>
            </a:r>
          </a:p>
          <a:p>
            <a:pPr marL="457200" indent="-457200">
              <a:buFont typeface="+mj-lt"/>
              <a:buAutoNum type="arabicPeriod"/>
            </a:pPr>
            <a:r>
              <a:rPr lang="en-IN" sz="2000" dirty="0" err="1">
                <a:latin typeface="Times New Roman" panose="02020603050405020304" pitchFamily="18" charset="0"/>
                <a:cs typeface="Times New Roman" panose="02020603050405020304" pitchFamily="18" charset="0"/>
              </a:rPr>
              <a:t>JCheckBoxMenuItem</a:t>
            </a:r>
            <a:r>
              <a:rPr lang="en-IN" sz="2000" dirty="0">
                <a:latin typeface="Times New Roman" panose="02020603050405020304" pitchFamily="18" charset="0"/>
                <a:cs typeface="Times New Roman" panose="02020603050405020304" pitchFamily="18" charset="0"/>
              </a:rPr>
              <a:t>(String text, Icon </a:t>
            </a:r>
            <a:r>
              <a:rPr lang="en-IN" sz="2000" dirty="0" err="1">
                <a:latin typeface="Times New Roman" panose="02020603050405020304" pitchFamily="18" charset="0"/>
                <a:cs typeface="Times New Roman" panose="02020603050405020304" pitchFamily="18" charset="0"/>
              </a:rPr>
              <a:t>icon</a:t>
            </a:r>
            <a:r>
              <a:rPr lang="en-IN" sz="2000" dirty="0">
                <a:latin typeface="Times New Roman" panose="02020603050405020304" pitchFamily="18" charset="0"/>
                <a:cs typeface="Times New Roman" panose="02020603050405020304" pitchFamily="18" charset="0"/>
              </a:rPr>
              <a:t>, </a:t>
            </a:r>
            <a:r>
              <a:rPr lang="en-IN" sz="2000" dirty="0" err="1">
                <a:latin typeface="Times New Roman" panose="02020603050405020304" pitchFamily="18" charset="0"/>
                <a:cs typeface="Times New Roman" panose="02020603050405020304" pitchFamily="18" charset="0"/>
              </a:rPr>
              <a:t>boolean</a:t>
            </a:r>
            <a:r>
              <a:rPr lang="en-IN" sz="2000" dirty="0">
                <a:latin typeface="Times New Roman" panose="02020603050405020304" pitchFamily="18" charset="0"/>
                <a:cs typeface="Times New Roman" panose="02020603050405020304" pitchFamily="18" charset="0"/>
              </a:rPr>
              <a:t> b)</a:t>
            </a:r>
          </a:p>
          <a:p>
            <a:pPr marL="0" indent="0">
              <a:buNone/>
            </a:pP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xmlns="" id="{B702FB2E-D191-A680-B9D5-3AB65261C49B}"/>
              </a:ext>
            </a:extLst>
          </p:cNvPr>
          <p:cNvPicPr>
            <a:picLocks noChangeAspect="1"/>
          </p:cNvPicPr>
          <p:nvPr/>
        </p:nvPicPr>
        <p:blipFill>
          <a:blip r:embed="rId2"/>
          <a:stretch>
            <a:fillRect/>
          </a:stretch>
        </p:blipFill>
        <p:spPr>
          <a:xfrm>
            <a:off x="7651197" y="3733158"/>
            <a:ext cx="3362325" cy="2247900"/>
          </a:xfrm>
          <a:prstGeom prst="rect">
            <a:avLst/>
          </a:prstGeom>
        </p:spPr>
      </p:pic>
      <p:sp>
        <p:nvSpPr>
          <p:cNvPr id="4" name="Date Placeholder 5"/>
          <p:cNvSpPr txBox="1">
            <a:spLocks/>
          </p:cNvSpPr>
          <p:nvPr/>
        </p:nvSpPr>
        <p:spPr>
          <a:xfrm>
            <a:off x="0" y="6496050"/>
            <a:ext cx="40386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1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B50BFFBF-F734-44E5-BDDD-7F962E4810AF}" type="datetime1">
              <a:rPr lang="en-IN" smtClean="0">
                <a:solidFill>
                  <a:srgbClr val="0000FF"/>
                </a:solidFill>
                <a:latin typeface="Bookman Old Style" panose="02050604050505020204" pitchFamily="18" charset="0"/>
              </a:rPr>
              <a:pPr/>
              <a:t>28-08-2023</a:t>
            </a:fld>
            <a:endParaRPr lang="en-IN" dirty="0">
              <a:solidFill>
                <a:srgbClr val="0000FF"/>
              </a:solidFill>
              <a:latin typeface="Bookman Old Style" panose="02050604050505020204" pitchFamily="18" charset="0"/>
            </a:endParaRPr>
          </a:p>
        </p:txBody>
      </p:sp>
      <p:sp>
        <p:nvSpPr>
          <p:cNvPr id="6" name="Date Placeholder 5"/>
          <p:cNvSpPr txBox="1">
            <a:spLocks/>
          </p:cNvSpPr>
          <p:nvPr/>
        </p:nvSpPr>
        <p:spPr>
          <a:xfrm>
            <a:off x="4038600" y="6496050"/>
            <a:ext cx="81534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
        <p:nvSpPr>
          <p:cNvPr id="3" name="Slide Number Placeholder 2"/>
          <p:cNvSpPr>
            <a:spLocks noGrp="1"/>
          </p:cNvSpPr>
          <p:nvPr>
            <p:ph type="sldNum" sz="quarter" idx="12"/>
          </p:nvPr>
        </p:nvSpPr>
        <p:spPr/>
        <p:txBody>
          <a:bodyPr/>
          <a:lstStyle/>
          <a:p>
            <a:fld id="{AD7ED525-5088-40CF-8CE0-E4296ADF624B}" type="slidenum">
              <a:rPr lang="en-IN" smtClean="0"/>
              <a:pPr/>
              <a:t>95</a:t>
            </a:fld>
            <a:endParaRPr lang="en-IN"/>
          </a:p>
        </p:txBody>
      </p:sp>
    </p:spTree>
    <p:extLst>
      <p:ext uri="{BB962C8B-B14F-4D97-AF65-F5344CB8AC3E}">
        <p14:creationId xmlns:p14="http://schemas.microsoft.com/office/powerpoint/2010/main" val="258151692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xmlns="" id="{94D13F6B-35FC-6993-73F6-4D24849F064C}"/>
              </a:ext>
            </a:extLst>
          </p:cNvPr>
          <p:cNvSpPr>
            <a:spLocks noGrp="1"/>
          </p:cNvSpPr>
          <p:nvPr>
            <p:ph idx="1"/>
          </p:nvPr>
        </p:nvSpPr>
        <p:spPr>
          <a:xfrm>
            <a:off x="667819" y="472610"/>
            <a:ext cx="10880333" cy="6462445"/>
          </a:xfrm>
        </p:spPr>
        <p:txBody>
          <a:bodyPr>
            <a:noAutofit/>
          </a:bodyPr>
          <a:lstStyle/>
          <a:p>
            <a:pPr marL="0" indent="0">
              <a:buNone/>
            </a:pPr>
            <a:r>
              <a:rPr lang="en-IN" sz="2000" b="1" dirty="0" err="1">
                <a:latin typeface="Times New Roman" panose="02020603050405020304" pitchFamily="18" charset="0"/>
                <a:cs typeface="Times New Roman" panose="02020603050405020304" pitchFamily="18" charset="0"/>
              </a:rPr>
              <a:t>JSeparator</a:t>
            </a:r>
            <a:endParaRPr lang="en-IN" sz="2000" b="1" dirty="0">
              <a:latin typeface="Times New Roman" panose="02020603050405020304" pitchFamily="18" charset="0"/>
              <a:cs typeface="Times New Roman" panose="02020603050405020304" pitchFamily="18" charset="0"/>
            </a:endParaRPr>
          </a:p>
          <a:p>
            <a:r>
              <a:rPr lang="en-IN" sz="2000" dirty="0">
                <a:latin typeface="Times New Roman" panose="02020603050405020304" pitchFamily="18" charset="0"/>
                <a:cs typeface="Times New Roman" panose="02020603050405020304" pitchFamily="18" charset="0"/>
              </a:rPr>
              <a:t>In Java, the Swing toolkit contains a </a:t>
            </a:r>
            <a:r>
              <a:rPr lang="en-IN" sz="2000" dirty="0" err="1">
                <a:latin typeface="Times New Roman" panose="02020603050405020304" pitchFamily="18" charset="0"/>
                <a:cs typeface="Times New Roman" panose="02020603050405020304" pitchFamily="18" charset="0"/>
              </a:rPr>
              <a:t>JSeparator</a:t>
            </a:r>
            <a:r>
              <a:rPr lang="en-IN" sz="2000" dirty="0">
                <a:latin typeface="Times New Roman" panose="02020603050405020304" pitchFamily="18" charset="0"/>
                <a:cs typeface="Times New Roman" panose="02020603050405020304" pitchFamily="18" charset="0"/>
              </a:rPr>
              <a:t> Class.</a:t>
            </a:r>
          </a:p>
          <a:p>
            <a:r>
              <a:rPr lang="en-IN" sz="2000" dirty="0">
                <a:latin typeface="Times New Roman" panose="02020603050405020304" pitchFamily="18" charset="0"/>
                <a:cs typeface="Times New Roman" panose="02020603050405020304" pitchFamily="18" charset="0"/>
              </a:rPr>
              <a:t> It is under package </a:t>
            </a:r>
            <a:r>
              <a:rPr lang="en-IN" sz="2000" dirty="0" err="1">
                <a:latin typeface="Times New Roman" panose="02020603050405020304" pitchFamily="18" charset="0"/>
                <a:cs typeface="Times New Roman" panose="02020603050405020304" pitchFamily="18" charset="0"/>
              </a:rPr>
              <a:t>javax.swing.JSeparator</a:t>
            </a:r>
            <a:r>
              <a:rPr lang="en-IN" sz="2000" dirty="0">
                <a:latin typeface="Times New Roman" panose="02020603050405020304" pitchFamily="18" charset="0"/>
                <a:cs typeface="Times New Roman" panose="02020603050405020304" pitchFamily="18" charset="0"/>
              </a:rPr>
              <a:t> class. </a:t>
            </a:r>
          </a:p>
          <a:p>
            <a:r>
              <a:rPr lang="en-IN" sz="2000" dirty="0">
                <a:latin typeface="Times New Roman" panose="02020603050405020304" pitchFamily="18" charset="0"/>
                <a:cs typeface="Times New Roman" panose="02020603050405020304" pitchFamily="18" charset="0"/>
              </a:rPr>
              <a:t>It is used for creating a separator line between two components.</a:t>
            </a:r>
          </a:p>
          <a:p>
            <a:pPr marL="0" indent="0">
              <a:buNone/>
            </a:pPr>
            <a:r>
              <a:rPr lang="en-IN" sz="2000" b="1" dirty="0">
                <a:latin typeface="Times New Roman" panose="02020603050405020304" pitchFamily="18" charset="0"/>
                <a:cs typeface="Times New Roman" panose="02020603050405020304" pitchFamily="18" charset="0"/>
              </a:rPr>
              <a:t>Declaration:</a:t>
            </a:r>
          </a:p>
          <a:p>
            <a:pPr marL="0" indent="0">
              <a:buNone/>
            </a:pPr>
            <a:r>
              <a:rPr lang="en-IN" sz="2000" dirty="0">
                <a:latin typeface="Times New Roman" panose="02020603050405020304" pitchFamily="18" charset="0"/>
                <a:cs typeface="Times New Roman" panose="02020603050405020304" pitchFamily="18" charset="0"/>
              </a:rPr>
              <a:t>public class </a:t>
            </a:r>
            <a:r>
              <a:rPr lang="en-IN" sz="2000" dirty="0" err="1">
                <a:latin typeface="Times New Roman" panose="02020603050405020304" pitchFamily="18" charset="0"/>
                <a:cs typeface="Times New Roman" panose="02020603050405020304" pitchFamily="18" charset="0"/>
              </a:rPr>
              <a:t>JSeparator</a:t>
            </a:r>
            <a:r>
              <a:rPr lang="en-IN" sz="2000" dirty="0">
                <a:latin typeface="Times New Roman" panose="02020603050405020304" pitchFamily="18" charset="0"/>
                <a:cs typeface="Times New Roman" panose="02020603050405020304" pitchFamily="18" charset="0"/>
              </a:rPr>
              <a:t> extends </a:t>
            </a:r>
            <a:r>
              <a:rPr lang="en-IN" sz="2000" dirty="0" err="1">
                <a:latin typeface="Times New Roman" panose="02020603050405020304" pitchFamily="18" charset="0"/>
                <a:cs typeface="Times New Roman" panose="02020603050405020304" pitchFamily="18" charset="0"/>
              </a:rPr>
              <a:t>JComponent</a:t>
            </a:r>
            <a:r>
              <a:rPr lang="en-IN" sz="2000" dirty="0">
                <a:latin typeface="Times New Roman" panose="02020603050405020304" pitchFamily="18" charset="0"/>
                <a:cs typeface="Times New Roman" panose="02020603050405020304" pitchFamily="18" charset="0"/>
              </a:rPr>
              <a:t> implements </a:t>
            </a:r>
            <a:r>
              <a:rPr lang="en-IN" sz="2000" dirty="0" err="1">
                <a:latin typeface="Times New Roman" panose="02020603050405020304" pitchFamily="18" charset="0"/>
                <a:cs typeface="Times New Roman" panose="02020603050405020304" pitchFamily="18" charset="0"/>
              </a:rPr>
              <a:t>SwingConstants</a:t>
            </a:r>
            <a:r>
              <a:rPr lang="en-IN" sz="2000" dirty="0">
                <a:latin typeface="Times New Roman" panose="02020603050405020304" pitchFamily="18" charset="0"/>
                <a:cs typeface="Times New Roman" panose="02020603050405020304" pitchFamily="18" charset="0"/>
              </a:rPr>
              <a:t>, Accessible</a:t>
            </a:r>
          </a:p>
          <a:p>
            <a:pPr marL="0" indent="0">
              <a:buNone/>
            </a:pPr>
            <a:r>
              <a:rPr lang="en-IN" sz="2000" b="1" dirty="0">
                <a:latin typeface="Times New Roman" panose="02020603050405020304" pitchFamily="18" charset="0"/>
                <a:cs typeface="Times New Roman" panose="02020603050405020304" pitchFamily="18" charset="0"/>
              </a:rPr>
              <a:t>Syntax:</a:t>
            </a:r>
          </a:p>
          <a:p>
            <a:pPr marL="0" indent="0">
              <a:buNone/>
            </a:pPr>
            <a:r>
              <a:rPr lang="en-IN" sz="2000" dirty="0" err="1">
                <a:latin typeface="Times New Roman" panose="02020603050405020304" pitchFamily="18" charset="0"/>
                <a:cs typeface="Times New Roman" panose="02020603050405020304" pitchFamily="18" charset="0"/>
              </a:rPr>
              <a:t>jmenu_Item.addSeparator</a:t>
            </a:r>
            <a:r>
              <a:rPr lang="en-IN" sz="2000" dirty="0">
                <a:latin typeface="Times New Roman" panose="02020603050405020304" pitchFamily="18" charset="0"/>
                <a:cs typeface="Times New Roman" panose="02020603050405020304" pitchFamily="18" charset="0"/>
              </a:rPr>
              <a:t>();</a:t>
            </a:r>
          </a:p>
          <a:p>
            <a:pPr marL="0" indent="0">
              <a:buNone/>
            </a:pPr>
            <a:endParaRPr lang="en-IN" sz="2000" dirty="0">
              <a:latin typeface="Times New Roman" panose="02020603050405020304" pitchFamily="18" charset="0"/>
              <a:cs typeface="Times New Roman" panose="02020603050405020304" pitchFamily="18" charset="0"/>
            </a:endParaRPr>
          </a:p>
          <a:p>
            <a:pPr marL="0" indent="0">
              <a:buNone/>
            </a:pPr>
            <a:r>
              <a:rPr lang="en-IN" sz="2000" dirty="0">
                <a:latin typeface="Times New Roman" panose="02020603050405020304" pitchFamily="18" charset="0"/>
                <a:cs typeface="Times New Roman" panose="02020603050405020304" pitchFamily="18" charset="0"/>
              </a:rPr>
              <a:t> The </a:t>
            </a:r>
            <a:r>
              <a:rPr lang="en-IN" sz="2000" dirty="0" err="1">
                <a:latin typeface="Times New Roman" panose="02020603050405020304" pitchFamily="18" charset="0"/>
                <a:cs typeface="Times New Roman" panose="02020603050405020304" pitchFamily="18" charset="0"/>
              </a:rPr>
              <a:t>JSeparatorContains</a:t>
            </a:r>
            <a:r>
              <a:rPr lang="en-IN" sz="2000" dirty="0">
                <a:latin typeface="Times New Roman" panose="02020603050405020304" pitchFamily="18" charset="0"/>
                <a:cs typeface="Times New Roman" panose="02020603050405020304" pitchFamily="18" charset="0"/>
              </a:rPr>
              <a:t> 2 constructors. They are as following:</a:t>
            </a:r>
          </a:p>
          <a:p>
            <a:pPr marL="457200" indent="-457200">
              <a:buFont typeface="+mj-lt"/>
              <a:buAutoNum type="arabicPeriod"/>
            </a:pPr>
            <a:r>
              <a:rPr lang="en-IN" sz="2000" dirty="0" err="1">
                <a:latin typeface="Times New Roman" panose="02020603050405020304" pitchFamily="18" charset="0"/>
                <a:cs typeface="Times New Roman" panose="02020603050405020304" pitchFamily="18" charset="0"/>
              </a:rPr>
              <a:t>JSeparator</a:t>
            </a:r>
            <a:r>
              <a:rPr lang="en-IN" sz="2000" dirty="0">
                <a:latin typeface="Times New Roman" panose="02020603050405020304" pitchFamily="18" charset="0"/>
                <a:cs typeface="Times New Roman" panose="02020603050405020304" pitchFamily="18" charset="0"/>
              </a:rPr>
              <a:t>()</a:t>
            </a:r>
          </a:p>
          <a:p>
            <a:pPr marL="457200" indent="-457200">
              <a:buFont typeface="+mj-lt"/>
              <a:buAutoNum type="arabicPeriod"/>
            </a:pPr>
            <a:r>
              <a:rPr lang="en-IN" sz="2000" dirty="0" err="1">
                <a:latin typeface="Times New Roman" panose="02020603050405020304" pitchFamily="18" charset="0"/>
                <a:cs typeface="Times New Roman" panose="02020603050405020304" pitchFamily="18" charset="0"/>
              </a:rPr>
              <a:t>JSeparator</a:t>
            </a:r>
            <a:r>
              <a:rPr lang="en-IN" sz="2000" dirty="0">
                <a:latin typeface="Times New Roman" panose="02020603050405020304" pitchFamily="18" charset="0"/>
                <a:cs typeface="Times New Roman" panose="02020603050405020304" pitchFamily="18" charset="0"/>
              </a:rPr>
              <a:t>(int orientation)</a:t>
            </a:r>
          </a:p>
          <a:p>
            <a:pPr marL="0" indent="0">
              <a:buNone/>
            </a:pPr>
            <a:endParaRPr lang="en-IN" sz="2000" dirty="0">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xmlns="" id="{6911C41C-9B77-D3BA-6780-9CACBC8FCEB1}"/>
              </a:ext>
            </a:extLst>
          </p:cNvPr>
          <p:cNvPicPr>
            <a:picLocks noChangeAspect="1"/>
          </p:cNvPicPr>
          <p:nvPr/>
        </p:nvPicPr>
        <p:blipFill>
          <a:blip r:embed="rId2"/>
          <a:stretch>
            <a:fillRect/>
          </a:stretch>
        </p:blipFill>
        <p:spPr>
          <a:xfrm>
            <a:off x="4848814" y="4534659"/>
            <a:ext cx="4845228" cy="2131253"/>
          </a:xfrm>
          <a:prstGeom prst="rect">
            <a:avLst/>
          </a:prstGeom>
        </p:spPr>
      </p:pic>
      <p:sp>
        <p:nvSpPr>
          <p:cNvPr id="4" name="Date Placeholder 5"/>
          <p:cNvSpPr txBox="1">
            <a:spLocks/>
          </p:cNvSpPr>
          <p:nvPr/>
        </p:nvSpPr>
        <p:spPr>
          <a:xfrm>
            <a:off x="0" y="6496050"/>
            <a:ext cx="403860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100" b="1" kern="1200">
                <a:solidFill>
                  <a:schemeClr val="tx1">
                    <a:tint val="75000"/>
                  </a:schemeClr>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B50BFFBF-F734-44E5-BDDD-7F962E4810AF}" type="datetime1">
              <a:rPr lang="en-IN" smtClean="0">
                <a:solidFill>
                  <a:srgbClr val="0000FF"/>
                </a:solidFill>
                <a:latin typeface="Bookman Old Style" panose="02050604050505020204" pitchFamily="18" charset="0"/>
              </a:rPr>
              <a:pPr/>
              <a:t>28-08-2023</a:t>
            </a:fld>
            <a:endParaRPr lang="en-IN" dirty="0">
              <a:solidFill>
                <a:srgbClr val="0000FF"/>
              </a:solidFill>
              <a:latin typeface="Bookman Old Style" panose="02050604050505020204" pitchFamily="18" charset="0"/>
            </a:endParaRPr>
          </a:p>
        </p:txBody>
      </p:sp>
      <p:sp>
        <p:nvSpPr>
          <p:cNvPr id="6" name="Date Placeholder 5"/>
          <p:cNvSpPr txBox="1">
            <a:spLocks/>
          </p:cNvSpPr>
          <p:nvPr/>
        </p:nvSpPr>
        <p:spPr>
          <a:xfrm>
            <a:off x="4038600" y="6483349"/>
            <a:ext cx="8177371"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
        <p:nvSpPr>
          <p:cNvPr id="3" name="Slide Number Placeholder 2"/>
          <p:cNvSpPr>
            <a:spLocks noGrp="1"/>
          </p:cNvSpPr>
          <p:nvPr>
            <p:ph type="sldNum" sz="quarter" idx="12"/>
          </p:nvPr>
        </p:nvSpPr>
        <p:spPr/>
        <p:txBody>
          <a:bodyPr/>
          <a:lstStyle/>
          <a:p>
            <a:fld id="{AD7ED525-5088-40CF-8CE0-E4296ADF624B}" type="slidenum">
              <a:rPr lang="en-IN" smtClean="0"/>
              <a:pPr/>
              <a:t>96</a:t>
            </a:fld>
            <a:endParaRPr lang="en-IN"/>
          </a:p>
        </p:txBody>
      </p:sp>
    </p:spTree>
    <p:extLst>
      <p:ext uri="{BB962C8B-B14F-4D97-AF65-F5344CB8AC3E}">
        <p14:creationId xmlns:p14="http://schemas.microsoft.com/office/powerpoint/2010/main" val="52282836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522486" y="9663"/>
            <a:ext cx="10515600" cy="463639"/>
          </a:xfrm>
        </p:spPr>
        <p:txBody>
          <a:bodyPr>
            <a:normAutofit fontScale="90000"/>
          </a:bodyPr>
          <a:lstStyle/>
          <a:p>
            <a:pPr algn="ctr"/>
            <a:r>
              <a:rPr lang="en-US" sz="3200" dirty="0" smtClean="0">
                <a:solidFill>
                  <a:srgbClr val="FF0000"/>
                </a:solidFill>
                <a:latin typeface="Copperplate Gothic Light" panose="020E0507020206020404" pitchFamily="34" charset="0"/>
              </a:rPr>
              <a:t>Model-View-Controller</a:t>
            </a:r>
            <a:endParaRPr lang="en-IN" sz="3200" dirty="0">
              <a:solidFill>
                <a:srgbClr val="FF0000"/>
              </a:solidFill>
              <a:latin typeface="Copperplate Gothic Light" panose="020E0507020206020404" pitchFamily="34" charset="0"/>
            </a:endParaRPr>
          </a:p>
        </p:txBody>
      </p:sp>
      <p:sp>
        <p:nvSpPr>
          <p:cNvPr id="3" name="Content Placeholder 2"/>
          <p:cNvSpPr>
            <a:spLocks noGrp="1"/>
          </p:cNvSpPr>
          <p:nvPr>
            <p:ph idx="1"/>
          </p:nvPr>
        </p:nvSpPr>
        <p:spPr>
          <a:xfrm>
            <a:off x="252322" y="473302"/>
            <a:ext cx="11055928" cy="5997339"/>
          </a:xfrm>
        </p:spPr>
        <p:txBody>
          <a:bodyPr>
            <a:noAutofit/>
          </a:bodyPr>
          <a:lstStyle/>
          <a:p>
            <a:pPr algn="just">
              <a:lnSpc>
                <a:spcPct val="100000"/>
              </a:lnSpc>
              <a:spcBef>
                <a:spcPts val="600"/>
              </a:spcBef>
              <a:spcAft>
                <a:spcPts val="600"/>
              </a:spcAft>
            </a:pPr>
            <a:r>
              <a:rPr lang="en-US" sz="2000" dirty="0">
                <a:latin typeface="Times New Roman" panose="02020603050405020304" pitchFamily="18" charset="0"/>
                <a:cs typeface="Times New Roman" panose="02020603050405020304" pitchFamily="18" charset="0"/>
              </a:rPr>
              <a:t>MVC is a blueprint for organizing code </a:t>
            </a:r>
            <a:r>
              <a:rPr lang="en-US" sz="2000" dirty="0" smtClean="0">
                <a:latin typeface="Times New Roman" panose="02020603050405020304" pitchFamily="18" charset="0"/>
                <a:cs typeface="Times New Roman" panose="02020603050405020304" pitchFamily="18" charset="0"/>
              </a:rPr>
              <a:t>which represents one </a:t>
            </a:r>
            <a:r>
              <a:rPr lang="en-US" sz="2000" dirty="0">
                <a:latin typeface="Times New Roman" panose="02020603050405020304" pitchFamily="18" charset="0"/>
                <a:cs typeface="Times New Roman" panose="02020603050405020304" pitchFamily="18" charset="0"/>
              </a:rPr>
              <a:t>of several design </a:t>
            </a:r>
            <a:r>
              <a:rPr lang="en-US" sz="2000" dirty="0" smtClean="0">
                <a:latin typeface="Times New Roman" panose="02020603050405020304" pitchFamily="18" charset="0"/>
                <a:cs typeface="Times New Roman" panose="02020603050405020304" pitchFamily="18" charset="0"/>
              </a:rPr>
              <a:t>patterns. To </a:t>
            </a:r>
            <a:r>
              <a:rPr lang="en-US" sz="2000" dirty="0">
                <a:latin typeface="Times New Roman" panose="02020603050405020304" pitchFamily="18" charset="0"/>
                <a:cs typeface="Times New Roman" panose="02020603050405020304" pitchFamily="18" charset="0"/>
              </a:rPr>
              <a:t>understand </a:t>
            </a:r>
            <a:r>
              <a:rPr lang="en-US" sz="2000" dirty="0" smtClean="0">
                <a:latin typeface="Times New Roman" panose="02020603050405020304" pitchFamily="18" charset="0"/>
                <a:cs typeface="Times New Roman" panose="02020603050405020304" pitchFamily="18" charset="0"/>
              </a:rPr>
              <a:t>the need for these </a:t>
            </a:r>
            <a:r>
              <a:rPr lang="en-US" sz="2000" dirty="0">
                <a:latin typeface="Times New Roman" panose="02020603050405020304" pitchFamily="18" charset="0"/>
                <a:cs typeface="Times New Roman" panose="02020603050405020304" pitchFamily="18" charset="0"/>
              </a:rPr>
              <a:t>patterns, think about good and bad software. </a:t>
            </a:r>
            <a:endParaRPr lang="en-US" sz="2000" dirty="0" smtClean="0">
              <a:latin typeface="Times New Roman" panose="02020603050405020304" pitchFamily="18" charset="0"/>
              <a:cs typeface="Times New Roman" panose="02020603050405020304" pitchFamily="18" charset="0"/>
            </a:endParaRPr>
          </a:p>
          <a:p>
            <a:pPr algn="just">
              <a:lnSpc>
                <a:spcPct val="100000"/>
              </a:lnSpc>
              <a:spcBef>
                <a:spcPts val="600"/>
              </a:spcBef>
              <a:spcAft>
                <a:spcPts val="600"/>
              </a:spcAft>
            </a:pPr>
            <a:r>
              <a:rPr lang="en-US" sz="2000" dirty="0" smtClean="0">
                <a:latin typeface="Times New Roman" panose="02020603050405020304" pitchFamily="18" charset="0"/>
                <a:cs typeface="Times New Roman" panose="02020603050405020304" pitchFamily="18" charset="0"/>
              </a:rPr>
              <a:t>Good </a:t>
            </a:r>
            <a:r>
              <a:rPr lang="en-US" sz="2000" dirty="0">
                <a:latin typeface="Times New Roman" panose="02020603050405020304" pitchFamily="18" charset="0"/>
                <a:cs typeface="Times New Roman" panose="02020603050405020304" pitchFamily="18" charset="0"/>
              </a:rPr>
              <a:t>software is easy to change and work with, while bad software is </a:t>
            </a:r>
            <a:r>
              <a:rPr lang="en-US" sz="2000" dirty="0" smtClean="0">
                <a:latin typeface="Times New Roman" panose="02020603050405020304" pitchFamily="18" charset="0"/>
                <a:cs typeface="Times New Roman" panose="02020603050405020304" pitchFamily="18" charset="0"/>
              </a:rPr>
              <a:t>difficult </a:t>
            </a:r>
            <a:r>
              <a:rPr lang="en-US" sz="2000" dirty="0">
                <a:latin typeface="Times New Roman" panose="02020603050405020304" pitchFamily="18" charset="0"/>
                <a:cs typeface="Times New Roman" panose="02020603050405020304" pitchFamily="18" charset="0"/>
              </a:rPr>
              <a:t>to modify. </a:t>
            </a:r>
            <a:r>
              <a:rPr lang="en-US" sz="2000" dirty="0" smtClean="0">
                <a:latin typeface="Times New Roman" panose="02020603050405020304" pitchFamily="18" charset="0"/>
                <a:cs typeface="Times New Roman" panose="02020603050405020304" pitchFamily="18" charset="0"/>
              </a:rPr>
              <a:t>Design </a:t>
            </a:r>
            <a:r>
              <a:rPr lang="en-US" sz="2000" dirty="0">
                <a:latin typeface="Times New Roman" panose="02020603050405020304" pitchFamily="18" charset="0"/>
                <a:cs typeface="Times New Roman" panose="02020603050405020304" pitchFamily="18" charset="0"/>
              </a:rPr>
              <a:t>patterns help us create the good kind of software</a:t>
            </a:r>
            <a:r>
              <a:rPr lang="en-US" sz="2000" dirty="0" smtClean="0">
                <a:latin typeface="Times New Roman" panose="02020603050405020304" pitchFamily="18" charset="0"/>
                <a:cs typeface="Times New Roman" panose="02020603050405020304" pitchFamily="18" charset="0"/>
              </a:rPr>
              <a:t>.</a:t>
            </a:r>
          </a:p>
          <a:p>
            <a:pPr marL="0" indent="0" algn="just">
              <a:lnSpc>
                <a:spcPct val="100000"/>
              </a:lnSpc>
              <a:spcBef>
                <a:spcPts val="600"/>
              </a:spcBef>
              <a:spcAft>
                <a:spcPts val="600"/>
              </a:spcAft>
              <a:buNone/>
            </a:pPr>
            <a:r>
              <a:rPr lang="en-US" sz="2000" dirty="0" smtClean="0">
                <a:solidFill>
                  <a:srgbClr val="0070C0"/>
                </a:solidFill>
                <a:latin typeface="Times New Roman" panose="02020603050405020304" pitchFamily="18" charset="0"/>
                <a:cs typeface="Times New Roman" panose="02020603050405020304" pitchFamily="18" charset="0"/>
              </a:rPr>
              <a:t>Software </a:t>
            </a:r>
            <a:r>
              <a:rPr lang="en-US" sz="2000" dirty="0">
                <a:solidFill>
                  <a:srgbClr val="0070C0"/>
                </a:solidFill>
                <a:latin typeface="Times New Roman" panose="02020603050405020304" pitchFamily="18" charset="0"/>
                <a:cs typeface="Times New Roman" panose="02020603050405020304" pitchFamily="18" charset="0"/>
              </a:rPr>
              <a:t>evolves over time due to various </a:t>
            </a:r>
            <a:r>
              <a:rPr lang="en-US" sz="2000" dirty="0" smtClean="0">
                <a:solidFill>
                  <a:srgbClr val="0070C0"/>
                </a:solidFill>
                <a:latin typeface="Times New Roman" panose="02020603050405020304" pitchFamily="18" charset="0"/>
                <a:cs typeface="Times New Roman" panose="02020603050405020304" pitchFamily="18" charset="0"/>
              </a:rPr>
              <a:t>factors:</a:t>
            </a:r>
          </a:p>
          <a:p>
            <a:pPr lvl="1" algn="just">
              <a:lnSpc>
                <a:spcPct val="100000"/>
              </a:lnSpc>
              <a:spcBef>
                <a:spcPts val="600"/>
              </a:spcBef>
              <a:spcAft>
                <a:spcPts val="600"/>
              </a:spcAft>
            </a:pPr>
            <a:r>
              <a:rPr lang="en-US" sz="2000" dirty="0" smtClean="0">
                <a:latin typeface="Times New Roman" panose="02020603050405020304" pitchFamily="18" charset="0"/>
                <a:cs typeface="Times New Roman" panose="02020603050405020304" pitchFamily="18" charset="0"/>
              </a:rPr>
              <a:t>A new feature needs to be added.</a:t>
            </a:r>
          </a:p>
          <a:p>
            <a:pPr lvl="1" algn="just">
              <a:lnSpc>
                <a:spcPct val="100000"/>
              </a:lnSpc>
              <a:spcBef>
                <a:spcPts val="600"/>
              </a:spcBef>
              <a:spcAft>
                <a:spcPts val="600"/>
              </a:spcAft>
            </a:pPr>
            <a:r>
              <a:rPr lang="en-US" sz="2000" dirty="0" smtClean="0">
                <a:latin typeface="Times New Roman" panose="02020603050405020304" pitchFamily="18" charset="0"/>
                <a:cs typeface="Times New Roman" panose="02020603050405020304" pitchFamily="18" charset="0"/>
              </a:rPr>
              <a:t>A </a:t>
            </a:r>
            <a:r>
              <a:rPr lang="en-US" sz="2000" dirty="0">
                <a:latin typeface="Times New Roman" panose="02020603050405020304" pitchFamily="18" charset="0"/>
                <a:cs typeface="Times New Roman" panose="02020603050405020304" pitchFamily="18" charset="0"/>
              </a:rPr>
              <a:t>bug needs to be fixed.</a:t>
            </a:r>
          </a:p>
          <a:p>
            <a:pPr lvl="1" algn="just">
              <a:lnSpc>
                <a:spcPct val="100000"/>
              </a:lnSpc>
              <a:spcBef>
                <a:spcPts val="600"/>
              </a:spcBef>
              <a:spcAft>
                <a:spcPts val="600"/>
              </a:spcAft>
            </a:pPr>
            <a:r>
              <a:rPr lang="en-US" sz="2000" dirty="0">
                <a:latin typeface="Times New Roman" panose="02020603050405020304" pitchFamily="18" charset="0"/>
                <a:cs typeface="Times New Roman" panose="02020603050405020304" pitchFamily="18" charset="0"/>
              </a:rPr>
              <a:t>Software needs to be optimized.</a:t>
            </a:r>
          </a:p>
          <a:p>
            <a:pPr lvl="1" algn="just">
              <a:lnSpc>
                <a:spcPct val="100000"/>
              </a:lnSpc>
              <a:spcBef>
                <a:spcPts val="600"/>
              </a:spcBef>
              <a:spcAft>
                <a:spcPts val="600"/>
              </a:spcAft>
            </a:pPr>
            <a:r>
              <a:rPr lang="en-US" sz="2000" dirty="0">
                <a:latin typeface="Times New Roman" panose="02020603050405020304" pitchFamily="18" charset="0"/>
                <a:cs typeface="Times New Roman" panose="02020603050405020304" pitchFamily="18" charset="0"/>
              </a:rPr>
              <a:t>The software design needs to be improved</a:t>
            </a:r>
            <a:r>
              <a:rPr lang="en-US" sz="2000" dirty="0" smtClean="0">
                <a:latin typeface="Times New Roman" panose="02020603050405020304" pitchFamily="18" charset="0"/>
                <a:cs typeface="Times New Roman" panose="02020603050405020304" pitchFamily="18" charset="0"/>
              </a:rPr>
              <a:t>.</a:t>
            </a:r>
          </a:p>
          <a:p>
            <a:pPr marL="0" indent="0" algn="just">
              <a:lnSpc>
                <a:spcPct val="100000"/>
              </a:lnSpc>
              <a:spcBef>
                <a:spcPts val="600"/>
              </a:spcBef>
              <a:spcAft>
                <a:spcPts val="600"/>
              </a:spcAft>
              <a:buNone/>
            </a:pPr>
            <a:r>
              <a:rPr lang="en-US" sz="2000" dirty="0" smtClean="0">
                <a:solidFill>
                  <a:srgbClr val="0070C0"/>
                </a:solidFill>
                <a:latin typeface="Times New Roman" panose="02020603050405020304" pitchFamily="18" charset="0"/>
                <a:cs typeface="Times New Roman" panose="02020603050405020304" pitchFamily="18" charset="0"/>
              </a:rPr>
              <a:t>Indicators </a:t>
            </a:r>
            <a:r>
              <a:rPr lang="en-US" sz="2000" dirty="0">
                <a:solidFill>
                  <a:srgbClr val="0070C0"/>
                </a:solidFill>
                <a:latin typeface="Times New Roman" panose="02020603050405020304" pitchFamily="18" charset="0"/>
                <a:cs typeface="Times New Roman" panose="02020603050405020304" pitchFamily="18" charset="0"/>
              </a:rPr>
              <a:t>of bad software </a:t>
            </a:r>
            <a:r>
              <a:rPr lang="en-US" sz="2000" dirty="0" smtClean="0">
                <a:solidFill>
                  <a:srgbClr val="0070C0"/>
                </a:solidFill>
                <a:latin typeface="Times New Roman" panose="02020603050405020304" pitchFamily="18" charset="0"/>
                <a:cs typeface="Times New Roman" panose="02020603050405020304" pitchFamily="18" charset="0"/>
              </a:rPr>
              <a:t>includes:</a:t>
            </a:r>
            <a:endParaRPr lang="en-US" sz="2000" dirty="0">
              <a:solidFill>
                <a:srgbClr val="0070C0"/>
              </a:solidFill>
              <a:latin typeface="Times New Roman" panose="02020603050405020304" pitchFamily="18" charset="0"/>
              <a:cs typeface="Times New Roman" panose="02020603050405020304" pitchFamily="18" charset="0"/>
            </a:endParaRPr>
          </a:p>
          <a:p>
            <a:pPr lvl="1" algn="just">
              <a:lnSpc>
                <a:spcPct val="100000"/>
              </a:lnSpc>
              <a:spcBef>
                <a:spcPts val="600"/>
              </a:spcBef>
              <a:spcAft>
                <a:spcPts val="600"/>
              </a:spcAft>
            </a:pPr>
            <a:r>
              <a:rPr lang="en-US" sz="2000" dirty="0">
                <a:solidFill>
                  <a:srgbClr val="000000"/>
                </a:solidFill>
                <a:latin typeface="Times New Roman" panose="02020603050405020304" pitchFamily="18" charset="0"/>
                <a:cs typeface="Times New Roman" panose="02020603050405020304" pitchFamily="18" charset="0"/>
              </a:rPr>
              <a:t>Rigidity – Software requires a cascade of changes when a change </a:t>
            </a:r>
            <a:r>
              <a:rPr lang="en-US" sz="2000" dirty="0" smtClean="0">
                <a:solidFill>
                  <a:srgbClr val="000000"/>
                </a:solidFill>
                <a:latin typeface="Times New Roman" panose="02020603050405020304" pitchFamily="18" charset="0"/>
                <a:cs typeface="Times New Roman" panose="02020603050405020304" pitchFamily="18" charset="0"/>
              </a:rPr>
              <a:t>is made </a:t>
            </a:r>
            <a:r>
              <a:rPr lang="en-US" sz="2000" dirty="0">
                <a:solidFill>
                  <a:srgbClr val="000000"/>
                </a:solidFill>
                <a:latin typeface="Times New Roman" panose="02020603050405020304" pitchFamily="18" charset="0"/>
                <a:cs typeface="Times New Roman" panose="02020603050405020304" pitchFamily="18" charset="0"/>
              </a:rPr>
              <a:t>in one place.</a:t>
            </a:r>
          </a:p>
          <a:p>
            <a:pPr lvl="1" algn="just">
              <a:lnSpc>
                <a:spcPct val="100000"/>
              </a:lnSpc>
              <a:spcBef>
                <a:spcPts val="600"/>
              </a:spcBef>
              <a:spcAft>
                <a:spcPts val="600"/>
              </a:spcAft>
            </a:pPr>
            <a:r>
              <a:rPr lang="en-US" sz="2000" dirty="0" smtClean="0">
                <a:solidFill>
                  <a:srgbClr val="000000"/>
                </a:solidFill>
                <a:latin typeface="Times New Roman" panose="02020603050405020304" pitchFamily="18" charset="0"/>
                <a:cs typeface="Times New Roman" panose="02020603050405020304" pitchFamily="18" charset="0"/>
              </a:rPr>
              <a:t>Fragility – Software breaks in multiple places when a change is made.</a:t>
            </a:r>
          </a:p>
          <a:p>
            <a:pPr lvl="1" algn="just">
              <a:lnSpc>
                <a:spcPct val="100000"/>
              </a:lnSpc>
              <a:spcBef>
                <a:spcPts val="600"/>
              </a:spcBef>
              <a:spcAft>
                <a:spcPts val="600"/>
              </a:spcAft>
            </a:pPr>
            <a:r>
              <a:rPr lang="en-US" sz="2000" dirty="0" smtClean="0">
                <a:solidFill>
                  <a:srgbClr val="000000"/>
                </a:solidFill>
                <a:latin typeface="Times New Roman" panose="02020603050405020304" pitchFamily="18" charset="0"/>
                <a:cs typeface="Times New Roman" panose="02020603050405020304" pitchFamily="18" charset="0"/>
              </a:rPr>
              <a:t>Needless complexity – Software is overdesigned to handle any possible change.</a:t>
            </a:r>
          </a:p>
          <a:p>
            <a:pPr lvl="1" algn="just">
              <a:lnSpc>
                <a:spcPct val="100000"/>
              </a:lnSpc>
              <a:spcBef>
                <a:spcPts val="600"/>
              </a:spcBef>
              <a:spcAft>
                <a:spcPts val="600"/>
              </a:spcAft>
            </a:pPr>
            <a:r>
              <a:rPr lang="en-US" sz="2000" dirty="0" smtClean="0">
                <a:solidFill>
                  <a:srgbClr val="000000"/>
                </a:solidFill>
                <a:latin typeface="Times New Roman" panose="02020603050405020304" pitchFamily="18" charset="0"/>
                <a:cs typeface="Times New Roman" panose="02020603050405020304" pitchFamily="18" charset="0"/>
              </a:rPr>
              <a:t>Needless </a:t>
            </a:r>
            <a:r>
              <a:rPr lang="en-US" sz="2000" dirty="0">
                <a:solidFill>
                  <a:srgbClr val="000000"/>
                </a:solidFill>
                <a:latin typeface="Times New Roman" panose="02020603050405020304" pitchFamily="18" charset="0"/>
                <a:cs typeface="Times New Roman" panose="02020603050405020304" pitchFamily="18" charset="0"/>
              </a:rPr>
              <a:t>repetition – Software contains duplicate code</a:t>
            </a:r>
            <a:r>
              <a:rPr lang="en-US" sz="2000" dirty="0" smtClean="0">
                <a:solidFill>
                  <a:srgbClr val="000000"/>
                </a:solidFill>
                <a:latin typeface="Times New Roman" panose="02020603050405020304" pitchFamily="18" charset="0"/>
                <a:cs typeface="Times New Roman" panose="02020603050405020304" pitchFamily="18" charset="0"/>
              </a:rPr>
              <a:t>. </a:t>
            </a:r>
            <a:endParaRPr lang="en-US" sz="2000" dirty="0">
              <a:solidFill>
                <a:srgbClr val="000000"/>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4294967295"/>
          </p:nvPr>
        </p:nvSpPr>
        <p:spPr>
          <a:xfrm>
            <a:off x="0" y="6496052"/>
            <a:ext cx="3911097" cy="365125"/>
          </a:xfrm>
        </p:spPr>
        <p:txBody>
          <a:bodyPr/>
          <a:lstStyle/>
          <a:p>
            <a:fld id="{55FBE55F-5D15-482A-B6A0-327490B749D0}" type="datetime1">
              <a:rPr lang="en-IN" smtClean="0"/>
              <a:t>28-08-2023</a:t>
            </a:fld>
            <a:endParaRPr lang="en-IN" dirty="0"/>
          </a:p>
        </p:txBody>
      </p:sp>
      <p:sp>
        <p:nvSpPr>
          <p:cNvPr id="5" name="Footer Placeholder 4">
            <a:extLst>
              <a:ext uri="{FF2B5EF4-FFF2-40B4-BE49-F238E27FC236}">
                <a16:creationId xmlns:a16="http://schemas.microsoft.com/office/drawing/2014/main" xmlns="" id="{13B4C1F0-43E9-4E5A-9CD1-B3FBFBBD575E}"/>
              </a:ext>
            </a:extLst>
          </p:cNvPr>
          <p:cNvSpPr>
            <a:spLocks noGrp="1"/>
          </p:cNvSpPr>
          <p:nvPr>
            <p:ph type="ftr" sz="quarter" idx="4294967295"/>
          </p:nvPr>
        </p:nvSpPr>
        <p:spPr>
          <a:xfrm>
            <a:off x="4038601" y="6483349"/>
            <a:ext cx="4038600" cy="365125"/>
          </a:xfrm>
        </p:spPr>
        <p:txBody>
          <a:bodyPr/>
          <a:lstStyle/>
          <a:p>
            <a:r>
              <a:rPr lang="en-IN" smtClean="0"/>
              <a:t>APP Faculties - CINTEL</a:t>
            </a:r>
            <a:endParaRPr lang="en-IN" dirty="0"/>
          </a:p>
        </p:txBody>
      </p:sp>
      <p:sp>
        <p:nvSpPr>
          <p:cNvPr id="7" name="Date Placeholder 5">
            <a:extLst>
              <a:ext uri="{FF2B5EF4-FFF2-40B4-BE49-F238E27FC236}">
                <a16:creationId xmlns:a16="http://schemas.microsoft.com/office/drawing/2014/main" xmlns="" id="{2F54C4AA-33D7-3725-10CE-448551F98604}"/>
              </a:ext>
            </a:extLst>
          </p:cNvPr>
          <p:cNvSpPr txBox="1">
            <a:spLocks/>
          </p:cNvSpPr>
          <p:nvPr/>
        </p:nvSpPr>
        <p:spPr>
          <a:xfrm>
            <a:off x="0" y="6483349"/>
            <a:ext cx="389299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FAE4F87E-2ACB-45B7-A04D-26AFFE8C41CD}" type="datetime1">
              <a:rPr lang="en-IN" b="1" smtClean="0">
                <a:solidFill>
                  <a:srgbClr val="0000FF"/>
                </a:solidFill>
                <a:latin typeface="Bookman Old Style" panose="02050604050505020204" pitchFamily="18" charset="0"/>
              </a:rPr>
              <a:pPr/>
              <a:t>28-08-2023</a:t>
            </a:fld>
            <a:endParaRPr lang="en-IN" b="1" dirty="0">
              <a:solidFill>
                <a:srgbClr val="0000FF"/>
              </a:solidFill>
              <a:latin typeface="Bookman Old Style" panose="02050604050505020204" pitchFamily="18" charset="0"/>
            </a:endParaRPr>
          </a:p>
        </p:txBody>
      </p:sp>
      <p:sp>
        <p:nvSpPr>
          <p:cNvPr id="10" name="Date Placeholder 5"/>
          <p:cNvSpPr txBox="1">
            <a:spLocks/>
          </p:cNvSpPr>
          <p:nvPr/>
        </p:nvSpPr>
        <p:spPr>
          <a:xfrm>
            <a:off x="3892990" y="6496052"/>
            <a:ext cx="829901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
        <p:nvSpPr>
          <p:cNvPr id="6" name="Slide Number Placeholder 5"/>
          <p:cNvSpPr>
            <a:spLocks noGrp="1"/>
          </p:cNvSpPr>
          <p:nvPr>
            <p:ph type="sldNum" sz="quarter" idx="12"/>
          </p:nvPr>
        </p:nvSpPr>
        <p:spPr/>
        <p:txBody>
          <a:bodyPr/>
          <a:lstStyle/>
          <a:p>
            <a:fld id="{AD7ED525-5088-40CF-8CE0-E4296ADF624B}" type="slidenum">
              <a:rPr lang="en-IN" smtClean="0"/>
              <a:pPr/>
              <a:t>97</a:t>
            </a:fld>
            <a:endParaRPr lang="en-IN"/>
          </a:p>
        </p:txBody>
      </p:sp>
    </p:spTree>
    <p:extLst>
      <p:ext uri="{BB962C8B-B14F-4D97-AF65-F5344CB8AC3E}">
        <p14:creationId xmlns:p14="http://schemas.microsoft.com/office/powerpoint/2010/main" val="37718251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76091" y="473302"/>
            <a:ext cx="11246679" cy="5047010"/>
          </a:xfrm>
        </p:spPr>
        <p:txBody>
          <a:bodyPr>
            <a:noAutofit/>
          </a:bodyPr>
          <a:lstStyle/>
          <a:p>
            <a:pPr algn="just">
              <a:lnSpc>
                <a:spcPct val="150000"/>
              </a:lnSpc>
              <a:spcBef>
                <a:spcPts val="0"/>
              </a:spcBef>
            </a:pPr>
            <a:r>
              <a:rPr lang="en-US" sz="2000" dirty="0">
                <a:solidFill>
                  <a:srgbClr val="000000"/>
                </a:solidFill>
                <a:latin typeface="Times New Roman" panose="02020603050405020304" pitchFamily="18" charset="0"/>
                <a:cs typeface="Times New Roman" panose="02020603050405020304" pitchFamily="18" charset="0"/>
              </a:rPr>
              <a:t>Software can be intentionally designed to handle changes that might occur later on. </a:t>
            </a:r>
            <a:endParaRPr lang="en-US" sz="2000" dirty="0" smtClean="0">
              <a:solidFill>
                <a:srgbClr val="000000"/>
              </a:solidFill>
              <a:latin typeface="Times New Roman" panose="02020603050405020304" pitchFamily="18" charset="0"/>
              <a:cs typeface="Times New Roman" panose="02020603050405020304" pitchFamily="18" charset="0"/>
            </a:endParaRPr>
          </a:p>
          <a:p>
            <a:pPr algn="just">
              <a:lnSpc>
                <a:spcPct val="150000"/>
              </a:lnSpc>
              <a:spcBef>
                <a:spcPts val="0"/>
              </a:spcBef>
            </a:pPr>
            <a:r>
              <a:rPr lang="en-US" sz="2000" dirty="0" smtClean="0">
                <a:solidFill>
                  <a:srgbClr val="000000"/>
                </a:solidFill>
                <a:latin typeface="Times New Roman" panose="02020603050405020304" pitchFamily="18" charset="0"/>
                <a:cs typeface="Times New Roman" panose="02020603050405020304" pitchFamily="18" charset="0"/>
              </a:rPr>
              <a:t>The </a:t>
            </a:r>
            <a:r>
              <a:rPr lang="en-US" sz="2000" dirty="0">
                <a:solidFill>
                  <a:srgbClr val="000000"/>
                </a:solidFill>
                <a:latin typeface="Times New Roman" panose="02020603050405020304" pitchFamily="18" charset="0"/>
                <a:cs typeface="Times New Roman" panose="02020603050405020304" pitchFamily="18" charset="0"/>
              </a:rPr>
              <a:t>best approach is to create components in the application that are loosely connected to each other</a:t>
            </a:r>
            <a:r>
              <a:rPr lang="en-US" sz="2000" dirty="0" smtClean="0">
                <a:solidFill>
                  <a:srgbClr val="000000"/>
                </a:solidFill>
                <a:latin typeface="Times New Roman" panose="02020603050405020304" pitchFamily="18" charset="0"/>
                <a:cs typeface="Times New Roman" panose="02020603050405020304" pitchFamily="18" charset="0"/>
              </a:rPr>
              <a:t>.</a:t>
            </a:r>
          </a:p>
          <a:p>
            <a:pPr algn="just">
              <a:lnSpc>
                <a:spcPct val="150000"/>
              </a:lnSpc>
              <a:spcBef>
                <a:spcPts val="0"/>
              </a:spcBef>
            </a:pPr>
            <a:r>
              <a:rPr lang="en-US" sz="2000" dirty="0" smtClean="0">
                <a:solidFill>
                  <a:srgbClr val="000000"/>
                </a:solidFill>
                <a:latin typeface="Times New Roman" panose="02020603050405020304" pitchFamily="18" charset="0"/>
                <a:cs typeface="Times New Roman" panose="02020603050405020304" pitchFamily="18" charset="0"/>
              </a:rPr>
              <a:t>In </a:t>
            </a:r>
            <a:r>
              <a:rPr lang="en-US" sz="2000" dirty="0">
                <a:solidFill>
                  <a:srgbClr val="000000"/>
                </a:solidFill>
                <a:latin typeface="Times New Roman" panose="02020603050405020304" pitchFamily="18" charset="0"/>
                <a:cs typeface="Times New Roman" panose="02020603050405020304" pitchFamily="18" charset="0"/>
              </a:rPr>
              <a:t>a loosely coupled application, you can make a change to one component of an application without making changes to other parts. </a:t>
            </a:r>
          </a:p>
          <a:p>
            <a:pPr algn="just">
              <a:lnSpc>
                <a:spcPct val="150000"/>
              </a:lnSpc>
              <a:spcBef>
                <a:spcPts val="0"/>
              </a:spcBef>
            </a:pPr>
            <a:r>
              <a:rPr lang="en-US" sz="2000" dirty="0" smtClean="0">
                <a:solidFill>
                  <a:srgbClr val="000000"/>
                </a:solidFill>
                <a:latin typeface="Times New Roman" panose="02020603050405020304" pitchFamily="18" charset="0"/>
                <a:cs typeface="Times New Roman" panose="02020603050405020304" pitchFamily="18" charset="0"/>
              </a:rPr>
              <a:t>There </a:t>
            </a:r>
            <a:r>
              <a:rPr lang="en-US" sz="2000" dirty="0">
                <a:solidFill>
                  <a:srgbClr val="000000"/>
                </a:solidFill>
                <a:latin typeface="Times New Roman" panose="02020603050405020304" pitchFamily="18" charset="0"/>
                <a:cs typeface="Times New Roman" panose="02020603050405020304" pitchFamily="18" charset="0"/>
              </a:rPr>
              <a:t>are several </a:t>
            </a:r>
            <a:r>
              <a:rPr lang="en-US" sz="2000" dirty="0" smtClean="0">
                <a:solidFill>
                  <a:srgbClr val="000000"/>
                </a:solidFill>
                <a:latin typeface="Times New Roman" panose="02020603050405020304" pitchFamily="18" charset="0"/>
                <a:cs typeface="Times New Roman" panose="02020603050405020304" pitchFamily="18" charset="0"/>
              </a:rPr>
              <a:t>principles that </a:t>
            </a:r>
            <a:r>
              <a:rPr lang="en-US" sz="2000" dirty="0">
                <a:solidFill>
                  <a:srgbClr val="000000"/>
                </a:solidFill>
                <a:latin typeface="Times New Roman" panose="02020603050405020304" pitchFamily="18" charset="0"/>
                <a:cs typeface="Times New Roman" panose="02020603050405020304" pitchFamily="18" charset="0"/>
              </a:rPr>
              <a:t>enable reducing dependencies between different parts of an application.</a:t>
            </a:r>
          </a:p>
          <a:p>
            <a:pPr algn="just">
              <a:lnSpc>
                <a:spcPct val="150000"/>
              </a:lnSpc>
              <a:spcBef>
                <a:spcPts val="0"/>
              </a:spcBef>
            </a:pPr>
            <a:r>
              <a:rPr lang="en-US" sz="2000" dirty="0">
                <a:solidFill>
                  <a:srgbClr val="000000"/>
                </a:solidFill>
                <a:latin typeface="Times New Roman" panose="02020603050405020304" pitchFamily="18" charset="0"/>
                <a:cs typeface="Times New Roman" panose="02020603050405020304" pitchFamily="18" charset="0"/>
              </a:rPr>
              <a:t>Software design patterns represent strategies for applying software </a:t>
            </a:r>
            <a:r>
              <a:rPr lang="en-US" sz="2000" dirty="0" smtClean="0">
                <a:solidFill>
                  <a:srgbClr val="000000"/>
                </a:solidFill>
                <a:latin typeface="Times New Roman" panose="02020603050405020304" pitchFamily="18" charset="0"/>
                <a:cs typeface="Times New Roman" panose="02020603050405020304" pitchFamily="18" charset="0"/>
              </a:rPr>
              <a:t>design principles</a:t>
            </a:r>
            <a:r>
              <a:rPr lang="en-US" sz="2000" dirty="0">
                <a:solidFill>
                  <a:srgbClr val="000000"/>
                </a:solidFill>
                <a:latin typeface="Times New Roman" panose="02020603050405020304" pitchFamily="18" charset="0"/>
                <a:cs typeface="Times New Roman" panose="02020603050405020304" pitchFamily="18" charset="0"/>
              </a:rPr>
              <a:t>. </a:t>
            </a:r>
            <a:r>
              <a:rPr lang="en-US" sz="2000" dirty="0" smtClean="0">
                <a:solidFill>
                  <a:srgbClr val="000000"/>
                </a:solidFill>
                <a:latin typeface="Times New Roman" panose="02020603050405020304" pitchFamily="18" charset="0"/>
                <a:cs typeface="Times New Roman" panose="02020603050405020304" pitchFamily="18" charset="0"/>
              </a:rPr>
              <a:t>MVC </a:t>
            </a:r>
            <a:r>
              <a:rPr lang="en-US" sz="2000" dirty="0">
                <a:solidFill>
                  <a:srgbClr val="000000"/>
                </a:solidFill>
                <a:latin typeface="Times New Roman" panose="02020603050405020304" pitchFamily="18" charset="0"/>
                <a:cs typeface="Times New Roman" panose="02020603050405020304" pitchFamily="18" charset="0"/>
              </a:rPr>
              <a:t>is one </a:t>
            </a:r>
            <a:r>
              <a:rPr lang="en-US" sz="2000" dirty="0" smtClean="0">
                <a:solidFill>
                  <a:srgbClr val="000000"/>
                </a:solidFill>
                <a:latin typeface="Times New Roman" panose="02020603050405020304" pitchFamily="18" charset="0"/>
                <a:cs typeface="Times New Roman" panose="02020603050405020304" pitchFamily="18" charset="0"/>
              </a:rPr>
              <a:t>of those </a:t>
            </a:r>
            <a:r>
              <a:rPr lang="en-US" sz="2000" dirty="0">
                <a:solidFill>
                  <a:srgbClr val="000000"/>
                </a:solidFill>
                <a:latin typeface="Times New Roman" panose="02020603050405020304" pitchFamily="18" charset="0"/>
                <a:cs typeface="Times New Roman" panose="02020603050405020304" pitchFamily="18" charset="0"/>
              </a:rPr>
              <a:t>patterns</a:t>
            </a:r>
            <a:r>
              <a:rPr lang="en-US" sz="2000" dirty="0" smtClean="0">
                <a:solidFill>
                  <a:srgbClr val="000000"/>
                </a:solidFill>
                <a:latin typeface="Times New Roman" panose="02020603050405020304" pitchFamily="18" charset="0"/>
                <a:cs typeface="Times New Roman" panose="02020603050405020304" pitchFamily="18" charset="0"/>
              </a:rPr>
              <a:t>.</a:t>
            </a:r>
          </a:p>
          <a:p>
            <a:pPr marL="0" indent="0" algn="just">
              <a:lnSpc>
                <a:spcPct val="150000"/>
              </a:lnSpc>
              <a:spcBef>
                <a:spcPts val="0"/>
              </a:spcBef>
              <a:buNone/>
            </a:pPr>
            <a:r>
              <a:rPr lang="en-US" sz="2000" dirty="0">
                <a:solidFill>
                  <a:srgbClr val="0070C0"/>
                </a:solidFill>
                <a:latin typeface="Times New Roman" panose="02020603050405020304" pitchFamily="18" charset="0"/>
                <a:cs typeface="Times New Roman" panose="02020603050405020304" pitchFamily="18" charset="0"/>
              </a:rPr>
              <a:t>In general, a visual component is a composite of three distinct aspects:</a:t>
            </a:r>
          </a:p>
          <a:p>
            <a:pPr lvl="1" algn="just">
              <a:lnSpc>
                <a:spcPct val="150000"/>
              </a:lnSpc>
              <a:spcBef>
                <a:spcPts val="0"/>
              </a:spcBef>
            </a:pPr>
            <a:r>
              <a:rPr lang="en-US" sz="2000" dirty="0">
                <a:solidFill>
                  <a:srgbClr val="000000"/>
                </a:solidFill>
                <a:latin typeface="Times New Roman" panose="02020603050405020304" pitchFamily="18" charset="0"/>
                <a:cs typeface="Times New Roman" panose="02020603050405020304" pitchFamily="18" charset="0"/>
              </a:rPr>
              <a:t>The way that the component looks when rendered on the screen</a:t>
            </a:r>
          </a:p>
          <a:p>
            <a:pPr lvl="1" algn="just">
              <a:lnSpc>
                <a:spcPct val="150000"/>
              </a:lnSpc>
              <a:spcBef>
                <a:spcPts val="0"/>
              </a:spcBef>
            </a:pPr>
            <a:r>
              <a:rPr lang="en-US" sz="2000" dirty="0">
                <a:solidFill>
                  <a:srgbClr val="000000"/>
                </a:solidFill>
                <a:latin typeface="Times New Roman" panose="02020603050405020304" pitchFamily="18" charset="0"/>
                <a:cs typeface="Times New Roman" panose="02020603050405020304" pitchFamily="18" charset="0"/>
              </a:rPr>
              <a:t>The way that the component reacts to the user</a:t>
            </a:r>
          </a:p>
          <a:p>
            <a:pPr lvl="1" algn="just">
              <a:lnSpc>
                <a:spcPct val="150000"/>
              </a:lnSpc>
              <a:spcBef>
                <a:spcPts val="0"/>
              </a:spcBef>
            </a:pPr>
            <a:r>
              <a:rPr lang="en-US" sz="2000" dirty="0">
                <a:solidFill>
                  <a:srgbClr val="000000"/>
                </a:solidFill>
                <a:latin typeface="Times New Roman" panose="02020603050405020304" pitchFamily="18" charset="0"/>
                <a:cs typeface="Times New Roman" panose="02020603050405020304" pitchFamily="18" charset="0"/>
              </a:rPr>
              <a:t>The state information associated with the </a:t>
            </a:r>
            <a:r>
              <a:rPr lang="en-US" sz="2000" dirty="0" smtClean="0">
                <a:solidFill>
                  <a:srgbClr val="000000"/>
                </a:solidFill>
                <a:latin typeface="Times New Roman" panose="02020603050405020304" pitchFamily="18" charset="0"/>
                <a:cs typeface="Times New Roman" panose="02020603050405020304" pitchFamily="18" charset="0"/>
              </a:rPr>
              <a:t>component</a:t>
            </a:r>
          </a:p>
          <a:p>
            <a:pPr marL="342900" lvl="1" indent="-342900" algn="just">
              <a:lnSpc>
                <a:spcPct val="150000"/>
              </a:lnSpc>
              <a:spcBef>
                <a:spcPts val="0"/>
              </a:spcBef>
            </a:pPr>
            <a:r>
              <a:rPr lang="en-US" sz="2000" dirty="0" smtClean="0">
                <a:solidFill>
                  <a:srgbClr val="000000"/>
                </a:solidFill>
                <a:latin typeface="Times New Roman" panose="02020603050405020304" pitchFamily="18" charset="0"/>
                <a:cs typeface="Times New Roman" panose="02020603050405020304" pitchFamily="18" charset="0"/>
              </a:rPr>
              <a:t>Throughout </a:t>
            </a:r>
            <a:r>
              <a:rPr lang="en-US" sz="2000" dirty="0">
                <a:solidFill>
                  <a:srgbClr val="000000"/>
                </a:solidFill>
                <a:latin typeface="Times New Roman" panose="02020603050405020304" pitchFamily="18" charset="0"/>
                <a:cs typeface="Times New Roman" panose="02020603050405020304" pitchFamily="18" charset="0"/>
              </a:rPr>
              <a:t>time, a particular architectural approach has demonstrated remarkable efficiency: namely, the Model-View-Controller, often referred to as MVC.</a:t>
            </a:r>
          </a:p>
          <a:p>
            <a:pPr algn="just">
              <a:lnSpc>
                <a:spcPct val="150000"/>
              </a:lnSpc>
              <a:spcBef>
                <a:spcPts val="0"/>
              </a:spcBef>
            </a:pPr>
            <a:endParaRPr lang="en-US" sz="2000" dirty="0" smtClean="0">
              <a:solidFill>
                <a:srgbClr val="000000"/>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4294967295"/>
          </p:nvPr>
        </p:nvSpPr>
        <p:spPr>
          <a:xfrm>
            <a:off x="0" y="6496052"/>
            <a:ext cx="3911097" cy="365125"/>
          </a:xfrm>
        </p:spPr>
        <p:txBody>
          <a:bodyPr/>
          <a:lstStyle/>
          <a:p>
            <a:fld id="{F3F9BD6F-C161-43BB-B6A4-A389FE7D05E8}" type="datetime1">
              <a:rPr lang="en-IN" smtClean="0"/>
              <a:t>28-08-2023</a:t>
            </a:fld>
            <a:endParaRPr lang="en-IN" dirty="0"/>
          </a:p>
        </p:txBody>
      </p:sp>
      <p:sp>
        <p:nvSpPr>
          <p:cNvPr id="5" name="Footer Placeholder 4">
            <a:extLst>
              <a:ext uri="{FF2B5EF4-FFF2-40B4-BE49-F238E27FC236}">
                <a16:creationId xmlns:a16="http://schemas.microsoft.com/office/drawing/2014/main" xmlns="" id="{13B4C1F0-43E9-4E5A-9CD1-B3FBFBBD575E}"/>
              </a:ext>
            </a:extLst>
          </p:cNvPr>
          <p:cNvSpPr>
            <a:spLocks noGrp="1"/>
          </p:cNvSpPr>
          <p:nvPr>
            <p:ph type="ftr" sz="quarter" idx="4294967295"/>
          </p:nvPr>
        </p:nvSpPr>
        <p:spPr>
          <a:xfrm>
            <a:off x="4038601" y="6483349"/>
            <a:ext cx="4038600" cy="365125"/>
          </a:xfrm>
        </p:spPr>
        <p:txBody>
          <a:bodyPr/>
          <a:lstStyle/>
          <a:p>
            <a:r>
              <a:rPr lang="en-IN" smtClean="0"/>
              <a:t>APP Faculties - CINTEL</a:t>
            </a:r>
            <a:endParaRPr lang="en-IN" dirty="0"/>
          </a:p>
        </p:txBody>
      </p:sp>
      <p:sp>
        <p:nvSpPr>
          <p:cNvPr id="7" name="Date Placeholder 5">
            <a:extLst>
              <a:ext uri="{FF2B5EF4-FFF2-40B4-BE49-F238E27FC236}">
                <a16:creationId xmlns:a16="http://schemas.microsoft.com/office/drawing/2014/main" xmlns="" id="{2F54C4AA-33D7-3725-10CE-448551F98604}"/>
              </a:ext>
            </a:extLst>
          </p:cNvPr>
          <p:cNvSpPr txBox="1">
            <a:spLocks/>
          </p:cNvSpPr>
          <p:nvPr/>
        </p:nvSpPr>
        <p:spPr>
          <a:xfrm>
            <a:off x="0" y="6483349"/>
            <a:ext cx="389299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FAE4F87E-2ACB-45B7-A04D-26AFFE8C41CD}" type="datetime1">
              <a:rPr lang="en-IN" b="1" smtClean="0">
                <a:solidFill>
                  <a:srgbClr val="0000FF"/>
                </a:solidFill>
                <a:latin typeface="Bookman Old Style" panose="02050604050505020204" pitchFamily="18" charset="0"/>
              </a:rPr>
              <a:pPr/>
              <a:t>28-08-2023</a:t>
            </a:fld>
            <a:endParaRPr lang="en-IN" b="1" dirty="0">
              <a:solidFill>
                <a:srgbClr val="0000FF"/>
              </a:solidFill>
              <a:latin typeface="Bookman Old Style" panose="02050604050505020204" pitchFamily="18" charset="0"/>
            </a:endParaRPr>
          </a:p>
        </p:txBody>
      </p:sp>
      <p:sp>
        <p:nvSpPr>
          <p:cNvPr id="10" name="Title 1"/>
          <p:cNvSpPr txBox="1">
            <a:spLocks/>
          </p:cNvSpPr>
          <p:nvPr/>
        </p:nvSpPr>
        <p:spPr>
          <a:xfrm>
            <a:off x="522486" y="9663"/>
            <a:ext cx="10515600" cy="463639"/>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smtClean="0">
                <a:solidFill>
                  <a:srgbClr val="FF0000"/>
                </a:solidFill>
                <a:latin typeface="Copperplate Gothic Light" panose="020E0507020206020404" pitchFamily="34" charset="0"/>
              </a:rPr>
              <a:t>Model-View-Controller</a:t>
            </a:r>
            <a:endParaRPr lang="en-IN" sz="3200" dirty="0">
              <a:solidFill>
                <a:srgbClr val="FF0000"/>
              </a:solidFill>
              <a:latin typeface="Copperplate Gothic Light" panose="020E0507020206020404" pitchFamily="34" charset="0"/>
            </a:endParaRPr>
          </a:p>
        </p:txBody>
      </p:sp>
      <p:sp>
        <p:nvSpPr>
          <p:cNvPr id="11" name="Date Placeholder 5"/>
          <p:cNvSpPr txBox="1">
            <a:spLocks/>
          </p:cNvSpPr>
          <p:nvPr/>
        </p:nvSpPr>
        <p:spPr>
          <a:xfrm>
            <a:off x="3911097" y="6483348"/>
            <a:ext cx="8280903"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
        <p:nvSpPr>
          <p:cNvPr id="2" name="Slide Number Placeholder 1"/>
          <p:cNvSpPr>
            <a:spLocks noGrp="1"/>
          </p:cNvSpPr>
          <p:nvPr>
            <p:ph type="sldNum" sz="quarter" idx="12"/>
          </p:nvPr>
        </p:nvSpPr>
        <p:spPr/>
        <p:txBody>
          <a:bodyPr/>
          <a:lstStyle/>
          <a:p>
            <a:fld id="{AD7ED525-5088-40CF-8CE0-E4296ADF624B}" type="slidenum">
              <a:rPr lang="en-IN" smtClean="0"/>
              <a:pPr/>
              <a:t>98</a:t>
            </a:fld>
            <a:endParaRPr lang="en-IN"/>
          </a:p>
        </p:txBody>
      </p:sp>
    </p:spTree>
    <p:extLst>
      <p:ext uri="{BB962C8B-B14F-4D97-AF65-F5344CB8AC3E}">
        <p14:creationId xmlns:p14="http://schemas.microsoft.com/office/powerpoint/2010/main" val="10281398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9696" y="672478"/>
            <a:ext cx="11185556" cy="5047010"/>
          </a:xfrm>
        </p:spPr>
        <p:txBody>
          <a:bodyPr>
            <a:noAutofit/>
          </a:bodyPr>
          <a:lstStyle/>
          <a:p>
            <a:pPr algn="just">
              <a:lnSpc>
                <a:spcPct val="150000"/>
              </a:lnSpc>
              <a:spcBef>
                <a:spcPts val="0"/>
              </a:spcBef>
            </a:pPr>
            <a:r>
              <a:rPr lang="en-US" sz="2000" dirty="0">
                <a:solidFill>
                  <a:srgbClr val="000000"/>
                </a:solidFill>
                <a:latin typeface="Times New Roman" panose="02020603050405020304" pitchFamily="18" charset="0"/>
                <a:cs typeface="Times New Roman" panose="02020603050405020304" pitchFamily="18" charset="0"/>
              </a:rPr>
              <a:t>The Model-View-Controller (MVC) software design pattern is a method for separating concerns within a software application. </a:t>
            </a:r>
            <a:endParaRPr lang="en-US" sz="2000" dirty="0" smtClean="0">
              <a:solidFill>
                <a:srgbClr val="000000"/>
              </a:solidFill>
              <a:latin typeface="Times New Roman" panose="02020603050405020304" pitchFamily="18" charset="0"/>
              <a:cs typeface="Times New Roman" panose="02020603050405020304" pitchFamily="18" charset="0"/>
            </a:endParaRPr>
          </a:p>
          <a:p>
            <a:pPr algn="just">
              <a:lnSpc>
                <a:spcPct val="150000"/>
              </a:lnSpc>
              <a:spcBef>
                <a:spcPts val="0"/>
              </a:spcBef>
            </a:pPr>
            <a:r>
              <a:rPr lang="en-US" sz="2000" dirty="0" smtClean="0">
                <a:solidFill>
                  <a:srgbClr val="000000"/>
                </a:solidFill>
                <a:latin typeface="Times New Roman" panose="02020603050405020304" pitchFamily="18" charset="0"/>
                <a:cs typeface="Times New Roman" panose="02020603050405020304" pitchFamily="18" charset="0"/>
              </a:rPr>
              <a:t>As </a:t>
            </a:r>
            <a:r>
              <a:rPr lang="en-US" sz="2000" dirty="0">
                <a:solidFill>
                  <a:srgbClr val="000000"/>
                </a:solidFill>
                <a:latin typeface="Times New Roman" panose="02020603050405020304" pitchFamily="18" charset="0"/>
                <a:cs typeface="Times New Roman" panose="02020603050405020304" pitchFamily="18" charset="0"/>
              </a:rPr>
              <a:t>the name implies, the MVC pattern has three layers: </a:t>
            </a:r>
            <a:endParaRPr lang="en-US" sz="2000" dirty="0" smtClean="0">
              <a:solidFill>
                <a:srgbClr val="000000"/>
              </a:solidFill>
              <a:latin typeface="Times New Roman" panose="02020603050405020304" pitchFamily="18" charset="0"/>
              <a:cs typeface="Times New Roman" panose="02020603050405020304" pitchFamily="18" charset="0"/>
            </a:endParaRPr>
          </a:p>
          <a:p>
            <a:pPr lvl="1" algn="just">
              <a:lnSpc>
                <a:spcPct val="150000"/>
              </a:lnSpc>
              <a:spcBef>
                <a:spcPts val="0"/>
              </a:spcBef>
            </a:pPr>
            <a:r>
              <a:rPr lang="en-US" sz="2000" dirty="0" smtClean="0">
                <a:solidFill>
                  <a:srgbClr val="000000"/>
                </a:solidFill>
                <a:latin typeface="Times New Roman" panose="02020603050405020304" pitchFamily="18" charset="0"/>
                <a:cs typeface="Times New Roman" panose="02020603050405020304" pitchFamily="18" charset="0"/>
              </a:rPr>
              <a:t>The </a:t>
            </a:r>
            <a:r>
              <a:rPr lang="en-US" sz="2000" dirty="0">
                <a:solidFill>
                  <a:srgbClr val="000000"/>
                </a:solidFill>
                <a:latin typeface="Times New Roman" panose="02020603050405020304" pitchFamily="18" charset="0"/>
                <a:cs typeface="Times New Roman" panose="02020603050405020304" pitchFamily="18" charset="0"/>
              </a:rPr>
              <a:t>Model defines the business layer of the application, </a:t>
            </a:r>
            <a:endParaRPr lang="en-US" sz="2000" dirty="0" smtClean="0">
              <a:solidFill>
                <a:srgbClr val="000000"/>
              </a:solidFill>
              <a:latin typeface="Times New Roman" panose="02020603050405020304" pitchFamily="18" charset="0"/>
              <a:cs typeface="Times New Roman" panose="02020603050405020304" pitchFamily="18" charset="0"/>
            </a:endParaRPr>
          </a:p>
          <a:p>
            <a:pPr lvl="1" algn="just">
              <a:lnSpc>
                <a:spcPct val="150000"/>
              </a:lnSpc>
              <a:spcBef>
                <a:spcPts val="0"/>
              </a:spcBef>
            </a:pPr>
            <a:r>
              <a:rPr lang="en-US" sz="2000" dirty="0" smtClean="0">
                <a:solidFill>
                  <a:srgbClr val="000000"/>
                </a:solidFill>
                <a:latin typeface="Times New Roman" panose="02020603050405020304" pitchFamily="18" charset="0"/>
                <a:cs typeface="Times New Roman" panose="02020603050405020304" pitchFamily="18" charset="0"/>
              </a:rPr>
              <a:t>the </a:t>
            </a:r>
            <a:r>
              <a:rPr lang="en-US" sz="2000" dirty="0">
                <a:solidFill>
                  <a:srgbClr val="000000"/>
                </a:solidFill>
                <a:latin typeface="Times New Roman" panose="02020603050405020304" pitchFamily="18" charset="0"/>
                <a:cs typeface="Times New Roman" panose="02020603050405020304" pitchFamily="18" charset="0"/>
              </a:rPr>
              <a:t>Controller manages the flow of the </a:t>
            </a:r>
            <a:r>
              <a:rPr lang="en-US" sz="2000" dirty="0" smtClean="0">
                <a:solidFill>
                  <a:srgbClr val="000000"/>
                </a:solidFill>
                <a:latin typeface="Times New Roman" panose="02020603050405020304" pitchFamily="18" charset="0"/>
                <a:cs typeface="Times New Roman" panose="02020603050405020304" pitchFamily="18" charset="0"/>
              </a:rPr>
              <a:t>application,</a:t>
            </a:r>
          </a:p>
          <a:p>
            <a:pPr lvl="1" algn="just">
              <a:lnSpc>
                <a:spcPct val="150000"/>
              </a:lnSpc>
              <a:spcBef>
                <a:spcPts val="0"/>
              </a:spcBef>
            </a:pPr>
            <a:r>
              <a:rPr lang="en-US" sz="2000" dirty="0" smtClean="0">
                <a:solidFill>
                  <a:srgbClr val="000000"/>
                </a:solidFill>
                <a:latin typeface="Times New Roman" panose="02020603050405020304" pitchFamily="18" charset="0"/>
                <a:cs typeface="Times New Roman" panose="02020603050405020304" pitchFamily="18" charset="0"/>
              </a:rPr>
              <a:t>the </a:t>
            </a:r>
            <a:r>
              <a:rPr lang="en-US" sz="2000" dirty="0">
                <a:solidFill>
                  <a:srgbClr val="000000"/>
                </a:solidFill>
                <a:latin typeface="Times New Roman" panose="02020603050405020304" pitchFamily="18" charset="0"/>
                <a:cs typeface="Times New Roman" panose="02020603050405020304" pitchFamily="18" charset="0"/>
              </a:rPr>
              <a:t>View defines the presentation layer of the application</a:t>
            </a:r>
            <a:r>
              <a:rPr lang="en-US" sz="2000" dirty="0" smtClean="0">
                <a:solidFill>
                  <a:srgbClr val="000000"/>
                </a:solidFill>
                <a:latin typeface="Times New Roman" panose="02020603050405020304" pitchFamily="18" charset="0"/>
                <a:cs typeface="Times New Roman" panose="02020603050405020304" pitchFamily="18" charset="0"/>
              </a:rPr>
              <a:t>.</a:t>
            </a:r>
          </a:p>
          <a:p>
            <a:pPr marL="117475" lvl="1" indent="0" algn="just">
              <a:lnSpc>
                <a:spcPct val="150000"/>
              </a:lnSpc>
              <a:spcBef>
                <a:spcPts val="0"/>
              </a:spcBef>
              <a:buNone/>
            </a:pPr>
            <a:r>
              <a:rPr lang="en-US" sz="2000" dirty="0" smtClean="0">
                <a:solidFill>
                  <a:srgbClr val="0000FF"/>
                </a:solidFill>
                <a:latin typeface="Times New Roman" panose="02020603050405020304" pitchFamily="18" charset="0"/>
                <a:cs typeface="Times New Roman" panose="02020603050405020304" pitchFamily="18" charset="0"/>
              </a:rPr>
              <a:t>Model</a:t>
            </a:r>
            <a:r>
              <a:rPr lang="en-US" sz="2000" dirty="0">
                <a:solidFill>
                  <a:srgbClr val="0000FF"/>
                </a:solidFill>
                <a:latin typeface="Times New Roman" panose="02020603050405020304" pitchFamily="18" charset="0"/>
                <a:cs typeface="Times New Roman" panose="02020603050405020304" pitchFamily="18" charset="0"/>
              </a:rPr>
              <a:t>: </a:t>
            </a:r>
            <a:r>
              <a:rPr lang="en-US" sz="2000" dirty="0">
                <a:solidFill>
                  <a:srgbClr val="000000"/>
                </a:solidFill>
                <a:latin typeface="Times New Roman" panose="02020603050405020304" pitchFamily="18" charset="0"/>
                <a:cs typeface="Times New Roman" panose="02020603050405020304" pitchFamily="18" charset="0"/>
              </a:rPr>
              <a:t>Handles data and business logic. Represents the business layer of the application</a:t>
            </a:r>
          </a:p>
          <a:p>
            <a:pPr marL="117475" lvl="1" indent="0" algn="just">
              <a:lnSpc>
                <a:spcPct val="150000"/>
              </a:lnSpc>
              <a:spcBef>
                <a:spcPts val="0"/>
              </a:spcBef>
              <a:buNone/>
            </a:pPr>
            <a:r>
              <a:rPr lang="en-US" sz="2000" dirty="0">
                <a:solidFill>
                  <a:srgbClr val="0000FF"/>
                </a:solidFill>
                <a:latin typeface="Times New Roman" panose="02020603050405020304" pitchFamily="18" charset="0"/>
                <a:cs typeface="Times New Roman" panose="02020603050405020304" pitchFamily="18" charset="0"/>
              </a:rPr>
              <a:t>View: </a:t>
            </a:r>
            <a:r>
              <a:rPr lang="en-US" sz="2000" dirty="0">
                <a:solidFill>
                  <a:srgbClr val="000000"/>
                </a:solidFill>
                <a:latin typeface="Times New Roman" panose="02020603050405020304" pitchFamily="18" charset="0"/>
                <a:cs typeface="Times New Roman" panose="02020603050405020304" pitchFamily="18" charset="0"/>
              </a:rPr>
              <a:t>Presents the data to the user whenever asked for. Defines the presentation of the application</a:t>
            </a:r>
          </a:p>
          <a:p>
            <a:pPr marL="117475" lvl="1" indent="0" algn="just">
              <a:lnSpc>
                <a:spcPct val="150000"/>
              </a:lnSpc>
              <a:spcBef>
                <a:spcPts val="0"/>
              </a:spcBef>
              <a:buNone/>
            </a:pPr>
            <a:r>
              <a:rPr lang="en-US" sz="2000" dirty="0" smtClean="0">
                <a:solidFill>
                  <a:srgbClr val="0000FF"/>
                </a:solidFill>
                <a:latin typeface="Times New Roman" panose="02020603050405020304" pitchFamily="18" charset="0"/>
                <a:cs typeface="Times New Roman" panose="02020603050405020304" pitchFamily="18" charset="0"/>
              </a:rPr>
              <a:t>Controller</a:t>
            </a:r>
            <a:r>
              <a:rPr lang="en-US" sz="2000" dirty="0">
                <a:solidFill>
                  <a:srgbClr val="0000FF"/>
                </a:solidFill>
                <a:latin typeface="Times New Roman" panose="02020603050405020304" pitchFamily="18" charset="0"/>
                <a:cs typeface="Times New Roman" panose="02020603050405020304" pitchFamily="18" charset="0"/>
              </a:rPr>
              <a:t>: </a:t>
            </a:r>
            <a:r>
              <a:rPr lang="en-US" sz="2000" dirty="0">
                <a:solidFill>
                  <a:srgbClr val="000000"/>
                </a:solidFill>
                <a:latin typeface="Times New Roman" panose="02020603050405020304" pitchFamily="18" charset="0"/>
                <a:cs typeface="Times New Roman" panose="02020603050405020304" pitchFamily="18" charset="0"/>
              </a:rPr>
              <a:t>Entertains user requests and fetch necessary resources. Manages the flow of the </a:t>
            </a:r>
            <a:r>
              <a:rPr lang="en-US" sz="2000" dirty="0" smtClean="0">
                <a:solidFill>
                  <a:srgbClr val="000000"/>
                </a:solidFill>
                <a:latin typeface="Times New Roman" panose="02020603050405020304" pitchFamily="18" charset="0"/>
                <a:cs typeface="Times New Roman" panose="02020603050405020304" pitchFamily="18" charset="0"/>
              </a:rPr>
              <a:t>application</a:t>
            </a:r>
          </a:p>
          <a:p>
            <a:pPr marL="117475" lvl="1" indent="0" algn="just">
              <a:lnSpc>
                <a:spcPct val="150000"/>
              </a:lnSpc>
              <a:spcBef>
                <a:spcPts val="0"/>
              </a:spcBef>
              <a:buNone/>
            </a:pPr>
            <a:endParaRPr lang="en-US" sz="2000" dirty="0" smtClean="0">
              <a:solidFill>
                <a:srgbClr val="000000"/>
              </a:solidFill>
              <a:latin typeface="Times New Roman" panose="02020603050405020304" pitchFamily="18" charset="0"/>
              <a:cs typeface="Times New Roman" panose="02020603050405020304" pitchFamily="18" charset="0"/>
            </a:endParaRPr>
          </a:p>
          <a:p>
            <a:pPr marL="117475" lvl="1" indent="0" algn="just">
              <a:lnSpc>
                <a:spcPct val="150000"/>
              </a:lnSpc>
              <a:spcBef>
                <a:spcPts val="0"/>
              </a:spcBef>
              <a:buNone/>
            </a:pPr>
            <a:r>
              <a:rPr lang="en-US" sz="2000" dirty="0" smtClean="0">
                <a:solidFill>
                  <a:srgbClr val="000000"/>
                </a:solidFill>
                <a:latin typeface="Times New Roman" panose="02020603050405020304" pitchFamily="18" charset="0"/>
                <a:cs typeface="Times New Roman" panose="02020603050405020304" pitchFamily="18" charset="0"/>
              </a:rPr>
              <a:t>Each </a:t>
            </a:r>
            <a:r>
              <a:rPr lang="en-US" sz="2000" dirty="0">
                <a:solidFill>
                  <a:srgbClr val="000000"/>
                </a:solidFill>
                <a:latin typeface="Times New Roman" panose="02020603050405020304" pitchFamily="18" charset="0"/>
                <a:cs typeface="Times New Roman" panose="02020603050405020304" pitchFamily="18" charset="0"/>
              </a:rPr>
              <a:t>of the components has a demarcated set of tasks which ensures smooth functioning of the entire application along with complete modularity.</a:t>
            </a:r>
            <a:endParaRPr lang="en-US" sz="2000" dirty="0" smtClean="0">
              <a:solidFill>
                <a:srgbClr val="000000"/>
              </a:solidFill>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sz="half" idx="4294967295"/>
          </p:nvPr>
        </p:nvSpPr>
        <p:spPr>
          <a:xfrm>
            <a:off x="0" y="6496052"/>
            <a:ext cx="3911097" cy="365125"/>
          </a:xfrm>
        </p:spPr>
        <p:txBody>
          <a:bodyPr/>
          <a:lstStyle/>
          <a:p>
            <a:fld id="{0B447573-F2DA-4CB2-A557-C6FB15424F76}" type="datetime1">
              <a:rPr lang="en-IN" smtClean="0"/>
              <a:t>28-08-2023</a:t>
            </a:fld>
            <a:endParaRPr lang="en-IN" dirty="0"/>
          </a:p>
        </p:txBody>
      </p:sp>
      <p:sp>
        <p:nvSpPr>
          <p:cNvPr id="6" name="Slide Number Placeholder 5"/>
          <p:cNvSpPr>
            <a:spLocks noGrp="1"/>
          </p:cNvSpPr>
          <p:nvPr>
            <p:ph type="sldNum" sz="quarter" idx="12"/>
          </p:nvPr>
        </p:nvSpPr>
        <p:spPr/>
        <p:txBody>
          <a:bodyPr/>
          <a:lstStyle/>
          <a:p>
            <a:fld id="{AD7ED525-5088-40CF-8CE0-E4296ADF624B}" type="slidenum">
              <a:rPr lang="en-IN" smtClean="0"/>
              <a:pPr/>
              <a:t>99</a:t>
            </a:fld>
            <a:endParaRPr lang="en-IN" dirty="0"/>
          </a:p>
        </p:txBody>
      </p:sp>
      <p:sp>
        <p:nvSpPr>
          <p:cNvPr id="5" name="Footer Placeholder 4">
            <a:extLst>
              <a:ext uri="{FF2B5EF4-FFF2-40B4-BE49-F238E27FC236}">
                <a16:creationId xmlns:a16="http://schemas.microsoft.com/office/drawing/2014/main" xmlns="" id="{13B4C1F0-43E9-4E5A-9CD1-B3FBFBBD575E}"/>
              </a:ext>
            </a:extLst>
          </p:cNvPr>
          <p:cNvSpPr>
            <a:spLocks noGrp="1"/>
          </p:cNvSpPr>
          <p:nvPr>
            <p:ph type="ftr" sz="quarter" idx="4294967295"/>
          </p:nvPr>
        </p:nvSpPr>
        <p:spPr>
          <a:xfrm>
            <a:off x="4038601" y="6483349"/>
            <a:ext cx="4038600" cy="365125"/>
          </a:xfrm>
        </p:spPr>
        <p:txBody>
          <a:bodyPr/>
          <a:lstStyle/>
          <a:p>
            <a:r>
              <a:rPr lang="en-IN" smtClean="0"/>
              <a:t>APP Faculties - CINTEL</a:t>
            </a:r>
            <a:endParaRPr lang="en-IN" dirty="0"/>
          </a:p>
        </p:txBody>
      </p:sp>
      <p:sp>
        <p:nvSpPr>
          <p:cNvPr id="7" name="Date Placeholder 5">
            <a:extLst>
              <a:ext uri="{FF2B5EF4-FFF2-40B4-BE49-F238E27FC236}">
                <a16:creationId xmlns:a16="http://schemas.microsoft.com/office/drawing/2014/main" xmlns="" id="{2F54C4AA-33D7-3725-10CE-448551F98604}"/>
              </a:ext>
            </a:extLst>
          </p:cNvPr>
          <p:cNvSpPr txBox="1">
            <a:spLocks/>
          </p:cNvSpPr>
          <p:nvPr/>
        </p:nvSpPr>
        <p:spPr>
          <a:xfrm>
            <a:off x="0" y="6483349"/>
            <a:ext cx="3892990"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fld id="{FAE4F87E-2ACB-45B7-A04D-26AFFE8C41CD}" type="datetime1">
              <a:rPr lang="en-IN" b="1" smtClean="0">
                <a:solidFill>
                  <a:srgbClr val="0000FF"/>
                </a:solidFill>
                <a:latin typeface="Bookman Old Style" panose="02050604050505020204" pitchFamily="18" charset="0"/>
              </a:rPr>
              <a:pPr/>
              <a:t>28-08-2023</a:t>
            </a:fld>
            <a:endParaRPr lang="en-IN" b="1" dirty="0">
              <a:solidFill>
                <a:srgbClr val="0000FF"/>
              </a:solidFill>
              <a:latin typeface="Bookman Old Style" panose="02050604050505020204" pitchFamily="18" charset="0"/>
            </a:endParaRPr>
          </a:p>
        </p:txBody>
      </p:sp>
      <p:sp>
        <p:nvSpPr>
          <p:cNvPr id="8" name="Slide Number Placeholder 7">
            <a:extLst>
              <a:ext uri="{FF2B5EF4-FFF2-40B4-BE49-F238E27FC236}">
                <a16:creationId xmlns:a16="http://schemas.microsoft.com/office/drawing/2014/main" xmlns="" id="{953FEF9A-07FF-B0C3-32BF-9B689BC96403}"/>
              </a:ext>
            </a:extLst>
          </p:cNvPr>
          <p:cNvSpPr txBox="1">
            <a:spLocks/>
          </p:cNvSpPr>
          <p:nvPr/>
        </p:nvSpPr>
        <p:spPr>
          <a:xfrm>
            <a:off x="8139065" y="6483350"/>
            <a:ext cx="4052935" cy="365125"/>
          </a:xfrm>
          <a:prstGeom prst="rect">
            <a:avLst/>
          </a:prstGeom>
          <a:gradFill rotWithShape="1">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gradFill>
          <a:ln w="6350" cap="flat" cmpd="sng" algn="ctr">
            <a:noFill/>
            <a:prstDash val="solid"/>
            <a:miter lim="800000"/>
          </a:ln>
          <a:effectLst/>
        </p:spPr>
        <p:txBody>
          <a:bodyPr vert="horz" lIns="91440" tIns="45720" rIns="91440" bIns="45720" rtlCol="0" anchor="ctr"/>
          <a:lstStyle>
            <a:defPPr>
              <a:defRPr lang="en-US"/>
            </a:defPPr>
            <a:lvl1pPr marL="0" algn="r" defTabSz="914400" rtl="0" eaLnBrk="1" latinLnBrk="0" hangingPunct="1">
              <a:defRPr sz="1200" b="1" kern="1200">
                <a:solidFill>
                  <a:srgbClr val="0000FF"/>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7ED525-5088-40CF-8CE0-E4296ADF624B}" type="slidenum">
              <a:rPr lang="en-IN" smtClean="0"/>
              <a:pPr/>
              <a:t>99</a:t>
            </a:fld>
            <a:endParaRPr lang="en-IN"/>
          </a:p>
        </p:txBody>
      </p:sp>
      <p:sp>
        <p:nvSpPr>
          <p:cNvPr id="9" name="Footer Placeholder 1">
            <a:extLst>
              <a:ext uri="{FF2B5EF4-FFF2-40B4-BE49-F238E27FC236}">
                <a16:creationId xmlns:a16="http://schemas.microsoft.com/office/drawing/2014/main" xmlns="" id="{73433519-87EA-D1B3-12D6-391B155E8C73}"/>
              </a:ext>
            </a:extLst>
          </p:cNvPr>
          <p:cNvSpPr txBox="1">
            <a:spLocks/>
          </p:cNvSpPr>
          <p:nvPr/>
        </p:nvSpPr>
        <p:spPr>
          <a:xfrm>
            <a:off x="4052936" y="6483348"/>
            <a:ext cx="3892990" cy="365125"/>
          </a:xfrm>
          <a:prstGeom prst="rect">
            <a:avLst/>
          </a:prstGeom>
          <a:solidFill>
            <a:schemeClr val="accent1"/>
          </a:solidFill>
        </p:spPr>
        <p:txBody>
          <a:bodyPr vert="horz" lIns="91440" tIns="45720" rIns="91440" bIns="45720" rtlCol="0" anchor="ctr"/>
          <a:lstStyle>
            <a:defPPr>
              <a:defRPr lang="en-US"/>
            </a:defPPr>
            <a:lvl1pPr marL="0" algn="ctr" defTabSz="914400" rtl="0" eaLnBrk="1" latinLnBrk="0" hangingPunct="1">
              <a:defRPr sz="12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IN" dirty="0"/>
          </a:p>
        </p:txBody>
      </p:sp>
      <p:sp>
        <p:nvSpPr>
          <p:cNvPr id="10" name="Title 1"/>
          <p:cNvSpPr txBox="1">
            <a:spLocks/>
          </p:cNvSpPr>
          <p:nvPr/>
        </p:nvSpPr>
        <p:spPr>
          <a:xfrm>
            <a:off x="522486" y="9663"/>
            <a:ext cx="10515600" cy="463639"/>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smtClean="0">
                <a:solidFill>
                  <a:srgbClr val="FF0000"/>
                </a:solidFill>
                <a:latin typeface="Copperplate Gothic Light" panose="020E0507020206020404" pitchFamily="34" charset="0"/>
              </a:rPr>
              <a:t>Model-View-Controller</a:t>
            </a:r>
            <a:endParaRPr lang="en-IN" sz="3200" dirty="0">
              <a:solidFill>
                <a:srgbClr val="FF0000"/>
              </a:solidFill>
              <a:latin typeface="Copperplate Gothic Light" panose="020E0507020206020404" pitchFamily="34" charset="0"/>
            </a:endParaRPr>
          </a:p>
        </p:txBody>
      </p:sp>
      <p:sp>
        <p:nvSpPr>
          <p:cNvPr id="11" name="Date Placeholder 5"/>
          <p:cNvSpPr txBox="1">
            <a:spLocks/>
          </p:cNvSpPr>
          <p:nvPr/>
        </p:nvSpPr>
        <p:spPr>
          <a:xfrm>
            <a:off x="3925432" y="6483348"/>
            <a:ext cx="8266568" cy="365125"/>
          </a:xfrm>
          <a:prstGeom prst="rect">
            <a:avLst/>
          </a:prstGeom>
        </p:spPr>
        <p:style>
          <a:lnRef idx="1">
            <a:schemeClr val="accent1"/>
          </a:lnRef>
          <a:fillRef idx="2">
            <a:schemeClr val="accent1"/>
          </a:fillRef>
          <a:effectRef idx="1">
            <a:schemeClr val="accent1"/>
          </a:effectRef>
          <a:fontRef idx="minor">
            <a:schemeClr val="dk1"/>
          </a:fontRef>
        </p:style>
        <p:txBody>
          <a:bodyPr vert="horz" lIns="91440" tIns="45720" rIns="91440" bIns="45720" rtlCol="0" anchor="ctr"/>
          <a:lstStyle>
            <a:defPPr>
              <a:defRPr lang="en-US"/>
            </a:defPPr>
            <a:lvl1pPr marL="0" algn="l" defTabSz="914400" rtl="0" eaLnBrk="1" latinLnBrk="0" hangingPunct="1">
              <a:defRPr sz="1200" b="1" kern="1200">
                <a:solidFill>
                  <a:srgbClr val="0000FF"/>
                </a:solidFill>
                <a:latin typeface="Bookman Old Style" panose="02050604050505020204" pitchFamily="18" charset="0"/>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r>
              <a:rPr lang="en-IN"/>
              <a:t>Dr.Maivizhi  Assistant Professor / CINTEL</a:t>
            </a:r>
            <a:endParaRPr lang="en-IN" dirty="0"/>
          </a:p>
        </p:txBody>
      </p:sp>
    </p:spTree>
    <p:extLst>
      <p:ext uri="{BB962C8B-B14F-4D97-AF65-F5344CB8AC3E}">
        <p14:creationId xmlns:p14="http://schemas.microsoft.com/office/powerpoint/2010/main" val="25375066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4208</TotalTime>
  <Words>9590</Words>
  <Application>Microsoft Office PowerPoint</Application>
  <PresentationFormat>Widescreen</PresentationFormat>
  <Paragraphs>1588</Paragraphs>
  <Slides>112</Slides>
  <Notes>28</Notes>
  <HiddenSlides>0</HiddenSlides>
  <MMClips>0</MMClips>
  <ScaleCrop>false</ScaleCrop>
  <HeadingPairs>
    <vt:vector size="8" baseType="variant">
      <vt:variant>
        <vt:lpstr>Fonts Used</vt:lpstr>
      </vt:variant>
      <vt:variant>
        <vt:i4>21</vt:i4>
      </vt:variant>
      <vt:variant>
        <vt:lpstr>Theme</vt:lpstr>
      </vt:variant>
      <vt:variant>
        <vt:i4>1</vt:i4>
      </vt:variant>
      <vt:variant>
        <vt:lpstr>Embedded OLE Servers</vt:lpstr>
      </vt:variant>
      <vt:variant>
        <vt:i4>1</vt:i4>
      </vt:variant>
      <vt:variant>
        <vt:lpstr>Slide Titles</vt:lpstr>
      </vt:variant>
      <vt:variant>
        <vt:i4>112</vt:i4>
      </vt:variant>
    </vt:vector>
  </HeadingPairs>
  <TitlesOfParts>
    <vt:vector size="135" baseType="lpstr">
      <vt:lpstr>Arial</vt:lpstr>
      <vt:lpstr>Bookman Old Style</vt:lpstr>
      <vt:lpstr>Calibri</vt:lpstr>
      <vt:lpstr>Calibri Light</vt:lpstr>
      <vt:lpstr>Candara</vt:lpstr>
      <vt:lpstr>Consolas</vt:lpstr>
      <vt:lpstr>Copperplate Gothic Light</vt:lpstr>
      <vt:lpstr>Droid Serif</vt:lpstr>
      <vt:lpstr>FranklinGothic-Demi</vt:lpstr>
      <vt:lpstr>Google Sans</vt:lpstr>
      <vt:lpstr>inherit</vt:lpstr>
      <vt:lpstr>inter-regular</vt:lpstr>
      <vt:lpstr>Muli</vt:lpstr>
      <vt:lpstr>Palatino-Bold</vt:lpstr>
      <vt:lpstr>Palatino-Italic</vt:lpstr>
      <vt:lpstr>Palatino-Roman</vt:lpstr>
      <vt:lpstr>Symbol</vt:lpstr>
      <vt:lpstr>Times New Roman</vt:lpstr>
      <vt:lpstr>Wingdings</vt:lpstr>
      <vt:lpstr>Work Sans</vt:lpstr>
      <vt:lpstr>ZapfDingbats</vt:lpstr>
      <vt:lpstr>Office Theme</vt:lpstr>
      <vt:lpstr>SmartDraw</vt:lpstr>
      <vt:lpstr>21CSC203P -Advanced Programming Practice Unit-3 Advanced Java Programming Paradigms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Multithreaded Programming </vt:lpstr>
      <vt:lpstr>Process-based multitasking</vt:lpstr>
      <vt:lpstr>Thread-based multitasking</vt:lpstr>
      <vt:lpstr>Thread Class and the Runnable Interface</vt:lpstr>
      <vt:lpstr>Main Thread</vt:lpstr>
      <vt:lpstr>Main Thread (Continue…)</vt:lpstr>
      <vt:lpstr>Example:</vt:lpstr>
      <vt:lpstr>Creating a Thread</vt:lpstr>
      <vt:lpstr>Example that creates a new thread and starts it running</vt:lpstr>
      <vt:lpstr>Extending Thread</vt:lpstr>
      <vt:lpstr>Extending Thread (Continue…)</vt:lpstr>
      <vt:lpstr>Creating Multiple Threads</vt:lpstr>
      <vt:lpstr>Using is Alive( ) and join( )</vt:lpstr>
      <vt:lpstr>Example</vt:lpstr>
      <vt:lpstr>Example</vt:lpstr>
      <vt:lpstr>Thread Priorities</vt:lpstr>
      <vt:lpstr>Java Database Connectivity (JDBC)</vt:lpstr>
      <vt:lpstr>JDBC Connection Steps </vt:lpstr>
      <vt:lpstr>Import Packages </vt:lpstr>
      <vt:lpstr> java.sql package</vt:lpstr>
      <vt:lpstr>javax.sql package</vt:lpstr>
      <vt:lpstr>Load Driver </vt:lpstr>
      <vt:lpstr>Class.forName() </vt:lpstr>
      <vt:lpstr>DriverManager.registerDriver() </vt:lpstr>
      <vt:lpstr>Establish Connection </vt:lpstr>
      <vt:lpstr>Establish Connection</vt:lpstr>
      <vt:lpstr> Create And Execute Statement </vt:lpstr>
      <vt:lpstr>Create And Execute Statement</vt:lpstr>
      <vt:lpstr>Create And Execute Statement</vt:lpstr>
      <vt:lpstr>Create And Execute Statement</vt:lpstr>
      <vt:lpstr> Retrieve Results </vt:lpstr>
      <vt:lpstr> Close Connection </vt:lpstr>
      <vt:lpstr>Java JDBC Connection Example </vt:lpstr>
      <vt:lpstr> Java Program - Oracle </vt:lpstr>
      <vt:lpstr>Java Program - Mysql</vt:lpstr>
      <vt:lpstr>JAVA APPLETS </vt:lpstr>
      <vt:lpstr>JAVA APPLETS </vt:lpstr>
      <vt:lpstr>JAVA APPLETS </vt:lpstr>
      <vt:lpstr>JAVA APPLETS </vt:lpstr>
      <vt:lpstr>PowerPoint Presentation</vt:lpstr>
      <vt:lpstr>JAVA APPLETS </vt:lpstr>
      <vt:lpstr>JAVA APPLETS </vt:lpstr>
      <vt:lpstr>JAVA APPLETS </vt:lpstr>
      <vt:lpstr>JAVA APPLETS </vt:lpstr>
      <vt:lpstr>JAVA APPLETS </vt:lpstr>
      <vt:lpstr>PowerPoint Presentation</vt:lpstr>
      <vt:lpstr>JAVA APPLETS </vt:lpstr>
      <vt:lpstr>JAVA APPLETS </vt:lpstr>
      <vt:lpstr>JAVA APPLETS </vt:lpstr>
      <vt:lpstr>JAVA APPLETS </vt:lpstr>
      <vt:lpstr>JAVA APPLETS </vt:lpstr>
      <vt:lpstr>JAVA APPLETS </vt:lpstr>
      <vt:lpstr>JAVA APPLETS </vt:lpstr>
      <vt:lpstr>Output</vt:lpstr>
      <vt:lpstr>JAVA APPLETS </vt:lpstr>
      <vt:lpstr>Output:</vt:lpstr>
      <vt:lpstr>JAVA APPLETS </vt:lpstr>
      <vt:lpstr>Output:</vt:lpstr>
      <vt:lpstr>JAVA APPLETS </vt:lpstr>
      <vt:lpstr>JAVA APPLETS </vt:lpstr>
      <vt:lpstr>JAVA APPLETS </vt:lpstr>
      <vt:lpstr>JAVA APPLETS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Model-View-Controller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HP</cp:lastModifiedBy>
  <cp:revision>175</cp:revision>
  <dcterms:created xsi:type="dcterms:W3CDTF">2020-01-30T13:27:29Z</dcterms:created>
  <dcterms:modified xsi:type="dcterms:W3CDTF">2023-08-28T05:19:35Z</dcterms:modified>
</cp:coreProperties>
</file>